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60" r:id="rId2"/>
    <p:sldId id="262" r:id="rId3"/>
    <p:sldId id="261" r:id="rId4"/>
    <p:sldId id="265" r:id="rId5"/>
    <p:sldId id="266" r:id="rId6"/>
    <p:sldId id="264" r:id="rId7"/>
    <p:sldId id="280" r:id="rId8"/>
    <p:sldId id="267" r:id="rId9"/>
    <p:sldId id="281" r:id="rId10"/>
    <p:sldId id="268" r:id="rId11"/>
    <p:sldId id="269" r:id="rId12"/>
    <p:sldId id="270" r:id="rId13"/>
    <p:sldId id="272" r:id="rId14"/>
    <p:sldId id="273" r:id="rId15"/>
    <p:sldId id="277" r:id="rId16"/>
    <p:sldId id="282" r:id="rId17"/>
    <p:sldId id="274" r:id="rId18"/>
    <p:sldId id="271" r:id="rId19"/>
    <p:sldId id="275" r:id="rId20"/>
    <p:sldId id="279" r:id="rId21"/>
    <p:sldId id="278" r:id="rId22"/>
    <p:sldId id="276" r:id="rId23"/>
    <p:sldId id="263" r:id="rId2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0" d="100"/>
          <a:sy n="80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8/27/2011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8/27/2011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8/27/2011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8/27/2011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8/27/2011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8/27/2011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8/27/2011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bm.com/developerworks/rational/library/aug06/balmelli/" TargetMode="External"/><Relationship Id="rId2" Type="http://schemas.openxmlformats.org/officeDocument/2006/relationships/hyperlink" Target="http://www.visualcase.com/tutorials/use-case-diagram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topcased.org/index.php?documentsSynthesis=y&amp;Itemid=59" TargetMode="External"/><Relationship Id="rId4" Type="http://schemas.openxmlformats.org/officeDocument/2006/relationships/hyperlink" Target="http://www.ibm.com/developerworks/rational/library/3101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1 Session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Requirements Modeling in </a:t>
            </a:r>
            <a:r>
              <a:rPr lang="en-US" dirty="0" err="1" smtClean="0">
                <a:solidFill>
                  <a:schemeClr val="tx1"/>
                </a:solidFill>
              </a:rPr>
              <a:t>SysML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use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Text on next slide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343150"/>
            <a:ext cx="6553200" cy="451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use cases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relationship between the Installer and the Vehicle Occupant is “generalization”</a:t>
            </a:r>
          </a:p>
          <a:p>
            <a:r>
              <a:rPr lang="en-US" dirty="0" smtClean="0"/>
              <a:t>That is, an Installer can perform all of the uses associated with a Vehicle Occupant plus those reserved for the Installer.</a:t>
            </a:r>
          </a:p>
          <a:p>
            <a:r>
              <a:rPr lang="en-US" dirty="0" smtClean="0"/>
              <a:t>Work with the </a:t>
            </a:r>
            <a:r>
              <a:rPr lang="en-US" dirty="0" err="1" smtClean="0"/>
              <a:t>TopCased</a:t>
            </a:r>
            <a:r>
              <a:rPr lang="en-US" dirty="0" smtClean="0"/>
              <a:t> use case diagram a bit. In the Properties box at the bottom of the screen there are numerous fields that can be used to capture info.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use cases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&lt;&lt;include&gt;&gt; relationship indicates that executing one use case </a:t>
            </a:r>
            <a:r>
              <a:rPr lang="en-US" dirty="0" smtClean="0"/>
              <a:t>includes </a:t>
            </a:r>
            <a:r>
              <a:rPr lang="en-US" dirty="0" smtClean="0"/>
              <a:t>an execution of the other. </a:t>
            </a:r>
          </a:p>
          <a:p>
            <a:r>
              <a:rPr lang="en-US" dirty="0" smtClean="0"/>
              <a:t>This decomposition of multiple use cases to identify partial uses that can be included in multiple places makes the use case model more maintainable.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use cases - 4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more detailed description of a use case is created by adding a sequence diagram</a:t>
            </a:r>
          </a:p>
          <a:p>
            <a:r>
              <a:rPr lang="en-US" dirty="0" smtClean="0"/>
              <a:t>To preserve traceability the sequence diagram can be embedded in the use case diagram</a:t>
            </a:r>
          </a:p>
          <a:p>
            <a:r>
              <a:rPr lang="en-US" dirty="0" smtClean="0"/>
              <a:t>Double left click on a use case in the use case diagram and a dialog will allow you to create a </a:t>
            </a:r>
            <a:r>
              <a:rPr lang="en-US" dirty="0" smtClean="0"/>
              <a:t>sequence or an activity diagram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Embedded diagrams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At #1 is the arrow that indicates an embedded diagram. The arrows at #2 moves up/down in layers of diagrams.</a:t>
            </a:r>
            <a:endParaRPr lang="en-US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43100" y="2329933"/>
            <a:ext cx="67437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5"/>
          <p:cNvSpPr/>
          <p:nvPr/>
        </p:nvSpPr>
        <p:spPr>
          <a:xfrm>
            <a:off x="3673654" y="2329933"/>
            <a:ext cx="1143000" cy="655637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  <a:alpha val="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	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4495800" y="4375666"/>
            <a:ext cx="982573" cy="641866"/>
            <a:chOff x="3741827" y="4006334"/>
            <a:chExt cx="982573" cy="641866"/>
          </a:xfrm>
        </p:grpSpPr>
        <p:sp>
          <p:nvSpPr>
            <p:cNvPr id="5" name="Oval 4"/>
            <p:cNvSpPr/>
            <p:nvPr/>
          </p:nvSpPr>
          <p:spPr>
            <a:xfrm>
              <a:off x="3962400" y="4191000"/>
              <a:ext cx="762000" cy="457200"/>
            </a:xfrm>
            <a:prstGeom prst="ellipse">
              <a:avLst/>
            </a:prstGeom>
            <a:gradFill>
              <a:gsLst>
                <a:gs pos="0">
                  <a:schemeClr val="accent1">
                    <a:tint val="100000"/>
                    <a:shade val="100000"/>
                    <a:satMod val="130000"/>
                    <a:alpha val="2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	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741827" y="4006334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#1</a:t>
              </a:r>
              <a:endParaRPr lang="en-US" dirty="0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673654" y="2329933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#2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Embedded diagrams - 2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This is embedded in the use case.</a:t>
            </a:r>
          </a:p>
          <a:p>
            <a:r>
              <a:rPr lang="en-US" sz="2400" dirty="0" smtClean="0"/>
              <a:t>It shows elements (hardware pieces and software pieces) that perform actions to carry out the use.</a:t>
            </a:r>
          </a:p>
          <a:p>
            <a:r>
              <a:rPr lang="en-US" sz="2400" dirty="0" smtClean="0"/>
              <a:t>The sequence diagram has different arrows for synchronous and asynchronous messages.</a:t>
            </a:r>
            <a:endParaRPr lang="en-US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3604041"/>
            <a:ext cx="6057900" cy="3253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use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r>
              <a:rPr lang="en-US" dirty="0" smtClean="0"/>
              <a:t>The documentation window for a selected use case allows you to enter the full text of </a:t>
            </a:r>
            <a:r>
              <a:rPr lang="en-US" dirty="0" smtClean="0"/>
              <a:t>one of the </a:t>
            </a:r>
            <a:r>
              <a:rPr lang="en-US" dirty="0" smtClean="0"/>
              <a:t>use </a:t>
            </a:r>
            <a:r>
              <a:rPr lang="en-US" dirty="0" smtClean="0"/>
              <a:t>case’s scenarios.</a:t>
            </a:r>
            <a:endParaRPr lang="en-US" dirty="0"/>
          </a:p>
        </p:txBody>
      </p:sp>
      <p:pic>
        <p:nvPicPr>
          <p:cNvPr id="6" name="Picture 5" descr="documenta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0" y="4533575"/>
            <a:ext cx="4810797" cy="232442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cases -&gt;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mapping like the one in Session 1 on the Traceability model should be completed.</a:t>
            </a:r>
          </a:p>
          <a:p>
            <a:r>
              <a:rPr lang="en-US" dirty="0" smtClean="0"/>
              <a:t>The mapping allows </a:t>
            </a:r>
          </a:p>
          <a:p>
            <a:pPr lvl="1"/>
            <a:r>
              <a:rPr lang="en-US" dirty="0" smtClean="0"/>
              <a:t>Maintenance when either model changes</a:t>
            </a:r>
          </a:p>
          <a:p>
            <a:pPr lvl="1"/>
            <a:r>
              <a:rPr lang="en-US" dirty="0" smtClean="0"/>
              <a:t>Verification of completeness 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4230494"/>
            <a:ext cx="3429000" cy="2627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requirement diagram does several things:</a:t>
            </a:r>
          </a:p>
          <a:p>
            <a:pPr lvl="1"/>
            <a:r>
              <a:rPr lang="en-US" dirty="0" smtClean="0"/>
              <a:t>Captures statements of functional and non-functional requirements</a:t>
            </a:r>
          </a:p>
          <a:p>
            <a:pPr lvl="1"/>
            <a:r>
              <a:rPr lang="en-US" dirty="0" smtClean="0"/>
              <a:t>Establishes traceability between requirements and test cases</a:t>
            </a:r>
          </a:p>
          <a:p>
            <a:pPr lvl="1"/>
            <a:r>
              <a:rPr lang="en-US" dirty="0" smtClean="0"/>
              <a:t>Forms the basis for development </a:t>
            </a:r>
          </a:p>
          <a:p>
            <a:r>
              <a:rPr lang="en-US" dirty="0" smtClean="0"/>
              <a:t>The requirement statements must eventually be sufficiently specific to guide a developer in creating code.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Non-functional requirements can be handled in one of two ways</a:t>
            </a:r>
          </a:p>
          <a:p>
            <a:pPr lvl="1"/>
            <a:r>
              <a:rPr lang="en-US" dirty="0" smtClean="0"/>
              <a:t>There can be stand-alone requirements statements</a:t>
            </a:r>
          </a:p>
          <a:p>
            <a:pPr lvl="2"/>
            <a:r>
              <a:rPr lang="en-US" dirty="0" smtClean="0"/>
              <a:t>The system shall boot to a stable, usable state in 2 seconds from power on.</a:t>
            </a:r>
          </a:p>
          <a:p>
            <a:pPr lvl="1"/>
            <a:r>
              <a:rPr lang="en-US" dirty="0" smtClean="0"/>
              <a:t>The functional and non-functional requirements can be integrated</a:t>
            </a:r>
          </a:p>
          <a:p>
            <a:pPr lvl="2"/>
            <a:r>
              <a:rPr lang="en-US" dirty="0" smtClean="0"/>
              <a:t>The system shall reach a stable state in which a call can be made in 2 seconds from power on.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session will describe how to model requirements in </a:t>
            </a:r>
            <a:r>
              <a:rPr lang="en-US" dirty="0" err="1" smtClean="0"/>
              <a:t>SysML</a:t>
            </a:r>
            <a:r>
              <a:rPr lang="en-US" dirty="0" smtClean="0"/>
              <a:t> in more detail.</a:t>
            </a:r>
          </a:p>
          <a:p>
            <a:r>
              <a:rPr lang="en-US" dirty="0" smtClean="0"/>
              <a:t>This session will also give more experience with </a:t>
            </a:r>
            <a:r>
              <a:rPr lang="en-US" dirty="0" err="1" smtClean="0"/>
              <a:t>Topcased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Viewpoint 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&lt;&lt;viewpoint&gt;&gt; </a:t>
            </a:r>
            <a:r>
              <a:rPr lang="en-US" dirty="0" smtClean="0"/>
              <a:t>stereotype specifies </a:t>
            </a:r>
            <a:r>
              <a:rPr lang="en-US" dirty="0" smtClean="0"/>
              <a:t>a perspective for creating a view (a portion of the model) that relates to a stakeholder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3267075"/>
            <a:ext cx="6638925" cy="359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can be seen in the next slide, a requirements diagram can be labeled with a Viewpoint.</a:t>
            </a:r>
          </a:p>
          <a:p>
            <a:r>
              <a:rPr lang="en-US" dirty="0" smtClean="0"/>
              <a:t>When you select the use case slot in the properties dialog, a dialog pops up with all available use cases from within the same model.</a:t>
            </a:r>
          </a:p>
          <a:p>
            <a:r>
              <a:rPr lang="en-US" dirty="0" smtClean="0"/>
              <a:t>This provides another means of associating a use case to all related requirements.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- 4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90234" y="1600200"/>
            <a:ext cx="576353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4"/>
          <p:cNvSpPr/>
          <p:nvPr/>
        </p:nvSpPr>
        <p:spPr>
          <a:xfrm>
            <a:off x="6172200" y="3733800"/>
            <a:ext cx="1524000" cy="1219200"/>
          </a:xfrm>
          <a:prstGeom prst="ellipse">
            <a:avLst/>
          </a:prstGeom>
          <a:solidFill>
            <a:schemeClr val="accent1">
              <a:alpha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255054" y="407086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505200" y="5715000"/>
            <a:ext cx="3749854" cy="533400"/>
          </a:xfrm>
          <a:prstGeom prst="ellipse">
            <a:avLst/>
          </a:prstGeom>
          <a:solidFill>
            <a:schemeClr val="accent1">
              <a:alpha val="22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410200" y="587906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#2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tutorials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These tutorials give information about the syntax of </a:t>
            </a:r>
            <a:r>
              <a:rPr lang="en-US" sz="2000" dirty="0" err="1" smtClean="0"/>
              <a:t>SysML</a:t>
            </a:r>
            <a:r>
              <a:rPr lang="en-US" sz="2000" dirty="0" smtClean="0"/>
              <a:t>.</a:t>
            </a:r>
          </a:p>
          <a:p>
            <a:pPr lvl="1"/>
            <a:r>
              <a:rPr lang="en-US" sz="2000" dirty="0" smtClean="0"/>
              <a:t>Use case diagram (and other diagrams)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smtClean="0">
                <a:hlinkClick r:id="rId2"/>
              </a:rPr>
              <a:t>http://www.visualcase.com/tutorials/use-case-diagram.htm</a:t>
            </a:r>
            <a:endParaRPr lang="en-US" sz="2000" dirty="0" smtClean="0"/>
          </a:p>
          <a:p>
            <a:pPr lvl="1"/>
            <a:r>
              <a:rPr lang="en-US" sz="2000" dirty="0" smtClean="0"/>
              <a:t>Requirements diagram (and others)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smtClean="0">
                <a:hlinkClick r:id="rId3"/>
              </a:rPr>
              <a:t>http://www.ibm.com/developerworks/rational/library/aug06/balmelli/</a:t>
            </a:r>
            <a:endParaRPr lang="en-US" sz="2000" dirty="0" smtClean="0"/>
          </a:p>
          <a:p>
            <a:pPr lvl="1"/>
            <a:r>
              <a:rPr lang="en-US" sz="2000" dirty="0" smtClean="0"/>
              <a:t>Sequence diagram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smtClean="0">
                <a:hlinkClick r:id="rId4"/>
              </a:rPr>
              <a:t>http://www.ibm.com/developerworks/rational/library/3101.html</a:t>
            </a:r>
            <a:endParaRPr lang="en-US" sz="2000" dirty="0" smtClean="0"/>
          </a:p>
          <a:p>
            <a:r>
              <a:rPr lang="en-US" sz="2000" dirty="0" smtClean="0"/>
              <a:t>The construction of these diagrams in </a:t>
            </a:r>
            <a:r>
              <a:rPr lang="en-US" sz="2000" dirty="0" err="1" smtClean="0"/>
              <a:t>Topcased</a:t>
            </a:r>
            <a:r>
              <a:rPr lang="en-US" sz="2000" dirty="0" smtClean="0"/>
              <a:t> is described in the tutorials found at:</a:t>
            </a:r>
          </a:p>
          <a:p>
            <a:pPr lvl="1"/>
            <a:r>
              <a:rPr lang="en-US" sz="1600" dirty="0" smtClean="0">
                <a:hlinkClick r:id="rId5"/>
              </a:rPr>
              <a:t>http://www.topcased.org/index.php?documentsSynthesis=y&amp;Itemid=59</a:t>
            </a:r>
            <a:endParaRPr lang="en-US" sz="1600" dirty="0" smtClean="0"/>
          </a:p>
          <a:p>
            <a:pPr lvl="1"/>
            <a:r>
              <a:rPr lang="en-US" sz="1600" dirty="0" smtClean="0"/>
              <a:t>Use both the </a:t>
            </a:r>
            <a:r>
              <a:rPr lang="en-US" sz="1600" dirty="0" err="1" smtClean="0"/>
              <a:t>QuickStart</a:t>
            </a:r>
            <a:r>
              <a:rPr lang="en-US" sz="1600" dirty="0" smtClean="0"/>
              <a:t> editor tutorial and the UML/</a:t>
            </a:r>
            <a:r>
              <a:rPr lang="en-US" sz="1600" dirty="0" err="1" smtClean="0"/>
              <a:t>SysML</a:t>
            </a:r>
            <a:r>
              <a:rPr lang="en-US" sz="1600" dirty="0" smtClean="0"/>
              <a:t> editor tutorial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diagrams, one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We want to have a single requirements </a:t>
            </a:r>
            <a:r>
              <a:rPr lang="en-US" sz="2800" b="1" i="1" dirty="0" smtClean="0"/>
              <a:t>model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We use two different </a:t>
            </a:r>
            <a:r>
              <a:rPr lang="en-US" sz="2800" b="1" i="1" dirty="0" smtClean="0"/>
              <a:t>diagram</a:t>
            </a:r>
            <a:r>
              <a:rPr lang="en-US" sz="2800" dirty="0" smtClean="0"/>
              <a:t>s that complement each other. And then we use a third diagram that complements the use case diagram.</a:t>
            </a:r>
          </a:p>
          <a:p>
            <a:r>
              <a:rPr lang="en-US" sz="2800" dirty="0" smtClean="0"/>
              <a:t>The requirements diagram provides a direct statement of a requirement as an isolated fact.</a:t>
            </a:r>
          </a:p>
          <a:p>
            <a:r>
              <a:rPr lang="en-US" sz="2800" dirty="0" smtClean="0"/>
              <a:t>The use case diagram provides a context for that requirement and shows how it relates to other uses of the system.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Digression: A bit of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Unified Modeling Language was created from three earlier design notations. Eventually it was standardized by the Object Management Group (OMG).</a:t>
            </a:r>
          </a:p>
          <a:p>
            <a:r>
              <a:rPr lang="en-US" dirty="0" err="1" smtClean="0"/>
              <a:t>SysML</a:t>
            </a:r>
            <a:r>
              <a:rPr lang="en-US" dirty="0" smtClean="0"/>
              <a:t>, also a standard of OMG, is a “profile” of UML. This means we begin with certain aspects of UML and add the unique items needed for systems engineers to define a new language.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bit of history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This diagram from the IBM tutorial referenced at the end shows the overlap and differences between UML and </a:t>
            </a:r>
            <a:r>
              <a:rPr lang="en-US" sz="2800" dirty="0" err="1" smtClean="0"/>
              <a:t>SysML</a:t>
            </a:r>
            <a:r>
              <a:rPr lang="en-US" sz="2800" dirty="0" smtClean="0"/>
              <a:t>. Where the lines from a diagram type touch both the overlap and the </a:t>
            </a:r>
            <a:r>
              <a:rPr lang="en-US" sz="2800" dirty="0" err="1" smtClean="0"/>
              <a:t>SysML</a:t>
            </a:r>
            <a:r>
              <a:rPr lang="en-US" sz="2800" dirty="0" smtClean="0"/>
              <a:t> specific areas denote additions to the existing diagrams.</a:t>
            </a:r>
            <a:endParaRPr lang="en-US" sz="2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24125" y="4038600"/>
            <a:ext cx="4095750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for Systems Engineers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of the differences between a “design” notation like UML and a “systems engineering” notation such as </a:t>
            </a:r>
            <a:r>
              <a:rPr lang="en-US" dirty="0" err="1" smtClean="0"/>
              <a:t>SysML</a:t>
            </a:r>
            <a:r>
              <a:rPr lang="en-US" dirty="0" smtClean="0"/>
              <a:t> is the scope of what is captured.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SysML</a:t>
            </a:r>
            <a:r>
              <a:rPr lang="en-US" dirty="0" smtClean="0"/>
              <a:t> model will include both hardware and software entities allowing the systems engineer to describe the entire problem and solution.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basic use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029200" cy="4525963"/>
          </a:xfrm>
        </p:spPr>
        <p:txBody>
          <a:bodyPr/>
          <a:lstStyle/>
          <a:p>
            <a:r>
              <a:rPr lang="en-US" sz="2800" dirty="0" smtClean="0"/>
              <a:t>The stick figure is an actor.</a:t>
            </a:r>
          </a:p>
          <a:p>
            <a:r>
              <a:rPr lang="en-US" sz="2800" dirty="0" smtClean="0"/>
              <a:t>An actor is any outside stimulus that interacts with the system.</a:t>
            </a:r>
          </a:p>
          <a:p>
            <a:r>
              <a:rPr lang="en-US" sz="2800" dirty="0" smtClean="0"/>
              <a:t>The oval represents a use of the system by the actor(s) associated with the use case.</a:t>
            </a:r>
          </a:p>
          <a:p>
            <a:r>
              <a:rPr lang="en-US" sz="2800" dirty="0" smtClean="0"/>
              <a:t>There is a documentation window into which text that explains the use can be entered.</a:t>
            </a:r>
            <a:endParaRPr lang="en-US" sz="2800" dirty="0"/>
          </a:p>
        </p:txBody>
      </p:sp>
      <p:pic>
        <p:nvPicPr>
          <p:cNvPr id="5" name="Picture 4" descr="usecas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4739" y="1828800"/>
            <a:ext cx="2705478" cy="190526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Remove comments from the display and not the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485900"/>
            <a:ext cx="7162800" cy="537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</a:t>
            </a:r>
            <a:r>
              <a:rPr lang="en-US" dirty="0" err="1" smtClean="0"/>
              <a:t>vs</a:t>
            </a:r>
            <a:r>
              <a:rPr lang="en-US" dirty="0" smtClean="0"/>
              <a:t>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“model” we are building is an xml document that captures all information.</a:t>
            </a:r>
          </a:p>
          <a:p>
            <a:r>
              <a:rPr lang="en-US" dirty="0" smtClean="0"/>
              <a:t>A specific diagram is shown in </a:t>
            </a:r>
            <a:r>
              <a:rPr lang="en-US" dirty="0" smtClean="0"/>
              <a:t>either a graphical or text editor  </a:t>
            </a:r>
            <a:r>
              <a:rPr lang="en-US" dirty="0" smtClean="0"/>
              <a:t>and contains some subset of the model.</a:t>
            </a:r>
          </a:p>
          <a:p>
            <a:r>
              <a:rPr lang="en-US" dirty="0" smtClean="0"/>
              <a:t>You can hide elements </a:t>
            </a:r>
            <a:r>
              <a:rPr lang="en-US" dirty="0" smtClean="0"/>
              <a:t>in </a:t>
            </a:r>
            <a:r>
              <a:rPr lang="en-US" dirty="0" smtClean="0"/>
              <a:t>a diagram </a:t>
            </a:r>
            <a:r>
              <a:rPr lang="en-US" dirty="0" smtClean="0"/>
              <a:t>so they are not visible on screen without </a:t>
            </a:r>
            <a:r>
              <a:rPr lang="en-US" dirty="0" smtClean="0"/>
              <a:t>deleting them from the model.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8003</TotalTime>
  <Words>959</Words>
  <Application>Microsoft Office PowerPoint</Application>
  <PresentationFormat>On-screen Show (4:3)</PresentationFormat>
  <Paragraphs>96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syse802Template</vt:lpstr>
      <vt:lpstr>SYSE 802</vt:lpstr>
      <vt:lpstr>Session objective</vt:lpstr>
      <vt:lpstr>Three diagrams, one model</vt:lpstr>
      <vt:lpstr>Digression: A bit of history</vt:lpstr>
      <vt:lpstr>A bit of history - 2</vt:lpstr>
      <vt:lpstr>Modeling for Systems Engineers</vt:lpstr>
      <vt:lpstr>A basic use case</vt:lpstr>
      <vt:lpstr>Remove comments from the display and not the model</vt:lpstr>
      <vt:lpstr>Model vs diagram</vt:lpstr>
      <vt:lpstr>More use cases</vt:lpstr>
      <vt:lpstr>More use cases - 2</vt:lpstr>
      <vt:lpstr>More use cases - 3</vt:lpstr>
      <vt:lpstr>More use cases - 4</vt:lpstr>
      <vt:lpstr>Embedded diagrams</vt:lpstr>
      <vt:lpstr>Embedded diagrams - 2 </vt:lpstr>
      <vt:lpstr>Full use case</vt:lpstr>
      <vt:lpstr>Use cases -&gt; Requirements</vt:lpstr>
      <vt:lpstr>Requirements</vt:lpstr>
      <vt:lpstr>Requirements - 2</vt:lpstr>
      <vt:lpstr>Viewpoint specification</vt:lpstr>
      <vt:lpstr>Requirements - 3</vt:lpstr>
      <vt:lpstr>Requirements - 4</vt:lpstr>
      <vt:lpstr>Additional tutorials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20</cp:revision>
  <dcterms:created xsi:type="dcterms:W3CDTF">2010-07-29T02:15:34Z</dcterms:created>
  <dcterms:modified xsi:type="dcterms:W3CDTF">2011-08-27T10:18:26Z</dcterms:modified>
</cp:coreProperties>
</file>