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60" r:id="rId2"/>
    <p:sldId id="264" r:id="rId3"/>
    <p:sldId id="265" r:id="rId4"/>
    <p:sldId id="281" r:id="rId5"/>
    <p:sldId id="282" r:id="rId6"/>
    <p:sldId id="295" r:id="rId7"/>
    <p:sldId id="296" r:id="rId8"/>
    <p:sldId id="279" r:id="rId9"/>
    <p:sldId id="298" r:id="rId10"/>
    <p:sldId id="297" r:id="rId11"/>
    <p:sldId id="299" r:id="rId12"/>
    <p:sldId id="308" r:id="rId13"/>
    <p:sldId id="300" r:id="rId14"/>
    <p:sldId id="301" r:id="rId15"/>
    <p:sldId id="302" r:id="rId16"/>
    <p:sldId id="303" r:id="rId17"/>
    <p:sldId id="304" r:id="rId18"/>
    <p:sldId id="305" r:id="rId19"/>
    <p:sldId id="306" r:id="rId20"/>
    <p:sldId id="307" r:id="rId21"/>
    <p:sldId id="263" r:id="rId22"/>
    <p:sldId id="290" r:id="rId23"/>
    <p:sldId id="291" r:id="rId24"/>
    <p:sldId id="293" r:id="rId25"/>
    <p:sldId id="267" r:id="rId26"/>
    <p:sldId id="268" r:id="rId27"/>
    <p:sldId id="292" r:id="rId28"/>
    <p:sldId id="294" r:id="rId29"/>
    <p:sldId id="278" r:id="rId30"/>
    <p:sldId id="261" r:id="rId31"/>
    <p:sldId id="262" r:id="rId32"/>
    <p:sldId id="270" r:id="rId33"/>
    <p:sldId id="276" r:id="rId34"/>
    <p:sldId id="271" r:id="rId35"/>
    <p:sldId id="274" r:id="rId36"/>
    <p:sldId id="272" r:id="rId37"/>
    <p:sldId id="275" r:id="rId38"/>
    <p:sldId id="273" r:id="rId39"/>
    <p:sldId id="283" r:id="rId40"/>
    <p:sldId id="288" r:id="rId41"/>
    <p:sldId id="285" r:id="rId42"/>
    <p:sldId id="286" r:id="rId43"/>
    <p:sldId id="287" r:id="rId44"/>
    <p:sldId id="289" r:id="rId45"/>
    <p:sldId id="280"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9" d="100"/>
          <a:sy n="79" d="100"/>
        </p:scale>
        <p:origin x="-4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9/2/2011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9/2/2011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9/2/2011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9/2/2011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9/2/2011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9/2/2011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9/2/2011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9/2/2011</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9/2/2011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9/2/2011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9/2/2011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9/2/2011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9/2/2011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ei.cmu.edu/library/abstracts/reports/95tr021.cf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SYSE 802</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Module 2, Session 1</a:t>
            </a:r>
          </a:p>
          <a:p>
            <a:r>
              <a:rPr lang="en-US" dirty="0" smtClean="0">
                <a:solidFill>
                  <a:schemeClr val="tx1"/>
                </a:solidFill>
              </a:rPr>
              <a:t>Requirements Analysis and Management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Object-oriented analysis</a:t>
            </a:r>
            <a:endParaRPr lang="en-US" dirty="0"/>
          </a:p>
        </p:txBody>
      </p:sp>
      <p:sp>
        <p:nvSpPr>
          <p:cNvPr id="3" name="Content Placeholder 2"/>
          <p:cNvSpPr>
            <a:spLocks noGrp="1"/>
          </p:cNvSpPr>
          <p:nvPr>
            <p:ph idx="1"/>
          </p:nvPr>
        </p:nvSpPr>
        <p:spPr/>
        <p:txBody>
          <a:bodyPr/>
          <a:lstStyle/>
          <a:p>
            <a:r>
              <a:rPr lang="en-US" sz="2800" dirty="0" smtClean="0"/>
              <a:t>Object-oriented analysis uses a set of </a:t>
            </a:r>
            <a:r>
              <a:rPr lang="en-US" sz="2800" dirty="0" smtClean="0"/>
              <a:t>notations </a:t>
            </a:r>
            <a:r>
              <a:rPr lang="en-US" sz="2800" dirty="0" smtClean="0"/>
              <a:t>to represent the domain knowledge and requirements</a:t>
            </a:r>
            <a:r>
              <a:rPr lang="en-US" sz="2800" dirty="0" smtClean="0"/>
              <a:t>.</a:t>
            </a:r>
          </a:p>
          <a:p>
            <a:r>
              <a:rPr lang="en-US" sz="2800" dirty="0" smtClean="0"/>
              <a:t>The representation is an “object” and the relationships among objects.</a:t>
            </a:r>
            <a:endParaRPr lang="en-US" sz="2800" dirty="0" smtClean="0"/>
          </a:p>
          <a:p>
            <a:r>
              <a:rPr lang="en-US" sz="2800" dirty="0" smtClean="0"/>
              <a:t>This representation is intended to provide a bridge between a set of problem-space concepts and a set of solution space concepts.</a:t>
            </a:r>
          </a:p>
          <a:p>
            <a:r>
              <a:rPr lang="en-US" sz="2800" dirty="0" smtClean="0"/>
              <a:t>The idea being that a solution should embed the problem within itself. Then as the problem changes, changes to the solution are a natural consequence.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Object-oriented </a:t>
            </a:r>
            <a:r>
              <a:rPr lang="en-US" dirty="0" smtClean="0"/>
              <a:t>analysis - 2</a:t>
            </a:r>
            <a:endParaRPr lang="en-US" dirty="0"/>
          </a:p>
        </p:txBody>
      </p:sp>
      <p:sp>
        <p:nvSpPr>
          <p:cNvPr id="3" name="Content Placeholder 2"/>
          <p:cNvSpPr>
            <a:spLocks noGrp="1"/>
          </p:cNvSpPr>
          <p:nvPr>
            <p:ph idx="1"/>
          </p:nvPr>
        </p:nvSpPr>
        <p:spPr/>
        <p:txBody>
          <a:bodyPr/>
          <a:lstStyle/>
          <a:p>
            <a:r>
              <a:rPr lang="en-US" sz="2800" dirty="0" smtClean="0"/>
              <a:t>We want to capture the problem domain as a set of objects.</a:t>
            </a:r>
          </a:p>
          <a:p>
            <a:r>
              <a:rPr lang="en-US" sz="2800" dirty="0" smtClean="0"/>
              <a:t>For our infotainment example the easiest place to start is with the hardware entities that are typically a part of such a system.</a:t>
            </a:r>
          </a:p>
          <a:p>
            <a:r>
              <a:rPr lang="en-US" sz="2800" dirty="0" smtClean="0"/>
              <a:t>From there we can add the more conceptual objects which relate how these hard objects are tied together.</a:t>
            </a:r>
          </a:p>
          <a:p>
            <a:r>
              <a:rPr lang="en-US" sz="2800" dirty="0" smtClean="0"/>
              <a:t>A first step in o-o analysis is domain analysis, understanding the problem domain.</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a:t>
            </a:r>
            <a:endParaRPr lang="en-US" dirty="0"/>
          </a:p>
        </p:txBody>
      </p:sp>
      <p:sp>
        <p:nvSpPr>
          <p:cNvPr id="3" name="Content Placeholder 2"/>
          <p:cNvSpPr>
            <a:spLocks noGrp="1"/>
          </p:cNvSpPr>
          <p:nvPr>
            <p:ph idx="1"/>
          </p:nvPr>
        </p:nvSpPr>
        <p:spPr/>
        <p:txBody>
          <a:bodyPr/>
          <a:lstStyle/>
          <a:p>
            <a:r>
              <a:rPr lang="en-US" dirty="0" smtClean="0"/>
              <a:t>Usually a company does not solve one problem and then move on to a completely unrelated new problem.</a:t>
            </a:r>
          </a:p>
          <a:p>
            <a:r>
              <a:rPr lang="en-US" dirty="0" smtClean="0"/>
              <a:t>They develop expertise in one domain (body of knowledge).</a:t>
            </a:r>
          </a:p>
          <a:p>
            <a:r>
              <a:rPr lang="en-US" dirty="0" smtClean="0"/>
              <a:t>Domain analysis captures that body of knowledge</a:t>
            </a:r>
            <a:r>
              <a:rPr lang="en-US" dirty="0" smtClean="0"/>
              <a:t>.</a:t>
            </a:r>
          </a:p>
          <a:p>
            <a:r>
              <a:rPr lang="en-US" dirty="0" smtClean="0"/>
              <a:t>It is largely about the problem domain but standard solution elements creep in as well.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- 2</a:t>
            </a:r>
            <a:endParaRPr lang="en-US" dirty="0"/>
          </a:p>
        </p:txBody>
      </p:sp>
      <p:sp>
        <p:nvSpPr>
          <p:cNvPr id="3" name="Content Placeholder 2"/>
          <p:cNvSpPr>
            <a:spLocks noGrp="1"/>
          </p:cNvSpPr>
          <p:nvPr>
            <p:ph idx="1"/>
          </p:nvPr>
        </p:nvSpPr>
        <p:spPr/>
        <p:txBody>
          <a:bodyPr/>
          <a:lstStyle/>
          <a:p>
            <a:r>
              <a:rPr lang="en-US" sz="2800" dirty="0" smtClean="0"/>
              <a:t>Concepts, such as device, radio, and television, are represented as “entities” using the UML class </a:t>
            </a:r>
            <a:r>
              <a:rPr lang="en-US" sz="2800" dirty="0" smtClean="0"/>
              <a:t>diagram or the </a:t>
            </a:r>
            <a:r>
              <a:rPr lang="en-US" sz="2800" dirty="0" err="1" smtClean="0"/>
              <a:t>SysML</a:t>
            </a:r>
            <a:r>
              <a:rPr lang="en-US" sz="2800" dirty="0" smtClean="0"/>
              <a:t> block diagram. </a:t>
            </a:r>
            <a:r>
              <a:rPr lang="en-US" sz="2800" dirty="0" smtClean="0"/>
              <a:t>Each concept is represented in a </a:t>
            </a:r>
            <a:r>
              <a:rPr lang="en-US" sz="2800" dirty="0" smtClean="0"/>
              <a:t>box </a:t>
            </a:r>
            <a:r>
              <a:rPr lang="en-US" sz="2800" dirty="0" smtClean="0"/>
              <a:t>that includes the  name of the concept, data that characterizes the concept, and behaviors related to the concept.</a:t>
            </a:r>
          </a:p>
          <a:p>
            <a:endParaRPr lang="en-US" sz="2800" dirty="0" smtClean="0"/>
          </a:p>
          <a:p>
            <a:endParaRPr lang="en-US" sz="2800" dirty="0" smtClean="0"/>
          </a:p>
          <a:p>
            <a:r>
              <a:rPr lang="en-US" sz="2800" dirty="0" smtClean="0"/>
              <a:t>The class definition “encapsulates,” i.e. groups together the elements that are used together.</a:t>
            </a:r>
            <a:endParaRPr lang="en-US" sz="2800" dirty="0"/>
          </a:p>
        </p:txBody>
      </p:sp>
      <p:pic>
        <p:nvPicPr>
          <p:cNvPr id="4" name="Picture 3" descr="class.bmp"/>
          <p:cNvPicPr>
            <a:picLocks noChangeAspect="1"/>
          </p:cNvPicPr>
          <p:nvPr/>
        </p:nvPicPr>
        <p:blipFill>
          <a:blip r:embed="rId2"/>
          <a:stretch>
            <a:fillRect/>
          </a:stretch>
        </p:blipFill>
        <p:spPr>
          <a:xfrm>
            <a:off x="3505200" y="4267200"/>
            <a:ext cx="2098508" cy="990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- 3</a:t>
            </a:r>
            <a:endParaRPr lang="en-US" dirty="0"/>
          </a:p>
        </p:txBody>
      </p:sp>
      <p:sp>
        <p:nvSpPr>
          <p:cNvPr id="3" name="Content Placeholder 2"/>
          <p:cNvSpPr>
            <a:spLocks noGrp="1"/>
          </p:cNvSpPr>
          <p:nvPr>
            <p:ph idx="1"/>
          </p:nvPr>
        </p:nvSpPr>
        <p:spPr/>
        <p:txBody>
          <a:bodyPr/>
          <a:lstStyle/>
          <a:p>
            <a:r>
              <a:rPr lang="en-US" dirty="0" smtClean="0"/>
              <a:t>Concepts are related to one another.</a:t>
            </a:r>
          </a:p>
          <a:p>
            <a:r>
              <a:rPr lang="en-US" dirty="0" smtClean="0"/>
              <a:t>“Device” is a concept that is more general than “</a:t>
            </a:r>
            <a:r>
              <a:rPr lang="en-US" dirty="0" smtClean="0"/>
              <a:t>Radio” and so the relationship is generalization.</a:t>
            </a:r>
            <a:endParaRPr lang="en-US" dirty="0" smtClean="0"/>
          </a:p>
          <a:p>
            <a:r>
              <a:rPr lang="en-US" dirty="0" smtClean="0"/>
              <a:t>“Channel” is a property of a “Radio</a:t>
            </a:r>
            <a:r>
              <a:rPr lang="en-US" dirty="0" smtClean="0"/>
              <a:t>” so the relationship is association.</a:t>
            </a:r>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pic>
        <p:nvPicPr>
          <p:cNvPr id="4" name="Picture 3" descr="triangle.bmp"/>
          <p:cNvPicPr>
            <a:picLocks noChangeAspect="1"/>
          </p:cNvPicPr>
          <p:nvPr/>
        </p:nvPicPr>
        <p:blipFill>
          <a:blip r:embed="rId2"/>
          <a:stretch>
            <a:fillRect/>
          </a:stretch>
        </p:blipFill>
        <p:spPr>
          <a:xfrm>
            <a:off x="2743200" y="4724400"/>
            <a:ext cx="3657600" cy="1905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- 3</a:t>
            </a:r>
            <a:endParaRPr lang="en-US" dirty="0"/>
          </a:p>
        </p:txBody>
      </p:sp>
      <p:sp>
        <p:nvSpPr>
          <p:cNvPr id="3" name="Content Placeholder 2"/>
          <p:cNvSpPr>
            <a:spLocks noGrp="1"/>
          </p:cNvSpPr>
          <p:nvPr>
            <p:ph idx="1"/>
          </p:nvPr>
        </p:nvSpPr>
        <p:spPr/>
        <p:txBody>
          <a:bodyPr/>
          <a:lstStyle/>
          <a:p>
            <a:r>
              <a:rPr lang="en-US" sz="2800" dirty="0" smtClean="0"/>
              <a:t>In domain analysis we capture “what is</a:t>
            </a:r>
            <a:r>
              <a:rPr lang="en-US" sz="2800" dirty="0" smtClean="0"/>
              <a:t>” - </a:t>
            </a:r>
            <a:r>
              <a:rPr lang="en-US" sz="2800" dirty="0" smtClean="0"/>
              <a:t>the actual structure of the domain we are analyzing.</a:t>
            </a:r>
          </a:p>
          <a:p>
            <a:r>
              <a:rPr lang="en-US" sz="2800" dirty="0" smtClean="0"/>
              <a:t>We will see later that in </a:t>
            </a:r>
            <a:r>
              <a:rPr lang="en-US" sz="2800" dirty="0" smtClean="0"/>
              <a:t>designing a solution </a:t>
            </a:r>
            <a:r>
              <a:rPr lang="en-US" sz="2800" dirty="0" smtClean="0"/>
              <a:t>we elaborate on </a:t>
            </a:r>
            <a:r>
              <a:rPr lang="en-US" sz="2800" dirty="0" smtClean="0"/>
              <a:t>“what is”</a:t>
            </a:r>
            <a:r>
              <a:rPr lang="en-US" sz="2800" dirty="0" smtClean="0"/>
              <a:t> </a:t>
            </a:r>
            <a:r>
              <a:rPr lang="en-US" sz="2800" dirty="0" smtClean="0"/>
              <a:t>to get a design of what we need to solve the problem.</a:t>
            </a:r>
          </a:p>
          <a:p>
            <a:r>
              <a:rPr lang="en-US" sz="2800" dirty="0" smtClean="0"/>
              <a:t>“What is” includes concepts but also algorithms, the deployment of software to hardware, and the </a:t>
            </a:r>
            <a:r>
              <a:rPr lang="en-US" sz="2800" dirty="0" err="1" smtClean="0"/>
              <a:t>stateful</a:t>
            </a:r>
            <a:r>
              <a:rPr lang="en-US" sz="2800" dirty="0" smtClean="0"/>
              <a:t> behavior of the entities in the domain.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Stateful</a:t>
            </a:r>
            <a:r>
              <a:rPr lang="en-US" dirty="0" smtClean="0"/>
              <a:t> behavior</a:t>
            </a:r>
            <a:endParaRPr lang="en-US" dirty="0"/>
          </a:p>
        </p:txBody>
      </p:sp>
      <p:sp>
        <p:nvSpPr>
          <p:cNvPr id="3" name="Content Placeholder 2"/>
          <p:cNvSpPr>
            <a:spLocks noGrp="1"/>
          </p:cNvSpPr>
          <p:nvPr>
            <p:ph idx="1"/>
          </p:nvPr>
        </p:nvSpPr>
        <p:spPr/>
        <p:txBody>
          <a:bodyPr/>
          <a:lstStyle/>
          <a:p>
            <a:r>
              <a:rPr lang="en-US" dirty="0" smtClean="0"/>
              <a:t>Lets consider the Radio as a </a:t>
            </a:r>
            <a:r>
              <a:rPr lang="en-US" dirty="0" err="1" smtClean="0"/>
              <a:t>stateful</a:t>
            </a:r>
            <a:r>
              <a:rPr lang="en-US" dirty="0" smtClean="0"/>
              <a:t> entity in our domain.</a:t>
            </a:r>
          </a:p>
          <a:p>
            <a:r>
              <a:rPr lang="en-US" dirty="0" smtClean="0"/>
              <a:t>What significantly different modes of operation does it have?</a:t>
            </a:r>
          </a:p>
          <a:p>
            <a:r>
              <a:rPr lang="en-US" dirty="0" smtClean="0"/>
              <a:t>It can be turned on or off. </a:t>
            </a:r>
            <a:r>
              <a:rPr lang="en-US" smtClean="0"/>
              <a:t>Its sound </a:t>
            </a:r>
            <a:r>
              <a:rPr lang="en-US" dirty="0" smtClean="0"/>
              <a:t>can be muted or not.</a:t>
            </a:r>
          </a:p>
          <a:p>
            <a:r>
              <a:rPr lang="en-US" dirty="0" smtClean="0"/>
              <a:t>It can be on one of three bands: AM, FM-1, and FM-2.</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state machine</a:t>
            </a:r>
            <a:endParaRPr lang="en-US" dirty="0"/>
          </a:p>
        </p:txBody>
      </p:sp>
      <p:pic>
        <p:nvPicPr>
          <p:cNvPr id="5" name="Content Placeholder 4" descr="stateMenu.png"/>
          <p:cNvPicPr>
            <a:picLocks noGrp="1" noChangeAspect="1"/>
          </p:cNvPicPr>
          <p:nvPr>
            <p:ph idx="1"/>
          </p:nvPr>
        </p:nvPicPr>
        <p:blipFill>
          <a:blip r:embed="rId2"/>
          <a:stretch>
            <a:fillRect/>
          </a:stretch>
        </p:blipFill>
        <p:spPr>
          <a:xfrm>
            <a:off x="1666469" y="2590800"/>
            <a:ext cx="5811061" cy="4020111"/>
          </a:xfrm>
        </p:spPr>
      </p:pic>
      <p:sp>
        <p:nvSpPr>
          <p:cNvPr id="6" name="TextBox 5"/>
          <p:cNvSpPr txBox="1"/>
          <p:nvPr/>
        </p:nvSpPr>
        <p:spPr>
          <a:xfrm>
            <a:off x="1143000" y="1905000"/>
            <a:ext cx="7045583" cy="646331"/>
          </a:xfrm>
          <a:prstGeom prst="rect">
            <a:avLst/>
          </a:prstGeom>
          <a:noFill/>
        </p:spPr>
        <p:txBody>
          <a:bodyPr wrap="none" rtlCol="0">
            <a:spAutoFit/>
          </a:bodyPr>
          <a:lstStyle/>
          <a:p>
            <a:r>
              <a:rPr lang="en-US" dirty="0" smtClean="0"/>
              <a:t>Double click on Radio and the dialog looks like below. Select State </a:t>
            </a:r>
          </a:p>
          <a:p>
            <a:r>
              <a:rPr lang="en-US" dirty="0" smtClean="0"/>
              <a:t>Machine Diagram.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t>
            </a:r>
            <a:endParaRPr lang="en-US" dirty="0"/>
          </a:p>
        </p:txBody>
      </p:sp>
      <p:sp>
        <p:nvSpPr>
          <p:cNvPr id="5" name="Content Placeholder 4"/>
          <p:cNvSpPr>
            <a:spLocks noGrp="1"/>
          </p:cNvSpPr>
          <p:nvPr>
            <p:ph idx="1"/>
          </p:nvPr>
        </p:nvSpPr>
        <p:spPr>
          <a:xfrm>
            <a:off x="457199" y="1600200"/>
            <a:ext cx="2733675" cy="4525963"/>
          </a:xfrm>
        </p:spPr>
        <p:txBody>
          <a:bodyPr/>
          <a:lstStyle/>
          <a:p>
            <a:r>
              <a:rPr lang="en-US" sz="2400" dirty="0" smtClean="0"/>
              <a:t>The state machine for the mute button is nested inside the state machine for the radio. </a:t>
            </a:r>
          </a:p>
          <a:p>
            <a:r>
              <a:rPr lang="en-US" sz="2400" dirty="0" smtClean="0"/>
              <a:t>This is in the domain analysis part of our work because we are capturing how the underlying hardware works.</a:t>
            </a:r>
            <a:endParaRPr lang="en-US" sz="2400" dirty="0"/>
          </a:p>
        </p:txBody>
      </p:sp>
      <p:pic>
        <p:nvPicPr>
          <p:cNvPr id="1027" name="Picture 3"/>
          <p:cNvPicPr>
            <a:picLocks noChangeAspect="1" noChangeArrowheads="1"/>
          </p:cNvPicPr>
          <p:nvPr/>
        </p:nvPicPr>
        <p:blipFill>
          <a:blip r:embed="rId2"/>
          <a:srcRect/>
          <a:stretch>
            <a:fillRect/>
          </a:stretch>
        </p:blipFill>
        <p:spPr bwMode="auto">
          <a:xfrm>
            <a:off x="3190875" y="2838450"/>
            <a:ext cx="5953125" cy="40195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8" name="Content Placeholder 7"/>
          <p:cNvSpPr>
            <a:spLocks noGrp="1"/>
          </p:cNvSpPr>
          <p:nvPr>
            <p:ph idx="1"/>
          </p:nvPr>
        </p:nvSpPr>
        <p:spPr>
          <a:xfrm>
            <a:off x="304800" y="1600200"/>
            <a:ext cx="3124200" cy="4525963"/>
          </a:xfrm>
        </p:spPr>
        <p:txBody>
          <a:bodyPr/>
          <a:lstStyle/>
          <a:p>
            <a:pPr marL="0" indent="0">
              <a:spcBef>
                <a:spcPts val="0"/>
              </a:spcBef>
              <a:buNone/>
            </a:pPr>
            <a:r>
              <a:rPr lang="en-US" sz="2400" dirty="0" smtClean="0"/>
              <a:t>The sequence diagram allows us to capture common sequences of operations.</a:t>
            </a:r>
          </a:p>
          <a:p>
            <a:pPr marL="0" indent="0">
              <a:spcBef>
                <a:spcPts val="0"/>
              </a:spcBef>
              <a:buNone/>
            </a:pPr>
            <a:endParaRPr lang="en-US" sz="2400" dirty="0" smtClean="0"/>
          </a:p>
          <a:p>
            <a:pPr marL="0" indent="0">
              <a:spcBef>
                <a:spcPts val="0"/>
              </a:spcBef>
              <a:buNone/>
            </a:pPr>
            <a:r>
              <a:rPr lang="en-US" sz="2400" dirty="0" smtClean="0"/>
              <a:t>Here we capture how to make a phone call.</a:t>
            </a:r>
          </a:p>
          <a:p>
            <a:pPr marL="0" indent="0">
              <a:spcBef>
                <a:spcPts val="0"/>
              </a:spcBef>
              <a:buNone/>
            </a:pPr>
            <a:endParaRPr lang="en-US" sz="2400" dirty="0" smtClean="0"/>
          </a:p>
          <a:p>
            <a:pPr marL="0" indent="0">
              <a:spcBef>
                <a:spcPts val="0"/>
              </a:spcBef>
              <a:buNone/>
            </a:pPr>
            <a:r>
              <a:rPr lang="en-US" sz="2400" dirty="0" smtClean="0"/>
              <a:t>This is domain information because it is how most cell phones work so it is basic information.</a:t>
            </a:r>
            <a:endParaRPr lang="en-US" sz="2400" dirty="0"/>
          </a:p>
        </p:txBody>
      </p:sp>
      <p:pic>
        <p:nvPicPr>
          <p:cNvPr id="2051" name="Picture 3"/>
          <p:cNvPicPr>
            <a:picLocks noChangeAspect="1" noChangeArrowheads="1"/>
          </p:cNvPicPr>
          <p:nvPr/>
        </p:nvPicPr>
        <p:blipFill>
          <a:blip r:embed="rId2"/>
          <a:srcRect/>
          <a:stretch>
            <a:fillRect/>
          </a:stretch>
        </p:blipFill>
        <p:spPr bwMode="auto">
          <a:xfrm>
            <a:off x="3429000" y="3581400"/>
            <a:ext cx="5715000" cy="29813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a:t>
            </a:r>
            <a:endParaRPr lang="en-US" dirty="0"/>
          </a:p>
        </p:txBody>
      </p:sp>
      <p:sp>
        <p:nvSpPr>
          <p:cNvPr id="3" name="Content Placeholder 2"/>
          <p:cNvSpPr>
            <a:spLocks noGrp="1"/>
          </p:cNvSpPr>
          <p:nvPr>
            <p:ph idx="1"/>
          </p:nvPr>
        </p:nvSpPr>
        <p:spPr/>
        <p:txBody>
          <a:bodyPr/>
          <a:lstStyle/>
          <a:p>
            <a:r>
              <a:rPr lang="en-US" dirty="0" smtClean="0"/>
              <a:t>In this session we will take the requirements gathered using the elicitation process and critically examine that model.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complete model</a:t>
            </a:r>
            <a:endParaRPr lang="en-US" dirty="0"/>
          </a:p>
        </p:txBody>
      </p:sp>
      <p:sp>
        <p:nvSpPr>
          <p:cNvPr id="3" name="Content Placeholder 2"/>
          <p:cNvSpPr>
            <a:spLocks noGrp="1"/>
          </p:cNvSpPr>
          <p:nvPr>
            <p:ph idx="1"/>
          </p:nvPr>
        </p:nvSpPr>
        <p:spPr/>
        <p:txBody>
          <a:bodyPr/>
          <a:lstStyle/>
          <a:p>
            <a:r>
              <a:rPr lang="en-US" sz="2800" dirty="0" smtClean="0"/>
              <a:t>The complete model involves numerous diagrams of several diagram types.</a:t>
            </a:r>
          </a:p>
          <a:p>
            <a:r>
              <a:rPr lang="en-US" sz="2800" dirty="0" smtClean="0"/>
              <a:t>Remember that </a:t>
            </a:r>
            <a:r>
              <a:rPr lang="en-US" sz="2800" dirty="0" err="1" smtClean="0"/>
              <a:t>SysML</a:t>
            </a:r>
            <a:r>
              <a:rPr lang="en-US" sz="2800" dirty="0" smtClean="0"/>
              <a:t> </a:t>
            </a:r>
            <a:r>
              <a:rPr lang="en-US" sz="2800" dirty="0" smtClean="0"/>
              <a:t>stands for the </a:t>
            </a:r>
            <a:r>
              <a:rPr lang="en-US" sz="2800" dirty="0" smtClean="0"/>
              <a:t>System </a:t>
            </a:r>
            <a:r>
              <a:rPr lang="en-US" sz="2800" dirty="0" smtClean="0"/>
              <a:t>Modeling </a:t>
            </a:r>
            <a:r>
              <a:rPr lang="en-US" sz="2800" dirty="0" smtClean="0"/>
              <a:t>LANGUAGE. Think of the modeling of a domain as telling a story written in this language. Think of the diagrams as communication with others.</a:t>
            </a:r>
          </a:p>
          <a:p>
            <a:r>
              <a:rPr lang="en-US" sz="2800" dirty="0" smtClean="0"/>
              <a:t>The domain information is used in conjunction with the requirements model to be certain that the requirements are understood in the context of the domain.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analysis techniques</a:t>
            </a:r>
            <a:endParaRPr lang="en-US" dirty="0"/>
          </a:p>
        </p:txBody>
      </p:sp>
      <p:sp>
        <p:nvSpPr>
          <p:cNvPr id="3" name="Content Placeholder 2"/>
          <p:cNvSpPr>
            <a:spLocks noGrp="1"/>
          </p:cNvSpPr>
          <p:nvPr>
            <p:ph idx="1"/>
          </p:nvPr>
        </p:nvSpPr>
        <p:spPr/>
        <p:txBody>
          <a:bodyPr/>
          <a:lstStyle/>
          <a:p>
            <a:r>
              <a:rPr lang="en-US" dirty="0" smtClean="0"/>
              <a:t>Requirements analysis digests the requirements, adds detail, and may modify the structure of the requirements model.</a:t>
            </a:r>
          </a:p>
          <a:p>
            <a:pPr lvl="1"/>
            <a:r>
              <a:rPr lang="en-US" dirty="0" smtClean="0"/>
              <a:t>CONOPS</a:t>
            </a:r>
          </a:p>
          <a:p>
            <a:pPr lvl="1"/>
            <a:r>
              <a:rPr lang="en-US" dirty="0" smtClean="0"/>
              <a:t>Hierarchical structuring by ranking</a:t>
            </a:r>
          </a:p>
          <a:p>
            <a:pPr lvl="1"/>
            <a:r>
              <a:rPr lang="en-US" dirty="0" smtClean="0"/>
              <a:t>Linear structuring via operational concept</a:t>
            </a:r>
          </a:p>
          <a:p>
            <a:pPr lvl="1"/>
            <a:r>
              <a:rPr lang="en-US" dirty="0" smtClean="0"/>
              <a:t>Test-driven development</a:t>
            </a:r>
          </a:p>
          <a:p>
            <a:pPr lvl="1"/>
            <a:r>
              <a:rPr lang="en-US" dirty="0" smtClean="0"/>
              <a:t>Risk</a:t>
            </a:r>
          </a:p>
          <a:p>
            <a:pPr lvl="1"/>
            <a:r>
              <a:rPr lang="en-US" dirty="0" smtClean="0"/>
              <a:t>Restructure by Re-factoring</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CONOPS</a:t>
            </a:r>
            <a:endParaRPr lang="en-US" dirty="0"/>
          </a:p>
        </p:txBody>
      </p:sp>
      <p:sp>
        <p:nvSpPr>
          <p:cNvPr id="3" name="Content Placeholder 2"/>
          <p:cNvSpPr>
            <a:spLocks noGrp="1"/>
          </p:cNvSpPr>
          <p:nvPr>
            <p:ph idx="1"/>
          </p:nvPr>
        </p:nvSpPr>
        <p:spPr/>
        <p:txBody>
          <a:bodyPr/>
          <a:lstStyle/>
          <a:p>
            <a:r>
              <a:rPr lang="en-US" sz="2400" dirty="0" smtClean="0"/>
              <a:t>The concept of operations for a product translates between stakeholders and developers. </a:t>
            </a:r>
          </a:p>
          <a:p>
            <a:r>
              <a:rPr lang="en-US" sz="2400" dirty="0" smtClean="0"/>
              <a:t>The CONOPS describes how the product will be operated.</a:t>
            </a:r>
          </a:p>
          <a:p>
            <a:r>
              <a:rPr lang="en-US" sz="2400" dirty="0" smtClean="0"/>
              <a:t>It gives structure to the web of stakeholder needs and desires.</a:t>
            </a:r>
          </a:p>
          <a:p>
            <a:r>
              <a:rPr lang="en-US" sz="2400" dirty="0" smtClean="0"/>
              <a:t>It is particularly useful for products that are complex to operate such as vehicles</a:t>
            </a:r>
          </a:p>
          <a:p>
            <a:r>
              <a:rPr lang="en-US" sz="2400" dirty="0" smtClean="0"/>
              <a:t>IEEE 1362 gives the basic form of a CONOPS</a:t>
            </a:r>
          </a:p>
          <a:p>
            <a:r>
              <a:rPr lang="en-US" sz="2400" dirty="0" smtClean="0"/>
              <a:t>The NASA handbook is also a good source on CONOPS</a:t>
            </a:r>
          </a:p>
          <a:p>
            <a:r>
              <a:rPr lang="en-US" sz="2400" dirty="0" smtClean="0"/>
              <a:t>Here is a link to the HHS CONOPS for emergency response:</a:t>
            </a:r>
          </a:p>
          <a:p>
            <a:pPr>
              <a:buNone/>
            </a:pPr>
            <a:r>
              <a:rPr lang="en-US" sz="2400" dirty="0" smtClean="0"/>
              <a:t>http://web.archive.org/web/20080408092628/http://www.hhs.gov/disasters/discussion/planners/conops.html</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CONOPS - 2</a:t>
            </a:r>
            <a:endParaRPr lang="en-US" dirty="0"/>
          </a:p>
        </p:txBody>
      </p:sp>
      <p:sp>
        <p:nvSpPr>
          <p:cNvPr id="3" name="Content Placeholder 2"/>
          <p:cNvSpPr>
            <a:spLocks noGrp="1"/>
          </p:cNvSpPr>
          <p:nvPr>
            <p:ph idx="1"/>
          </p:nvPr>
        </p:nvSpPr>
        <p:spPr/>
        <p:txBody>
          <a:bodyPr/>
          <a:lstStyle/>
          <a:p>
            <a:r>
              <a:rPr lang="en-US" sz="2800" dirty="0" smtClean="0"/>
              <a:t>The CONOPS for an infotainment system that includes traffic management might describe how a vehicle and an intersection interact as the vehicle approaches the intersection.</a:t>
            </a:r>
          </a:p>
          <a:p>
            <a:r>
              <a:rPr lang="en-US" sz="2800" dirty="0" smtClean="0"/>
              <a:t>“Using info about location and speed the vehicle informs the intersection of its arrival time. The intersection, using its information about signal states and waiting traffic, informs the vehicle of possible states upon arrival. The vehicle requests the possible state that is most favorable and waits to see if it occurs.”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CONOPS - 3</a:t>
            </a:r>
            <a:endParaRPr lang="en-US" dirty="0"/>
          </a:p>
        </p:txBody>
      </p:sp>
      <p:sp>
        <p:nvSpPr>
          <p:cNvPr id="3" name="Content Placeholder 2"/>
          <p:cNvSpPr>
            <a:spLocks noGrp="1"/>
          </p:cNvSpPr>
          <p:nvPr>
            <p:ph idx="1"/>
          </p:nvPr>
        </p:nvSpPr>
        <p:spPr/>
        <p:txBody>
          <a:bodyPr/>
          <a:lstStyle/>
          <a:p>
            <a:r>
              <a:rPr lang="en-US" dirty="0" smtClean="0"/>
              <a:t>Essentially the CONOPS is a scenario of scenarios with information about the frequency and criticality of the scenarios.</a:t>
            </a:r>
          </a:p>
          <a:p>
            <a:r>
              <a:rPr lang="en-US" dirty="0" smtClean="0"/>
              <a:t>The CONOPS focuses on a complete picture of the product over some lifecycle of use.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Prioritizing</a:t>
            </a:r>
            <a:endParaRPr lang="en-US" dirty="0"/>
          </a:p>
        </p:txBody>
      </p:sp>
      <p:sp>
        <p:nvSpPr>
          <p:cNvPr id="3" name="Content Placeholder 2"/>
          <p:cNvSpPr>
            <a:spLocks noGrp="1"/>
          </p:cNvSpPr>
          <p:nvPr>
            <p:ph idx="1"/>
          </p:nvPr>
        </p:nvSpPr>
        <p:spPr/>
        <p:txBody>
          <a:bodyPr/>
          <a:lstStyle/>
          <a:p>
            <a:r>
              <a:rPr lang="en-US" dirty="0" smtClean="0"/>
              <a:t>Often there is insufficient time to examine every requirement in detail.</a:t>
            </a:r>
          </a:p>
          <a:p>
            <a:r>
              <a:rPr lang="en-US" dirty="0" smtClean="0"/>
              <a:t>Requirements (or use cases) can be ranked to determine the most valuable ones to focus on</a:t>
            </a:r>
          </a:p>
          <a:p>
            <a:r>
              <a:rPr lang="en-US" dirty="0" smtClean="0"/>
              <a:t>Different criteria can be used</a:t>
            </a:r>
          </a:p>
          <a:p>
            <a:pPr lvl="1"/>
            <a:r>
              <a:rPr lang="en-US" dirty="0" smtClean="0"/>
              <a:t>Stakeholder importance</a:t>
            </a:r>
          </a:p>
          <a:p>
            <a:pPr lvl="1"/>
            <a:r>
              <a:rPr lang="en-US" dirty="0" smtClean="0"/>
              <a:t>Value to the user</a:t>
            </a:r>
          </a:p>
          <a:p>
            <a:pPr lvl="1"/>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Prioritizing - 2</a:t>
            </a:r>
            <a:endParaRPr lang="en-US" dirty="0"/>
          </a:p>
        </p:txBody>
      </p:sp>
      <p:sp>
        <p:nvSpPr>
          <p:cNvPr id="3" name="Content Placeholder 2"/>
          <p:cNvSpPr>
            <a:spLocks noGrp="1"/>
          </p:cNvSpPr>
          <p:nvPr>
            <p:ph idx="1"/>
          </p:nvPr>
        </p:nvSpPr>
        <p:spPr/>
        <p:txBody>
          <a:bodyPr/>
          <a:lstStyle/>
          <a:p>
            <a:r>
              <a:rPr lang="en-US" dirty="0" smtClean="0"/>
              <a:t>Ranking is best used on use cases or features since these are logical groupings of requirements</a:t>
            </a:r>
          </a:p>
          <a:p>
            <a:r>
              <a:rPr lang="en-US" dirty="0" smtClean="0"/>
              <a:t>In several of the techniques developed by the SEI, stakeholders are given a certain number of votes (sometimes a variable number based on priority)</a:t>
            </a:r>
          </a:p>
          <a:p>
            <a:r>
              <a:rPr lang="en-US" dirty="0" smtClean="0"/>
              <a:t>The ranking is the vote of the stakeholders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Prioritizing - 3</a:t>
            </a:r>
            <a:endParaRPr lang="en-US" dirty="0"/>
          </a:p>
        </p:txBody>
      </p:sp>
      <p:sp>
        <p:nvSpPr>
          <p:cNvPr id="3" name="Content Placeholder 2"/>
          <p:cNvSpPr>
            <a:spLocks noGrp="1"/>
          </p:cNvSpPr>
          <p:nvPr>
            <p:ph idx="1"/>
          </p:nvPr>
        </p:nvSpPr>
        <p:spPr/>
        <p:txBody>
          <a:bodyPr/>
          <a:lstStyle/>
          <a:p>
            <a:r>
              <a:rPr lang="en-US" dirty="0" smtClean="0"/>
              <a:t>Requirements concerning the vehicle infotainment system might be ranked as:</a:t>
            </a:r>
          </a:p>
          <a:p>
            <a:pPr lvl="1"/>
            <a:r>
              <a:rPr lang="en-US" dirty="0" smtClean="0"/>
              <a:t>Braking information and control</a:t>
            </a:r>
          </a:p>
          <a:p>
            <a:pPr lvl="1"/>
            <a:r>
              <a:rPr lang="en-US" dirty="0" smtClean="0"/>
              <a:t>Steering and propulsion</a:t>
            </a:r>
          </a:p>
          <a:p>
            <a:pPr lvl="1"/>
            <a:r>
              <a:rPr lang="en-US" dirty="0" smtClean="0"/>
              <a:t>Location</a:t>
            </a:r>
          </a:p>
          <a:p>
            <a:pPr lvl="1"/>
            <a:r>
              <a:rPr lang="en-US" dirty="0" smtClean="0"/>
              <a:t>Outbound communication</a:t>
            </a:r>
          </a:p>
          <a:p>
            <a:pPr lvl="1"/>
            <a:r>
              <a:rPr lang="en-US" dirty="0" smtClean="0"/>
              <a:t>Inbound communication and displays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profile</a:t>
            </a:r>
            <a:endParaRPr lang="en-US" dirty="0"/>
          </a:p>
        </p:txBody>
      </p:sp>
      <p:sp>
        <p:nvSpPr>
          <p:cNvPr id="3" name="Content Placeholder 2"/>
          <p:cNvSpPr>
            <a:spLocks noGrp="1"/>
          </p:cNvSpPr>
          <p:nvPr>
            <p:ph idx="1"/>
          </p:nvPr>
        </p:nvSpPr>
        <p:spPr/>
        <p:txBody>
          <a:bodyPr/>
          <a:lstStyle/>
          <a:p>
            <a:r>
              <a:rPr lang="en-US" sz="2800" dirty="0" smtClean="0"/>
              <a:t>An operational profile attempts to summarize the first two kinds of analyses into a smaller, less complex representation.</a:t>
            </a:r>
          </a:p>
          <a:p>
            <a:r>
              <a:rPr lang="en-US" sz="2800" dirty="0" smtClean="0"/>
              <a:t>Using the use case diagram that contains all uses, each branch can be annotated with the relative frequency with which that branch will be taken.</a:t>
            </a:r>
          </a:p>
          <a:p>
            <a:r>
              <a:rPr lang="en-US" sz="2800" dirty="0" smtClean="0"/>
              <a:t>This is useful in weighting scenarios for reliability and availability testing in addition to specifying the system.</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Test-driven development</a:t>
            </a:r>
            <a:endParaRPr lang="en-US" dirty="0"/>
          </a:p>
        </p:txBody>
      </p:sp>
      <p:sp>
        <p:nvSpPr>
          <p:cNvPr id="3" name="Content Placeholder 2"/>
          <p:cNvSpPr>
            <a:spLocks noGrp="1"/>
          </p:cNvSpPr>
          <p:nvPr>
            <p:ph idx="1"/>
          </p:nvPr>
        </p:nvSpPr>
        <p:spPr/>
        <p:txBody>
          <a:bodyPr/>
          <a:lstStyle/>
          <a:p>
            <a:r>
              <a:rPr lang="en-US" sz="2800" dirty="0" smtClean="0"/>
              <a:t>Test-driven development (TDD) is an agile practice intended to improve quality and speed</a:t>
            </a:r>
          </a:p>
          <a:p>
            <a:r>
              <a:rPr lang="en-US" sz="2800" dirty="0" smtClean="0"/>
              <a:t>Test cases take the place of requirements.</a:t>
            </a:r>
          </a:p>
          <a:p>
            <a:r>
              <a:rPr lang="en-US" sz="2800" dirty="0" smtClean="0"/>
              <a:t>A test is written that the product can not yet pass; code is written; the test is rerun and should now pass</a:t>
            </a:r>
          </a:p>
          <a:p>
            <a:r>
              <a:rPr lang="en-US" sz="2800" dirty="0" smtClean="0"/>
              <a:t>During test development the question is whether the requirement is sufficiently clear to support test development; whether the requirement should be split into additional requirements and whether there are tests for which there are no requirements.</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Elicitation </a:t>
            </a:r>
            <a:r>
              <a:rPr lang="en-US" dirty="0" err="1" smtClean="0"/>
              <a:t>vs</a:t>
            </a:r>
            <a:r>
              <a:rPr lang="en-US" dirty="0" smtClean="0"/>
              <a:t> Analysis</a:t>
            </a:r>
            <a:endParaRPr lang="en-US" dirty="0"/>
          </a:p>
        </p:txBody>
      </p:sp>
      <p:sp>
        <p:nvSpPr>
          <p:cNvPr id="3" name="Content Placeholder 2"/>
          <p:cNvSpPr>
            <a:spLocks noGrp="1"/>
          </p:cNvSpPr>
          <p:nvPr>
            <p:ph idx="1"/>
          </p:nvPr>
        </p:nvSpPr>
        <p:spPr/>
        <p:txBody>
          <a:bodyPr/>
          <a:lstStyle/>
          <a:p>
            <a:r>
              <a:rPr lang="en-US" sz="2400" dirty="0" smtClean="0"/>
              <a:t>Elicitation is the collection of information</a:t>
            </a:r>
          </a:p>
          <a:p>
            <a:r>
              <a:rPr lang="en-US" sz="2400" dirty="0" smtClean="0"/>
              <a:t>Analysis is the detailed examination of that collection</a:t>
            </a:r>
          </a:p>
          <a:p>
            <a:r>
              <a:rPr lang="en-US" sz="2400" dirty="0" smtClean="0"/>
              <a:t>Like elicitation, analysis is an iterative process. The analysis will point out areas that are weak and further elicitation is required.</a:t>
            </a:r>
          </a:p>
          <a:p>
            <a:r>
              <a:rPr lang="en-US" sz="2400" dirty="0" smtClean="0"/>
              <a:t>So at this point we have elicited input from a spectrum of stakeholders and that input needs to be organized and modified to be useful</a:t>
            </a:r>
          </a:p>
          <a:p>
            <a:r>
              <a:rPr lang="en-US" sz="2400" dirty="0" smtClean="0"/>
              <a:t>Some people use “analysis” to cover the entire requirements engineering process. We treat them separately to provide an in-depth explanation.</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a:t>
            </a:r>
            <a:endParaRPr lang="en-US" dirty="0"/>
          </a:p>
        </p:txBody>
      </p:sp>
      <p:sp>
        <p:nvSpPr>
          <p:cNvPr id="3" name="Content Placeholder 2"/>
          <p:cNvSpPr>
            <a:spLocks noGrp="1"/>
          </p:cNvSpPr>
          <p:nvPr>
            <p:ph idx="1"/>
          </p:nvPr>
        </p:nvSpPr>
        <p:spPr/>
        <p:txBody>
          <a:bodyPr/>
          <a:lstStyle/>
          <a:p>
            <a:r>
              <a:rPr lang="en-US" dirty="0" smtClean="0"/>
              <a:t>The output of requirements analysis is a requirements specification</a:t>
            </a:r>
          </a:p>
          <a:p>
            <a:r>
              <a:rPr lang="en-US" dirty="0" smtClean="0"/>
              <a:t> This defines the product to be built, or it should</a:t>
            </a:r>
          </a:p>
          <a:p>
            <a:r>
              <a:rPr lang="en-US" dirty="0" smtClean="0"/>
              <a:t>Remember that this is an iterative process so a completed set of L1 requirements is a specification but not a specification from which we can directly build a product; its too high level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Guide to Software Requirements Specification</a:t>
            </a:r>
            <a:endParaRPr lang="en-US" dirty="0"/>
          </a:p>
        </p:txBody>
      </p:sp>
      <p:sp>
        <p:nvSpPr>
          <p:cNvPr id="3" name="Content Placeholder 2"/>
          <p:cNvSpPr>
            <a:spLocks noGrp="1"/>
          </p:cNvSpPr>
          <p:nvPr>
            <p:ph idx="1"/>
          </p:nvPr>
        </p:nvSpPr>
        <p:spPr/>
        <p:txBody>
          <a:bodyPr/>
          <a:lstStyle/>
          <a:p>
            <a:r>
              <a:rPr lang="en-US" dirty="0" smtClean="0"/>
              <a:t>unambiguous</a:t>
            </a:r>
          </a:p>
          <a:p>
            <a:r>
              <a:rPr lang="en-US" dirty="0" smtClean="0"/>
              <a:t>complete</a:t>
            </a:r>
          </a:p>
          <a:p>
            <a:r>
              <a:rPr lang="en-US" dirty="0" smtClean="0"/>
              <a:t>verifiable</a:t>
            </a:r>
          </a:p>
          <a:p>
            <a:r>
              <a:rPr lang="en-US" dirty="0" smtClean="0"/>
              <a:t>consistent</a:t>
            </a:r>
          </a:p>
          <a:p>
            <a:r>
              <a:rPr lang="en-US" dirty="0" smtClean="0"/>
              <a:t>modifiable</a:t>
            </a:r>
          </a:p>
          <a:p>
            <a:r>
              <a:rPr lang="en-US" dirty="0" smtClean="0"/>
              <a:t>traceable</a:t>
            </a:r>
          </a:p>
          <a:p>
            <a:r>
              <a:rPr lang="en-US" dirty="0" smtClean="0"/>
              <a:t>usable during operations and maintenance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lstStyle/>
          <a:p>
            <a:r>
              <a:rPr lang="en-US" dirty="0" smtClean="0"/>
              <a:t>There are numerous risks associated with requirements elicitation and analysis as illustrated by the criteria:</a:t>
            </a:r>
          </a:p>
          <a:p>
            <a:pPr lvl="1"/>
            <a:r>
              <a:rPr lang="en-US" dirty="0" smtClean="0"/>
              <a:t>Complete – risk is missing an important requirement</a:t>
            </a:r>
          </a:p>
          <a:p>
            <a:pPr lvl="1"/>
            <a:r>
              <a:rPr lang="en-US" dirty="0" smtClean="0"/>
              <a:t>Correct – incorrect information will be inserted into the product</a:t>
            </a:r>
          </a:p>
          <a:p>
            <a:pPr lvl="1"/>
            <a:r>
              <a:rPr lang="en-US" dirty="0" smtClean="0"/>
              <a:t>Consistent – two mutually exclusive requirements may both be included in the model and not properly qualified</a:t>
            </a:r>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 requirements</a:t>
            </a:r>
            <a:endParaRPr lang="en-US" dirty="0"/>
          </a:p>
        </p:txBody>
      </p:sp>
      <p:sp>
        <p:nvSpPr>
          <p:cNvPr id="3" name="Content Placeholder 2"/>
          <p:cNvSpPr>
            <a:spLocks noGrp="1"/>
          </p:cNvSpPr>
          <p:nvPr>
            <p:ph idx="1"/>
          </p:nvPr>
        </p:nvSpPr>
        <p:spPr/>
        <p:txBody>
          <a:bodyPr/>
          <a:lstStyle/>
          <a:p>
            <a:r>
              <a:rPr lang="en-US" sz="2800" dirty="0" smtClean="0"/>
              <a:t>Usually the first requirements that are captured are very concrete because they represent the stakeholder’s basic needs</a:t>
            </a:r>
          </a:p>
          <a:p>
            <a:r>
              <a:rPr lang="en-US" sz="2800" dirty="0" smtClean="0"/>
              <a:t>These should be factored into requirements that have a broader, more abstract scope</a:t>
            </a:r>
          </a:p>
          <a:p>
            <a:r>
              <a:rPr lang="en-US" sz="2800" dirty="0" smtClean="0"/>
              <a:t>One way to do that is to establish a relationship in which one use case extends the behavior defined by another; this is only allowed in anticipated ways: via an extension point</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 extension point</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04800" y="1417638"/>
            <a:ext cx="8610600" cy="5381625"/>
          </a:xfrm>
          <a:prstGeom prst="rect">
            <a:avLst/>
          </a:prstGeom>
          <a:noFill/>
          <a:ln w="9525">
            <a:noFill/>
            <a:miter lim="800000"/>
            <a:headEnd/>
            <a:tailEnd/>
          </a:ln>
        </p:spPr>
      </p:pic>
      <p:sp>
        <p:nvSpPr>
          <p:cNvPr id="5" name="TextBox 4"/>
          <p:cNvSpPr txBox="1"/>
          <p:nvPr/>
        </p:nvSpPr>
        <p:spPr>
          <a:xfrm>
            <a:off x="685800" y="4985266"/>
            <a:ext cx="441146" cy="369332"/>
          </a:xfrm>
          <a:prstGeom prst="rect">
            <a:avLst/>
          </a:prstGeom>
          <a:noFill/>
        </p:spPr>
        <p:txBody>
          <a:bodyPr wrap="none" rtlCol="0">
            <a:spAutoFit/>
          </a:bodyPr>
          <a:lstStyle/>
          <a:p>
            <a:r>
              <a:rPr lang="en-US" dirty="0" smtClean="0"/>
              <a:t>#1</a:t>
            </a:r>
            <a:endParaRPr lang="en-US" dirty="0"/>
          </a:p>
        </p:txBody>
      </p:sp>
      <p:sp>
        <p:nvSpPr>
          <p:cNvPr id="6" name="TextBox 5"/>
          <p:cNvSpPr txBox="1"/>
          <p:nvPr/>
        </p:nvSpPr>
        <p:spPr>
          <a:xfrm>
            <a:off x="2209800" y="3173968"/>
            <a:ext cx="441146" cy="369332"/>
          </a:xfrm>
          <a:prstGeom prst="rect">
            <a:avLst/>
          </a:prstGeom>
          <a:noFill/>
        </p:spPr>
        <p:txBody>
          <a:bodyPr wrap="none" rtlCol="0">
            <a:spAutoFit/>
          </a:bodyPr>
          <a:lstStyle/>
          <a:p>
            <a:r>
              <a:rPr lang="en-US" dirty="0" smtClean="0"/>
              <a:t>#2</a:t>
            </a:r>
            <a:endParaRPr lang="en-US" dirty="0"/>
          </a:p>
        </p:txBody>
      </p:sp>
      <p:sp>
        <p:nvSpPr>
          <p:cNvPr id="8" name="Freeform 7"/>
          <p:cNvSpPr/>
          <p:nvPr/>
        </p:nvSpPr>
        <p:spPr>
          <a:xfrm>
            <a:off x="1474470" y="3543300"/>
            <a:ext cx="1680210" cy="1645920"/>
          </a:xfrm>
          <a:custGeom>
            <a:avLst/>
            <a:gdLst>
              <a:gd name="connsiteX0" fmla="*/ 0 w 1680210"/>
              <a:gd name="connsiteY0" fmla="*/ 1645920 h 1645920"/>
              <a:gd name="connsiteX1" fmla="*/ 34290 w 1680210"/>
              <a:gd name="connsiteY1" fmla="*/ 1634490 h 1645920"/>
              <a:gd name="connsiteX2" fmla="*/ 80010 w 1680210"/>
              <a:gd name="connsiteY2" fmla="*/ 1565910 h 1645920"/>
              <a:gd name="connsiteX3" fmla="*/ 91440 w 1680210"/>
              <a:gd name="connsiteY3" fmla="*/ 1508760 h 1645920"/>
              <a:gd name="connsiteX4" fmla="*/ 102870 w 1680210"/>
              <a:gd name="connsiteY4" fmla="*/ 1474470 h 1645920"/>
              <a:gd name="connsiteX5" fmla="*/ 125730 w 1680210"/>
              <a:gd name="connsiteY5" fmla="*/ 971550 h 1645920"/>
              <a:gd name="connsiteX6" fmla="*/ 148590 w 1680210"/>
              <a:gd name="connsiteY6" fmla="*/ 514350 h 1645920"/>
              <a:gd name="connsiteX7" fmla="*/ 160020 w 1680210"/>
              <a:gd name="connsiteY7" fmla="*/ 468630 h 1645920"/>
              <a:gd name="connsiteX8" fmla="*/ 182880 w 1680210"/>
              <a:gd name="connsiteY8" fmla="*/ 400050 h 1645920"/>
              <a:gd name="connsiteX9" fmla="*/ 205740 w 1680210"/>
              <a:gd name="connsiteY9" fmla="*/ 251460 h 1645920"/>
              <a:gd name="connsiteX10" fmla="*/ 228600 w 1680210"/>
              <a:gd name="connsiteY10" fmla="*/ 182880 h 1645920"/>
              <a:gd name="connsiteX11" fmla="*/ 274320 w 1680210"/>
              <a:gd name="connsiteY11" fmla="*/ 114300 h 1645920"/>
              <a:gd name="connsiteX12" fmla="*/ 308610 w 1680210"/>
              <a:gd name="connsiteY12" fmla="*/ 91440 h 1645920"/>
              <a:gd name="connsiteX13" fmla="*/ 331470 w 1680210"/>
              <a:gd name="connsiteY13" fmla="*/ 57150 h 1645920"/>
              <a:gd name="connsiteX14" fmla="*/ 365760 w 1680210"/>
              <a:gd name="connsiteY14" fmla="*/ 45720 h 1645920"/>
              <a:gd name="connsiteX15" fmla="*/ 457200 w 1680210"/>
              <a:gd name="connsiteY15" fmla="*/ 22860 h 1645920"/>
              <a:gd name="connsiteX16" fmla="*/ 525780 w 1680210"/>
              <a:gd name="connsiteY16" fmla="*/ 0 h 1645920"/>
              <a:gd name="connsiteX17" fmla="*/ 868680 w 1680210"/>
              <a:gd name="connsiteY17" fmla="*/ 11430 h 1645920"/>
              <a:gd name="connsiteX18" fmla="*/ 902970 w 1680210"/>
              <a:gd name="connsiteY18" fmla="*/ 22860 h 1645920"/>
              <a:gd name="connsiteX19" fmla="*/ 1165860 w 1680210"/>
              <a:gd name="connsiteY19" fmla="*/ 34290 h 1645920"/>
              <a:gd name="connsiteX20" fmla="*/ 1280160 w 1680210"/>
              <a:gd name="connsiteY20" fmla="*/ 57150 h 1645920"/>
              <a:gd name="connsiteX21" fmla="*/ 1314450 w 1680210"/>
              <a:gd name="connsiteY21" fmla="*/ 68580 h 1645920"/>
              <a:gd name="connsiteX22" fmla="*/ 1463040 w 1680210"/>
              <a:gd name="connsiteY22" fmla="*/ 80010 h 1645920"/>
              <a:gd name="connsiteX23" fmla="*/ 1497330 w 1680210"/>
              <a:gd name="connsiteY23" fmla="*/ 102870 h 1645920"/>
              <a:gd name="connsiteX24" fmla="*/ 1508760 w 1680210"/>
              <a:gd name="connsiteY24" fmla="*/ 137160 h 1645920"/>
              <a:gd name="connsiteX25" fmla="*/ 1543050 w 1680210"/>
              <a:gd name="connsiteY25" fmla="*/ 205740 h 1645920"/>
              <a:gd name="connsiteX26" fmla="*/ 1554480 w 1680210"/>
              <a:gd name="connsiteY26" fmla="*/ 285750 h 1645920"/>
              <a:gd name="connsiteX27" fmla="*/ 1565910 w 1680210"/>
              <a:gd name="connsiteY27" fmla="*/ 697230 h 1645920"/>
              <a:gd name="connsiteX28" fmla="*/ 1588770 w 1680210"/>
              <a:gd name="connsiteY28" fmla="*/ 731520 h 1645920"/>
              <a:gd name="connsiteX29" fmla="*/ 1680210 w 1680210"/>
              <a:gd name="connsiteY29" fmla="*/ 73152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80210" h="1645920">
                <a:moveTo>
                  <a:pt x="0" y="1645920"/>
                </a:moveTo>
                <a:cubicBezTo>
                  <a:pt x="11430" y="1642110"/>
                  <a:pt x="25771" y="1643009"/>
                  <a:pt x="34290" y="1634490"/>
                </a:cubicBezTo>
                <a:cubicBezTo>
                  <a:pt x="53717" y="1615063"/>
                  <a:pt x="80010" y="1565910"/>
                  <a:pt x="80010" y="1565910"/>
                </a:cubicBezTo>
                <a:cubicBezTo>
                  <a:pt x="83820" y="1546860"/>
                  <a:pt x="86728" y="1527607"/>
                  <a:pt x="91440" y="1508760"/>
                </a:cubicBezTo>
                <a:cubicBezTo>
                  <a:pt x="94362" y="1497071"/>
                  <a:pt x="102283" y="1486504"/>
                  <a:pt x="102870" y="1474470"/>
                </a:cubicBezTo>
                <a:cubicBezTo>
                  <a:pt x="129440" y="929779"/>
                  <a:pt x="88165" y="1196940"/>
                  <a:pt x="125730" y="971550"/>
                </a:cubicBezTo>
                <a:cubicBezTo>
                  <a:pt x="133350" y="819150"/>
                  <a:pt x="111581" y="662384"/>
                  <a:pt x="148590" y="514350"/>
                </a:cubicBezTo>
                <a:cubicBezTo>
                  <a:pt x="152400" y="499110"/>
                  <a:pt x="155506" y="483677"/>
                  <a:pt x="160020" y="468630"/>
                </a:cubicBezTo>
                <a:cubicBezTo>
                  <a:pt x="166944" y="445550"/>
                  <a:pt x="182880" y="400050"/>
                  <a:pt x="182880" y="400050"/>
                </a:cubicBezTo>
                <a:cubicBezTo>
                  <a:pt x="188228" y="357265"/>
                  <a:pt x="193656" y="295767"/>
                  <a:pt x="205740" y="251460"/>
                </a:cubicBezTo>
                <a:cubicBezTo>
                  <a:pt x="212080" y="228213"/>
                  <a:pt x="215234" y="202930"/>
                  <a:pt x="228600" y="182880"/>
                </a:cubicBezTo>
                <a:cubicBezTo>
                  <a:pt x="243840" y="160020"/>
                  <a:pt x="251460" y="129540"/>
                  <a:pt x="274320" y="114300"/>
                </a:cubicBezTo>
                <a:lnTo>
                  <a:pt x="308610" y="91440"/>
                </a:lnTo>
                <a:cubicBezTo>
                  <a:pt x="316230" y="80010"/>
                  <a:pt x="320743" y="65732"/>
                  <a:pt x="331470" y="57150"/>
                </a:cubicBezTo>
                <a:cubicBezTo>
                  <a:pt x="340878" y="49624"/>
                  <a:pt x="354136" y="48890"/>
                  <a:pt x="365760" y="45720"/>
                </a:cubicBezTo>
                <a:cubicBezTo>
                  <a:pt x="396071" y="37453"/>
                  <a:pt x="427394" y="32795"/>
                  <a:pt x="457200" y="22860"/>
                </a:cubicBezTo>
                <a:lnTo>
                  <a:pt x="525780" y="0"/>
                </a:lnTo>
                <a:cubicBezTo>
                  <a:pt x="640080" y="3810"/>
                  <a:pt x="754526" y="4512"/>
                  <a:pt x="868680" y="11430"/>
                </a:cubicBezTo>
                <a:cubicBezTo>
                  <a:pt x="880706" y="12159"/>
                  <a:pt x="890957" y="21936"/>
                  <a:pt x="902970" y="22860"/>
                </a:cubicBezTo>
                <a:cubicBezTo>
                  <a:pt x="990424" y="29587"/>
                  <a:pt x="1078230" y="30480"/>
                  <a:pt x="1165860" y="34290"/>
                </a:cubicBezTo>
                <a:cubicBezTo>
                  <a:pt x="1219749" y="43272"/>
                  <a:pt x="1232418" y="43509"/>
                  <a:pt x="1280160" y="57150"/>
                </a:cubicBezTo>
                <a:cubicBezTo>
                  <a:pt x="1291745" y="60460"/>
                  <a:pt x="1302495" y="67086"/>
                  <a:pt x="1314450" y="68580"/>
                </a:cubicBezTo>
                <a:cubicBezTo>
                  <a:pt x="1363743" y="74742"/>
                  <a:pt x="1413510" y="76200"/>
                  <a:pt x="1463040" y="80010"/>
                </a:cubicBezTo>
                <a:cubicBezTo>
                  <a:pt x="1474470" y="87630"/>
                  <a:pt x="1488748" y="92143"/>
                  <a:pt x="1497330" y="102870"/>
                </a:cubicBezTo>
                <a:cubicBezTo>
                  <a:pt x="1504856" y="112278"/>
                  <a:pt x="1503372" y="126384"/>
                  <a:pt x="1508760" y="137160"/>
                </a:cubicBezTo>
                <a:cubicBezTo>
                  <a:pt x="1553075" y="225790"/>
                  <a:pt x="1514320" y="119551"/>
                  <a:pt x="1543050" y="205740"/>
                </a:cubicBezTo>
                <a:cubicBezTo>
                  <a:pt x="1546860" y="232410"/>
                  <a:pt x="1553228" y="258838"/>
                  <a:pt x="1554480" y="285750"/>
                </a:cubicBezTo>
                <a:cubicBezTo>
                  <a:pt x="1560855" y="422815"/>
                  <a:pt x="1555386" y="560421"/>
                  <a:pt x="1565910" y="697230"/>
                </a:cubicBezTo>
                <a:cubicBezTo>
                  <a:pt x="1566964" y="710927"/>
                  <a:pt x="1575612" y="727573"/>
                  <a:pt x="1588770" y="731520"/>
                </a:cubicBezTo>
                <a:cubicBezTo>
                  <a:pt x="1617965" y="740278"/>
                  <a:pt x="1649730" y="731520"/>
                  <a:pt x="1680210" y="73152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points</a:t>
            </a:r>
            <a:endParaRPr lang="en-US" dirty="0"/>
          </a:p>
        </p:txBody>
      </p:sp>
      <p:sp>
        <p:nvSpPr>
          <p:cNvPr id="3" name="Content Placeholder 2"/>
          <p:cNvSpPr>
            <a:spLocks noGrp="1"/>
          </p:cNvSpPr>
          <p:nvPr>
            <p:ph idx="1"/>
          </p:nvPr>
        </p:nvSpPr>
        <p:spPr/>
        <p:txBody>
          <a:bodyPr/>
          <a:lstStyle/>
          <a:p>
            <a:r>
              <a:rPr lang="en-US" dirty="0" smtClean="0"/>
              <a:t>To be able to use the “extends” relationship, you first create an extension point in the use case to be extended</a:t>
            </a:r>
          </a:p>
          <a:p>
            <a:r>
              <a:rPr lang="en-US" dirty="0" smtClean="0"/>
              <a:t>This can only be done in the Outline view (as is true for several operations)</a:t>
            </a:r>
          </a:p>
          <a:p>
            <a:r>
              <a:rPr lang="en-US" dirty="0" smtClean="0"/>
              <a:t>Select the use case in the outline view (#1) </a:t>
            </a:r>
          </a:p>
          <a:p>
            <a:r>
              <a:rPr lang="en-US" dirty="0" smtClean="0"/>
              <a:t>Select Create child | Extension point | Extension point</a:t>
            </a:r>
          </a:p>
          <a:p>
            <a:r>
              <a:rPr lang="en-US" dirty="0" smtClean="0"/>
              <a:t>Give the extension point a name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extension point</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457200" y="1619250"/>
            <a:ext cx="83820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a:t>
            </a:r>
            <a:endParaRPr lang="en-US" dirty="0"/>
          </a:p>
        </p:txBody>
      </p:sp>
      <p:sp>
        <p:nvSpPr>
          <p:cNvPr id="3" name="Content Placeholder 2"/>
          <p:cNvSpPr>
            <a:spLocks noGrp="1"/>
          </p:cNvSpPr>
          <p:nvPr>
            <p:ph idx="1"/>
          </p:nvPr>
        </p:nvSpPr>
        <p:spPr/>
        <p:txBody>
          <a:bodyPr/>
          <a:lstStyle/>
          <a:p>
            <a:r>
              <a:rPr lang="en-US" dirty="0" smtClean="0"/>
              <a:t>Create the new use case</a:t>
            </a:r>
          </a:p>
          <a:p>
            <a:r>
              <a:rPr lang="en-US" dirty="0" smtClean="0"/>
              <a:t>Select the “extends” relationship and drag from the extending to the extended use case</a:t>
            </a:r>
          </a:p>
          <a:p>
            <a:r>
              <a:rPr lang="en-US" dirty="0" smtClean="0"/>
              <a:t>Select the extension point you created previously</a:t>
            </a:r>
          </a:p>
          <a:p>
            <a:r>
              <a:rPr lang="en-US" dirty="0" smtClean="0"/>
              <a:t>The relationship will be created as shown in the next slide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added use case</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57200" y="1600200"/>
            <a:ext cx="816864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requirements process - Fig 4.2-1 </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771525" y="1600200"/>
            <a:ext cx="7600950" cy="522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p:txBody>
          <a:bodyPr/>
          <a:lstStyle/>
          <a:p>
            <a:r>
              <a:rPr lang="en-US" sz="2000" dirty="0" smtClean="0"/>
              <a:t>A non-functional requirement addresses attributes about HOW a product will perform its function.</a:t>
            </a:r>
          </a:p>
          <a:p>
            <a:r>
              <a:rPr lang="en-US" sz="2000" dirty="0" smtClean="0"/>
              <a:t>The requirements address desired values for these “quality attributes” of the product.</a:t>
            </a:r>
          </a:p>
          <a:p>
            <a:r>
              <a:rPr lang="en-US" sz="2000" dirty="0" smtClean="0"/>
              <a:t>For example, “The system shall be maintainable” is not a good requirement because it is not verifiable. “It shall be possible to add a new service within 14 working days.” is verifiable.</a:t>
            </a:r>
          </a:p>
          <a:p>
            <a:r>
              <a:rPr lang="en-US" sz="2000" dirty="0" smtClean="0"/>
              <a:t>There are many such attributes. For a thorough analysis see</a:t>
            </a:r>
          </a:p>
          <a:p>
            <a:pPr>
              <a:buNone/>
            </a:pPr>
            <a:r>
              <a:rPr lang="en-US" sz="2000" dirty="0" smtClean="0">
                <a:hlinkClick r:id="rId2"/>
              </a:rPr>
              <a:t>       http://www.sei.cmu.edu/library/abstracts/reports/95tr021.cfm</a:t>
            </a:r>
            <a:endParaRPr lang="en-US" sz="2000" dirty="0" smtClean="0"/>
          </a:p>
          <a:p>
            <a:pPr>
              <a:buNone/>
            </a:pPr>
            <a:r>
              <a:rPr lang="en-US" sz="2000" dirty="0" smtClean="0"/>
              <a:t>       </a:t>
            </a:r>
          </a:p>
          <a:p>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Baselined</a:t>
            </a:r>
            <a:endParaRPr lang="en-US" dirty="0"/>
          </a:p>
        </p:txBody>
      </p:sp>
      <p:sp>
        <p:nvSpPr>
          <p:cNvPr id="3" name="Content Placeholder 2"/>
          <p:cNvSpPr>
            <a:spLocks noGrp="1"/>
          </p:cNvSpPr>
          <p:nvPr>
            <p:ph idx="1"/>
          </p:nvPr>
        </p:nvSpPr>
        <p:spPr/>
        <p:txBody>
          <a:bodyPr/>
          <a:lstStyle/>
          <a:p>
            <a:r>
              <a:rPr lang="en-US" dirty="0" smtClean="0"/>
              <a:t>The term </a:t>
            </a:r>
            <a:r>
              <a:rPr lang="en-US" dirty="0" err="1" smtClean="0"/>
              <a:t>baselined</a:t>
            </a:r>
            <a:r>
              <a:rPr lang="en-US" dirty="0" smtClean="0"/>
              <a:t> is used in the NASA process to denote artifacts that have been completed to a sufficient level of detail that further change will be managed.</a:t>
            </a:r>
          </a:p>
          <a:p>
            <a:r>
              <a:rPr lang="en-US" dirty="0" smtClean="0"/>
              <a:t>There may be a formal evaluation or some other milestone to mark the change from free changes by the developers of the artifact to changes that are “managed”.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Change happens for many reasons during product development</a:t>
            </a:r>
          </a:p>
          <a:p>
            <a:pPr lvl="1"/>
            <a:r>
              <a:rPr lang="en-US" dirty="0" smtClean="0"/>
              <a:t>Customers change their minds</a:t>
            </a:r>
          </a:p>
          <a:p>
            <a:pPr lvl="1"/>
            <a:r>
              <a:rPr lang="en-US" dirty="0" smtClean="0"/>
              <a:t>Context changes (maybe the market climate)</a:t>
            </a:r>
          </a:p>
          <a:p>
            <a:pPr lvl="1"/>
            <a:r>
              <a:rPr lang="en-US" dirty="0" smtClean="0"/>
              <a:t>Mistakes are discovered</a:t>
            </a:r>
          </a:p>
          <a:p>
            <a:r>
              <a:rPr lang="en-US" dirty="0" smtClean="0"/>
              <a:t>The requirements model must change in reaction to these changes, but all dependencies must change as well.</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idx="1"/>
          </p:nvPr>
        </p:nvSpPr>
        <p:spPr/>
        <p:txBody>
          <a:bodyPr/>
          <a:lstStyle/>
          <a:p>
            <a:r>
              <a:rPr lang="en-US" dirty="0" smtClean="0"/>
              <a:t>A change control board (CCB) analyzes each change for impact on the web of dependencies among requirements, tests, constraints, and other relationships.</a:t>
            </a:r>
          </a:p>
          <a:p>
            <a:r>
              <a:rPr lang="en-US" dirty="0" smtClean="0"/>
              <a:t>The approved change is managed in the change management system. The initial change may be decomposed into several smaller changes being defined in the change management system.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- 2</a:t>
            </a:r>
            <a:endParaRPr lang="en-US" dirty="0"/>
          </a:p>
        </p:txBody>
      </p:sp>
      <p:sp>
        <p:nvSpPr>
          <p:cNvPr id="3" name="Content Placeholder 2"/>
          <p:cNvSpPr>
            <a:spLocks noGrp="1"/>
          </p:cNvSpPr>
          <p:nvPr>
            <p:ph idx="1"/>
          </p:nvPr>
        </p:nvSpPr>
        <p:spPr/>
        <p:txBody>
          <a:bodyPr/>
          <a:lstStyle/>
          <a:p>
            <a:r>
              <a:rPr lang="en-US" sz="2800" dirty="0" smtClean="0"/>
              <a:t>The smaller changes are carried out by people who own the affected artifacts.</a:t>
            </a:r>
          </a:p>
          <a:p>
            <a:r>
              <a:rPr lang="en-US" sz="2800" dirty="0" smtClean="0"/>
              <a:t>For example, a change to a use case will result in changes to one or more requirements. Each change to a requirement will likely affect one or more tests.</a:t>
            </a:r>
          </a:p>
          <a:p>
            <a:r>
              <a:rPr lang="en-US" sz="2800" dirty="0" smtClean="0"/>
              <a:t>Using tools such as </a:t>
            </a:r>
            <a:r>
              <a:rPr lang="en-US" sz="2800" dirty="0" err="1" smtClean="0"/>
              <a:t>Bugzilla</a:t>
            </a:r>
            <a:r>
              <a:rPr lang="en-US" sz="2800" dirty="0" smtClean="0"/>
              <a:t>, for change requests, </a:t>
            </a:r>
            <a:r>
              <a:rPr lang="en-US" sz="2800" dirty="0" err="1" smtClean="0"/>
              <a:t>Topcased</a:t>
            </a:r>
            <a:r>
              <a:rPr lang="en-US" sz="2800" dirty="0" smtClean="0"/>
              <a:t>, for its diagrams, and DOORS, used for requirements databases, makes this process manageable. </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Tailoring the requirements process</a:t>
            </a:r>
            <a:endParaRPr lang="en-US" dirty="0"/>
          </a:p>
        </p:txBody>
      </p:sp>
      <p:sp>
        <p:nvSpPr>
          <p:cNvPr id="3" name="Content Placeholder 2"/>
          <p:cNvSpPr>
            <a:spLocks noGrp="1"/>
          </p:cNvSpPr>
          <p:nvPr>
            <p:ph idx="1"/>
          </p:nvPr>
        </p:nvSpPr>
        <p:spPr/>
        <p:txBody>
          <a:bodyPr/>
          <a:lstStyle/>
          <a:p>
            <a:r>
              <a:rPr lang="en-US" dirty="0" smtClean="0"/>
              <a:t>Any general process must be tailored to fit the specific situation in a given development effort.</a:t>
            </a:r>
          </a:p>
          <a:p>
            <a:r>
              <a:rPr lang="en-US" dirty="0" smtClean="0"/>
              <a:t>Moving from one customer to another may require changes; </a:t>
            </a:r>
          </a:p>
          <a:p>
            <a:r>
              <a:rPr lang="en-US" dirty="0" smtClean="0"/>
              <a:t>Moving from one domain to another will definitely require changes</a:t>
            </a:r>
          </a:p>
          <a:p>
            <a:r>
              <a:rPr lang="en-US" dirty="0" smtClean="0"/>
              <a:t>See Module 2 Session 2 for more  on tailoring</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Section 4.5 of the INCOSE Handbook lists a large number of different types of analysis. See which ones apply to your project.</a:t>
            </a:r>
          </a:p>
          <a:p>
            <a:r>
              <a:rPr lang="en-US" dirty="0" smtClean="0"/>
              <a:t>The systems engineer selects the analyses that are useful in their domain.</a:t>
            </a:r>
          </a:p>
          <a:p>
            <a:r>
              <a:rPr lang="en-US" dirty="0" smtClean="0"/>
              <a:t>The requirements statements must provide sufficient information to support those analysis techniques.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common quality attributes</a:t>
            </a:r>
            <a:endParaRPr lang="en-US" dirty="0"/>
          </a:p>
        </p:txBody>
      </p:sp>
      <p:sp>
        <p:nvSpPr>
          <p:cNvPr id="3" name="Content Placeholder 2"/>
          <p:cNvSpPr>
            <a:spLocks noGrp="1"/>
          </p:cNvSpPr>
          <p:nvPr>
            <p:ph idx="1"/>
          </p:nvPr>
        </p:nvSpPr>
        <p:spPr/>
        <p:txBody>
          <a:bodyPr/>
          <a:lstStyle/>
          <a:p>
            <a:pPr>
              <a:lnSpc>
                <a:spcPct val="85000"/>
              </a:lnSpc>
            </a:pPr>
            <a:r>
              <a:rPr lang="en-US" sz="2400" dirty="0" smtClean="0">
                <a:latin typeface="Arial" charset="0"/>
              </a:rPr>
              <a:t>Correctness</a:t>
            </a:r>
          </a:p>
          <a:p>
            <a:pPr>
              <a:lnSpc>
                <a:spcPct val="85000"/>
              </a:lnSpc>
            </a:pPr>
            <a:r>
              <a:rPr lang="en-US" sz="2400" dirty="0" smtClean="0">
                <a:latin typeface="Arial" charset="0"/>
              </a:rPr>
              <a:t>Reliability</a:t>
            </a:r>
          </a:p>
          <a:p>
            <a:pPr>
              <a:lnSpc>
                <a:spcPct val="85000"/>
              </a:lnSpc>
            </a:pPr>
            <a:r>
              <a:rPr lang="en-US" sz="2400" dirty="0" smtClean="0">
                <a:latin typeface="Arial" charset="0"/>
              </a:rPr>
              <a:t>Efficiency</a:t>
            </a:r>
          </a:p>
          <a:p>
            <a:pPr>
              <a:lnSpc>
                <a:spcPct val="85000"/>
              </a:lnSpc>
            </a:pPr>
            <a:r>
              <a:rPr lang="en-US" sz="2400" dirty="0" smtClean="0">
                <a:latin typeface="Arial" charset="0"/>
              </a:rPr>
              <a:t>Integrity</a:t>
            </a:r>
          </a:p>
          <a:p>
            <a:pPr>
              <a:lnSpc>
                <a:spcPct val="85000"/>
              </a:lnSpc>
            </a:pPr>
            <a:r>
              <a:rPr lang="en-US" sz="2400" dirty="0" smtClean="0">
                <a:latin typeface="Arial" charset="0"/>
              </a:rPr>
              <a:t>Usability</a:t>
            </a:r>
          </a:p>
          <a:p>
            <a:pPr>
              <a:lnSpc>
                <a:spcPct val="85000"/>
              </a:lnSpc>
            </a:pPr>
            <a:r>
              <a:rPr lang="en-US" sz="2400" dirty="0" smtClean="0">
                <a:latin typeface="Arial" charset="0"/>
              </a:rPr>
              <a:t>Survivability</a:t>
            </a:r>
          </a:p>
          <a:p>
            <a:pPr>
              <a:lnSpc>
                <a:spcPct val="85000"/>
              </a:lnSpc>
            </a:pPr>
            <a:r>
              <a:rPr lang="en-US" sz="2400" dirty="0" smtClean="0">
                <a:latin typeface="Arial" charset="0"/>
              </a:rPr>
              <a:t>Maintainability</a:t>
            </a:r>
          </a:p>
          <a:p>
            <a:pPr>
              <a:lnSpc>
                <a:spcPct val="85000"/>
              </a:lnSpc>
            </a:pPr>
            <a:r>
              <a:rPr lang="en-US" sz="2400" dirty="0" smtClean="0">
                <a:latin typeface="Arial" charset="0"/>
              </a:rPr>
              <a:t>Verifiability</a:t>
            </a:r>
          </a:p>
          <a:p>
            <a:pPr>
              <a:lnSpc>
                <a:spcPct val="85000"/>
              </a:lnSpc>
            </a:pPr>
            <a:r>
              <a:rPr lang="en-US" sz="2400" dirty="0" smtClean="0">
                <a:latin typeface="Arial" charset="0"/>
              </a:rPr>
              <a:t>Flexibility</a:t>
            </a:r>
          </a:p>
          <a:p>
            <a:pPr>
              <a:lnSpc>
                <a:spcPct val="85000"/>
              </a:lnSpc>
            </a:pPr>
            <a:r>
              <a:rPr lang="en-US" sz="2400" dirty="0" smtClean="0">
                <a:latin typeface="Arial" charset="0"/>
              </a:rPr>
              <a:t>Portability</a:t>
            </a:r>
          </a:p>
          <a:p>
            <a:pPr>
              <a:lnSpc>
                <a:spcPct val="85000"/>
              </a:lnSpc>
            </a:pPr>
            <a:r>
              <a:rPr lang="en-US" sz="2400" dirty="0" smtClean="0">
                <a:latin typeface="Arial" charset="0"/>
              </a:rPr>
              <a:t>Reusability</a:t>
            </a:r>
          </a:p>
          <a:p>
            <a:pPr>
              <a:lnSpc>
                <a:spcPct val="85000"/>
              </a:lnSpc>
            </a:pPr>
            <a:r>
              <a:rPr lang="en-US" sz="2400" dirty="0" smtClean="0">
                <a:latin typeface="Arial" charset="0"/>
              </a:rPr>
              <a:t>Interoperability</a:t>
            </a:r>
          </a:p>
          <a:p>
            <a:pPr>
              <a:lnSpc>
                <a:spcPct val="85000"/>
              </a:lnSpc>
            </a:pPr>
            <a:r>
              <a:rPr lang="en-US" sz="2400" dirty="0" smtClean="0">
                <a:latin typeface="Arial" charset="0"/>
              </a:rPr>
              <a:t>Expandability</a:t>
            </a:r>
          </a:p>
          <a:p>
            <a:endParaRPr lang="en-US" dirty="0"/>
          </a:p>
        </p:txBody>
      </p:sp>
      <p:sp>
        <p:nvSpPr>
          <p:cNvPr id="4" name="TextBox 3"/>
          <p:cNvSpPr txBox="1"/>
          <p:nvPr/>
        </p:nvSpPr>
        <p:spPr>
          <a:xfrm>
            <a:off x="4343400" y="2819400"/>
            <a:ext cx="4095993" cy="1200329"/>
          </a:xfrm>
          <a:prstGeom prst="rect">
            <a:avLst/>
          </a:prstGeom>
          <a:noFill/>
        </p:spPr>
        <p:txBody>
          <a:bodyPr wrap="none" rtlCol="0">
            <a:spAutoFit/>
          </a:bodyPr>
          <a:lstStyle/>
          <a:p>
            <a:r>
              <a:rPr lang="en-US" b="1" dirty="0" smtClean="0"/>
              <a:t>IEEE Std. 1061 and ISO Std. 9126</a:t>
            </a:r>
          </a:p>
          <a:p>
            <a:endParaRPr lang="en-US" b="1" dirty="0" smtClean="0"/>
          </a:p>
          <a:p>
            <a:r>
              <a:rPr lang="en-US" b="1" dirty="0" smtClean="0"/>
              <a:t>2 standards that provide definitions</a:t>
            </a:r>
          </a:p>
          <a:p>
            <a:r>
              <a:rPr lang="en-US" b="1" dirty="0" smtClean="0"/>
              <a:t>for all these terms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definitions</a:t>
            </a:r>
            <a:endParaRPr lang="en-US" dirty="0"/>
          </a:p>
        </p:txBody>
      </p:sp>
      <p:sp>
        <p:nvSpPr>
          <p:cNvPr id="3" name="Content Placeholder 2"/>
          <p:cNvSpPr>
            <a:spLocks noGrp="1"/>
          </p:cNvSpPr>
          <p:nvPr>
            <p:ph idx="1"/>
          </p:nvPr>
        </p:nvSpPr>
        <p:spPr/>
        <p:txBody>
          <a:bodyPr/>
          <a:lstStyle/>
          <a:p>
            <a:r>
              <a:rPr lang="en-US" sz="2400" b="1" dirty="0" smtClean="0"/>
              <a:t>Modifiability encompasses two aspects:</a:t>
            </a:r>
          </a:p>
          <a:p>
            <a:r>
              <a:rPr lang="en-US" sz="2400" b="1" i="1" dirty="0" smtClean="0"/>
              <a:t>“Maintainability. (1) The ease with which a software system or component can be modified to correct faults, improve performance or other attributes, or adapt to a changed environment. (2) The ease with which a hardware system or component can be retained in, or restored to, a state in which it can perform its required functions.”</a:t>
            </a:r>
          </a:p>
          <a:p>
            <a:r>
              <a:rPr lang="en-US" sz="2400" b="1" i="1" dirty="0" smtClean="0"/>
              <a:t>“Flexibility: The ease with which a system or component can be modified for use in applications or environments other than those for which is was specifically designed.”</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lstStyle/>
          <a:p>
            <a:r>
              <a:rPr lang="en-US" b="1" i="1" dirty="0" smtClean="0"/>
              <a:t>“Usability. The ease with which a user can learn to operate, prepare inputs for, and interpret outputs of a system or component.”</a:t>
            </a:r>
          </a:p>
          <a:p>
            <a:r>
              <a:rPr lang="en-US" dirty="0" smtClean="0"/>
              <a:t>[IEEE Std. 610.12]</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standard sources</a:t>
            </a:r>
            <a:endParaRPr lang="en-US" dirty="0"/>
          </a:p>
        </p:txBody>
      </p:sp>
      <p:sp>
        <p:nvSpPr>
          <p:cNvPr id="3" name="Content Placeholder 2"/>
          <p:cNvSpPr>
            <a:spLocks noGrp="1"/>
          </p:cNvSpPr>
          <p:nvPr>
            <p:ph idx="1"/>
          </p:nvPr>
        </p:nvSpPr>
        <p:spPr/>
        <p:txBody>
          <a:bodyPr/>
          <a:lstStyle/>
          <a:p>
            <a:r>
              <a:rPr lang="en-US" dirty="0" smtClean="0"/>
              <a:t>There may be no </a:t>
            </a:r>
            <a:r>
              <a:rPr lang="en-US" dirty="0" smtClean="0"/>
              <a:t>stakeholder </a:t>
            </a:r>
            <a:r>
              <a:rPr lang="en-US" dirty="0" smtClean="0"/>
              <a:t>who</a:t>
            </a:r>
            <a:r>
              <a:rPr lang="en-US" dirty="0" smtClean="0"/>
              <a:t> feels </a:t>
            </a:r>
            <a:r>
              <a:rPr lang="en-US" dirty="0" smtClean="0"/>
              <a:t>responsible for some types of requirements</a:t>
            </a:r>
          </a:p>
          <a:p>
            <a:r>
              <a:rPr lang="en-US" dirty="0" smtClean="0"/>
              <a:t>Inputs/outputs</a:t>
            </a:r>
          </a:p>
          <a:p>
            <a:pPr>
              <a:buNone/>
            </a:pPr>
            <a:r>
              <a:rPr lang="en-US" dirty="0" smtClean="0"/>
              <a:t>	Identify and capture as requirements all required inputs and outputs</a:t>
            </a:r>
          </a:p>
          <a:p>
            <a:r>
              <a:rPr lang="en-US" dirty="0" smtClean="0"/>
              <a:t>Technologies</a:t>
            </a:r>
          </a:p>
          <a:p>
            <a:pPr>
              <a:buNone/>
            </a:pPr>
            <a:r>
              <a:rPr lang="en-US" dirty="0" smtClean="0"/>
              <a:t>	There often are specific technologies that must be used. Write a requirement for each.</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Analysis is the act of digesting the raw information obtained from stakeholders and producing a coherent picture of a problem.</a:t>
            </a:r>
          </a:p>
          <a:p>
            <a:r>
              <a:rPr lang="en-US" dirty="0" smtClean="0"/>
              <a:t>Analysis techniques differ in what fundamental structures are created or identified.</a:t>
            </a:r>
          </a:p>
          <a:p>
            <a:r>
              <a:rPr lang="en-US" dirty="0" smtClean="0"/>
              <a:t>Structured analysis attempts to form a hierarchy in which lower level elements are pieces of higher level elements.</a:t>
            </a:r>
            <a:endParaRPr lang="en-US" dirty="0"/>
          </a:p>
        </p:txBody>
      </p:sp>
    </p:spTree>
  </p:cSld>
  <p:clrMapOvr>
    <a:masterClrMapping/>
  </p:clrMapOvr>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23789</TotalTime>
  <Words>2292</Words>
  <Application>Microsoft Office PowerPoint</Application>
  <PresentationFormat>On-screen Show (4:3)</PresentationFormat>
  <Paragraphs>223</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syse802Template</vt:lpstr>
      <vt:lpstr>SYSE 802</vt:lpstr>
      <vt:lpstr>Session Objective</vt:lpstr>
      <vt:lpstr>Elicitation vs Analysis</vt:lpstr>
      <vt:lpstr>Quality attributes</vt:lpstr>
      <vt:lpstr>Some common quality attributes</vt:lpstr>
      <vt:lpstr>Example definitions</vt:lpstr>
      <vt:lpstr>Usability</vt:lpstr>
      <vt:lpstr>Some standard sources</vt:lpstr>
      <vt:lpstr>Analysis</vt:lpstr>
      <vt:lpstr>Object-oriented analysis</vt:lpstr>
      <vt:lpstr>Object-oriented analysis - 2</vt:lpstr>
      <vt:lpstr>Domain analysis</vt:lpstr>
      <vt:lpstr>Domain analysis - 2</vt:lpstr>
      <vt:lpstr>Domain analysis - 3</vt:lpstr>
      <vt:lpstr>Domain analysis - 3</vt:lpstr>
      <vt:lpstr>Stateful behavior</vt:lpstr>
      <vt:lpstr>Embedded state machine</vt:lpstr>
      <vt:lpstr>Radio</vt:lpstr>
      <vt:lpstr>Algorithms</vt:lpstr>
      <vt:lpstr>The complete model</vt:lpstr>
      <vt:lpstr>General analysis techniques</vt:lpstr>
      <vt:lpstr>CONOPS</vt:lpstr>
      <vt:lpstr>CONOPS - 2</vt:lpstr>
      <vt:lpstr>CONOPS - 3</vt:lpstr>
      <vt:lpstr>Prioritizing</vt:lpstr>
      <vt:lpstr>Prioritizing - 2</vt:lpstr>
      <vt:lpstr>Prioritizing - 3</vt:lpstr>
      <vt:lpstr>Operational profile</vt:lpstr>
      <vt:lpstr>Test-driven development</vt:lpstr>
      <vt:lpstr>Specification</vt:lpstr>
      <vt:lpstr>IEEE Guide to Software Requirements Specification</vt:lpstr>
      <vt:lpstr>Risks</vt:lpstr>
      <vt:lpstr>Factoring requirements</vt:lpstr>
      <vt:lpstr>Adding an extension point</vt:lpstr>
      <vt:lpstr>Extension points</vt:lpstr>
      <vt:lpstr>Using the extension point</vt:lpstr>
      <vt:lpstr>Using</vt:lpstr>
      <vt:lpstr>The added use case</vt:lpstr>
      <vt:lpstr>NASA requirements process - Fig 4.2-1 </vt:lpstr>
      <vt:lpstr>Baselined</vt:lpstr>
      <vt:lpstr>Management</vt:lpstr>
      <vt:lpstr>Change</vt:lpstr>
      <vt:lpstr>Change - 2</vt:lpstr>
      <vt:lpstr>Tailoring the requirements process</vt:lpstr>
      <vt:lpstr>Summary</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McGregor</cp:lastModifiedBy>
  <cp:revision>36</cp:revision>
  <dcterms:created xsi:type="dcterms:W3CDTF">2010-08-04T11:41:33Z</dcterms:created>
  <dcterms:modified xsi:type="dcterms:W3CDTF">2011-09-03T02:32:51Z</dcterms:modified>
</cp:coreProperties>
</file>