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60" r:id="rId2"/>
    <p:sldId id="261" r:id="rId3"/>
    <p:sldId id="271" r:id="rId4"/>
    <p:sldId id="270" r:id="rId5"/>
    <p:sldId id="292" r:id="rId6"/>
    <p:sldId id="293" r:id="rId7"/>
    <p:sldId id="294" r:id="rId8"/>
    <p:sldId id="295" r:id="rId9"/>
    <p:sldId id="300" r:id="rId10"/>
    <p:sldId id="296" r:id="rId11"/>
    <p:sldId id="297" r:id="rId12"/>
    <p:sldId id="298" r:id="rId13"/>
    <p:sldId id="263" r:id="rId14"/>
    <p:sldId id="269" r:id="rId15"/>
    <p:sldId id="277" r:id="rId16"/>
    <p:sldId id="285" r:id="rId17"/>
    <p:sldId id="286" r:id="rId18"/>
    <p:sldId id="274" r:id="rId19"/>
    <p:sldId id="278" r:id="rId20"/>
    <p:sldId id="279" r:id="rId21"/>
    <p:sldId id="280" r:id="rId22"/>
    <p:sldId id="281" r:id="rId23"/>
    <p:sldId id="266" r:id="rId24"/>
    <p:sldId id="262" r:id="rId25"/>
    <p:sldId id="267" r:id="rId26"/>
    <p:sldId id="282" r:id="rId27"/>
    <p:sldId id="268" r:id="rId28"/>
    <p:sldId id="272" r:id="rId29"/>
    <p:sldId id="283" r:id="rId30"/>
    <p:sldId id="287" r:id="rId31"/>
    <p:sldId id="284" r:id="rId32"/>
    <p:sldId id="289" r:id="rId33"/>
    <p:sldId id="288" r:id="rId34"/>
    <p:sldId id="264" r:id="rId35"/>
    <p:sldId id="290" r:id="rId36"/>
    <p:sldId id="291" r:id="rId37"/>
    <p:sldId id="265" r:id="rId38"/>
    <p:sldId id="273" r:id="rId39"/>
    <p:sldId id="304" r:id="rId40"/>
    <p:sldId id="301" r:id="rId41"/>
    <p:sldId id="302" r:id="rId42"/>
    <p:sldId id="303" r:id="rId43"/>
    <p:sldId id="275" r:id="rId44"/>
    <p:sldId id="305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roup.org/architecture/togaf8-doc/arch/chap31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h.se/tek/besq.nsf/(WebFiles)/B339B908DC4E9D2BC12570690032868B/$FILE/chapter_5.pdf" TargetMode="External"/><Relationship Id="rId2" Type="http://schemas.openxmlformats.org/officeDocument/2006/relationships/hyperlink" Target="http://www.softwarearchitectures.com/go/Discipline/DesigningArchitecture/QualityAttributes/tabid/64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ntor.com/resources/techpubs/upload/mentorpaper_40800.pdf" TargetMode="External"/><Relationship Id="rId4" Type="http://schemas.openxmlformats.org/officeDocument/2006/relationships/hyperlink" Target="http://www.gaudisite.nl/SystemArchitectureProcessPaper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times.com/design/embedded/4206019/Bayesian-Fault-Tree-Analysis-of-Safety-Critical-Softwar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SYSE 802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4, Session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Architecture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What is the value related operand?</a:t>
            </a:r>
          </a:p>
          <a:p>
            <a:r>
              <a:rPr lang="en-US" dirty="0" smtClean="0"/>
              <a:t>What transformation is needed for the solution neutral statements</a:t>
            </a:r>
          </a:p>
          <a:p>
            <a:r>
              <a:rPr lang="en-US" dirty="0" smtClean="0"/>
              <a:t>The actions for which the product exists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5257800"/>
            <a:ext cx="1600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57800" y="5257800"/>
            <a:ext cx="1905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  <a:endCxn id="4" idx="3"/>
          </p:cNvCxnSpPr>
          <p:nvPr/>
        </p:nvCxnSpPr>
        <p:spPr>
          <a:xfrm rot="10800000">
            <a:off x="3505200" y="5638800"/>
            <a:ext cx="1752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both form and function</a:t>
            </a:r>
          </a:p>
          <a:p>
            <a:r>
              <a:rPr lang="en-US" dirty="0" smtClean="0"/>
              <a:t>Function is related by concept to form</a:t>
            </a:r>
          </a:p>
          <a:p>
            <a:r>
              <a:rPr lang="en-US" dirty="0" smtClean="0"/>
              <a:t>Attribute driven design is one approach to determining the mapping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43075" y="5131309"/>
            <a:ext cx="1249680" cy="1118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rot="16200000">
            <a:off x="6999107" y="5103877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075" y="47619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1675" y="588059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7642659" y="553049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Processes (Crawley)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Create (and Destroy)</a:t>
            </a:r>
          </a:p>
          <a:p>
            <a:r>
              <a:rPr lang="en-US" sz="2800" b="1" dirty="0" smtClean="0"/>
              <a:t>Transport–In place -from A to B, or to “spatial </a:t>
            </a:r>
            <a:r>
              <a:rPr lang="en-US" sz="2800" b="1" dirty="0" err="1" smtClean="0"/>
              <a:t>storage”and</a:t>
            </a:r>
            <a:r>
              <a:rPr lang="en-US" sz="2800" b="1" dirty="0" smtClean="0"/>
              <a:t> recover from “storage”–In time –only delays allowed since time is causal “temporal storage”</a:t>
            </a:r>
          </a:p>
          <a:p>
            <a:r>
              <a:rPr lang="en-US" sz="2800" b="1" dirty="0" smtClean="0"/>
              <a:t>Transform–In type or form–In quantity –magnitude for continuous attributes, number for discrete </a:t>
            </a:r>
            <a:r>
              <a:rPr lang="en-US" sz="2800" b="1" dirty="0" err="1" smtClean="0"/>
              <a:t>artefacts</a:t>
            </a:r>
            <a:endParaRPr lang="en-US" sz="2800" b="1" dirty="0" smtClean="0"/>
          </a:p>
          <a:p>
            <a:r>
              <a:rPr lang="en-US" sz="2800" b="1" dirty="0" smtClean="0"/>
              <a:t>Compare –Any of the place, time, type or quantity [not sure it is independent of Transform]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systems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systems architect works closely with the systems engineer</a:t>
            </a:r>
          </a:p>
          <a:p>
            <a:r>
              <a:rPr lang="en-US" dirty="0" smtClean="0"/>
              <a:t>The systems architect defines and maintains the architecture vision of a product</a:t>
            </a:r>
          </a:p>
          <a:p>
            <a:r>
              <a:rPr lang="en-US" dirty="0" smtClean="0"/>
              <a:t>The systems architect works to reduce complexity and ambiguity through the definition of modules and connections</a:t>
            </a:r>
          </a:p>
          <a:p>
            <a:r>
              <a:rPr lang="en-US" dirty="0" smtClean="0"/>
              <a:t>The systems architect tailors an existing architecture to fit the current project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architecture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2057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knowledge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1600200"/>
            <a:ext cx="2057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architectures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1600200"/>
            <a:ext cx="2057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Architectural patterns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3352800"/>
            <a:ext cx="2057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Architecture definition process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5200" y="5135563"/>
            <a:ext cx="20574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Viewpoints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2"/>
            <a:endCxn id="9" idx="0"/>
          </p:cNvCxnSpPr>
          <p:nvPr/>
        </p:nvCxnSpPr>
        <p:spPr>
          <a:xfrm rot="5400000">
            <a:off x="4152900" y="2971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9" idx="0"/>
          </p:cNvCxnSpPr>
          <p:nvPr/>
        </p:nvCxnSpPr>
        <p:spPr>
          <a:xfrm rot="5400000">
            <a:off x="5715000" y="1409700"/>
            <a:ext cx="762000" cy="312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9" idx="0"/>
          </p:cNvCxnSpPr>
          <p:nvPr/>
        </p:nvCxnSpPr>
        <p:spPr>
          <a:xfrm rot="16200000" flipH="1">
            <a:off x="2628900" y="1447800"/>
            <a:ext cx="762000" cy="304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1" idx="0"/>
          </p:cNvCxnSpPr>
          <p:nvPr/>
        </p:nvCxnSpPr>
        <p:spPr>
          <a:xfrm rot="5400000">
            <a:off x="4137819" y="4739481"/>
            <a:ext cx="7921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7086600" y="2362200"/>
            <a:ext cx="1828800" cy="12192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See Module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228600" y="2362200"/>
            <a:ext cx="1828800" cy="12192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See Module 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reference architecture is usually domain specific but it is a generalization of the architectures typically used in a domain.</a:t>
            </a:r>
          </a:p>
          <a:p>
            <a:r>
              <a:rPr lang="en-US" dirty="0" smtClean="0"/>
              <a:t>For example, the J2EE, 3 or 4 tiered, architecture is a reference architecture for e-commerce systems.</a:t>
            </a:r>
          </a:p>
          <a:p>
            <a:r>
              <a:rPr lang="en-US" dirty="0" smtClean="0"/>
              <a:t>A reference architecture should speak to most, if not all stakeholders, and should guide the development of the product architecture.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Group’s SOA reference architecture solution view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1033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Middleware view of the SOA reference architecture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799"/>
            <a:ext cx="7567014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A view of the architecture is some subset of the information about the structure of the product.</a:t>
            </a:r>
          </a:p>
          <a:p>
            <a:r>
              <a:rPr lang="en-US" sz="2000" dirty="0" smtClean="0">
                <a:hlinkClick r:id="rId2"/>
              </a:rPr>
              <a:t>A viewpoint is a perspective from which the view is seen.</a:t>
            </a:r>
          </a:p>
          <a:p>
            <a:r>
              <a:rPr lang="en-US" sz="2000" dirty="0" smtClean="0">
                <a:hlinkClick r:id="rId2"/>
              </a:rPr>
              <a:t>The architecture of a house might have a view of the plumbing. The viewpoint might be looking down  or from the source of water entering the house.</a:t>
            </a:r>
          </a:p>
          <a:p>
            <a:r>
              <a:rPr lang="en-US" sz="2000" dirty="0" smtClean="0">
                <a:hlinkClick r:id="rId2"/>
              </a:rPr>
              <a:t>The following reference gives a very good description of possible views and the stakeholders for whom they are appropriate.</a:t>
            </a:r>
          </a:p>
          <a:p>
            <a:r>
              <a:rPr lang="en-US" sz="2000" dirty="0" smtClean="0">
                <a:hlinkClick r:id="rId2"/>
              </a:rPr>
              <a:t>http://www.opengroup.org/architecture/togaf8-doc/arch/chap31.html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59817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6267450"/>
            <a:ext cx="601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http://www.exforsys.com/tutorials/j2ee/j2ee-overview.html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investigate the process by which the system architecture is created.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762125"/>
            <a:ext cx="5581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414463"/>
            <a:ext cx="79724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381125"/>
            <a:ext cx="8267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Quality attributes are the attributes referenced in non-functional requirements. The performance of a system is a quality attribute of the system and corresponds to nonfunctional requirements that specify specific levels of each attribute that is desirable in the system. For example:	The telephone switching system shall be capable of handing 500 calls per minute while only dropping 5 of those calls. This is a statement of performance (500 calls per minute) and reliability (only 5 in 500)</a:t>
            </a:r>
          </a:p>
          <a:p>
            <a:pPr>
              <a:buNone/>
            </a:pPr>
            <a:endParaRPr lang="en-US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http://www.softwarearchitectures.com/go/Discipline/DesigningArchitecture/QualityAttributes/tabid/64/Default.aspx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http://www.bth.se/tek/besq.nsf/%28WebFiles%29/B339B908DC4E9D2BC12570690032868B/$FILE/chapter_5.pdf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http://www.gaudisite.nl/SystemArchitectureProcessPaper.pdf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http://www.mentor.com/resources/techpubs/upload/mentorpaper_40800.pdf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Quality attributes are used in attribute-driven design (ADD) as the major basis for analysis and decision making.</a:t>
            </a:r>
          </a:p>
          <a:p>
            <a:r>
              <a:rPr lang="en-US" sz="2400" dirty="0" smtClean="0"/>
              <a:t>Architectural tactics are patterns that define transformations on architectures that change specific attributes in specific ways</a:t>
            </a:r>
          </a:p>
          <a:p>
            <a:r>
              <a:rPr lang="en-US" sz="2400" dirty="0" smtClean="0"/>
              <a:t>For example: “a tactic to make a design more maintainable decompose large modules into smaller ones”</a:t>
            </a:r>
          </a:p>
          <a:p>
            <a:r>
              <a:rPr lang="en-US" sz="2400" dirty="0" smtClean="0"/>
              <a:t>Maintainability is a static attribute; performance is a dynamic attribute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systems architecture definition process begins with an idea. Often it is an idea from a marketing person or an influential person.</a:t>
            </a:r>
          </a:p>
          <a:p>
            <a:r>
              <a:rPr lang="en-US" dirty="0" smtClean="0"/>
              <a:t>The process does not wait until there is a complete requirements model to begin.</a:t>
            </a:r>
          </a:p>
          <a:p>
            <a:r>
              <a:rPr lang="en-US" dirty="0" smtClean="0"/>
              <a:t>We know how others are architecting similar systems and we begin to study similar patterns and reference architectures while requirements are refined.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the domain, or we study it, and so we know the culture of system development used in our company and other similar ones.</a:t>
            </a:r>
          </a:p>
          <a:p>
            <a:r>
              <a:rPr lang="en-US" dirty="0" smtClean="0"/>
              <a:t>Embedded systems are designed differently from e-commerce systems, etc.</a:t>
            </a:r>
          </a:p>
          <a:p>
            <a:r>
              <a:rPr lang="en-US" dirty="0" smtClean="0"/>
              <a:t>De facto standards and official standards give constraints</a:t>
            </a:r>
          </a:p>
          <a:p>
            <a:r>
              <a:rPr lang="en-US" dirty="0" smtClean="0"/>
              <a:t>These inputs set us up to interpret the requirements in an appropriate context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requirements model will give both functional and non-functional requirements.</a:t>
            </a:r>
          </a:p>
          <a:p>
            <a:r>
              <a:rPr lang="en-US" dirty="0" smtClean="0"/>
              <a:t>The non-functional requirements set desired values for specific quality attributes.</a:t>
            </a:r>
          </a:p>
          <a:p>
            <a:r>
              <a:rPr lang="en-US" dirty="0" smtClean="0"/>
              <a:t>The architect uses those requirements as a driving force for architecture decisions</a:t>
            </a:r>
          </a:p>
          <a:p>
            <a:r>
              <a:rPr lang="en-US" dirty="0" smtClean="0"/>
              <a:t>Combined with existing patterns, they sequence decisions as well as determining what is the “correct” decision.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views give us a guide for starting</a:t>
            </a:r>
          </a:p>
          <a:p>
            <a:pPr lvl="1"/>
            <a:r>
              <a:rPr lang="en-US" dirty="0" smtClean="0"/>
              <a:t>Interface’s behavior  - Design the interfaces defined in use cases; human and machine – actions in and results back out </a:t>
            </a:r>
          </a:p>
          <a:p>
            <a:pPr lvl="1"/>
            <a:r>
              <a:rPr lang="en-US" dirty="0" smtClean="0"/>
              <a:t>Static behavior – Define modules that separate concerns that represent domain abstractions; some relationships such as generalization/ specialization are static; specialization incrementally defines a new module;  for example, a Tom </a:t>
            </a:r>
            <a:r>
              <a:rPr lang="en-US" dirty="0" err="1" smtClean="0"/>
              <a:t>Tom</a:t>
            </a:r>
            <a:r>
              <a:rPr lang="en-US" dirty="0" smtClean="0"/>
              <a:t> GPS is a special kind of Navigation Aid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Dynamic behavior – Identify relationships among the modules that reflect communication during operation;   </a:t>
            </a:r>
          </a:p>
          <a:p>
            <a:pPr lvl="1"/>
            <a:r>
              <a:rPr lang="en-US" dirty="0" smtClean="0"/>
              <a:t>Interaction behavior – Modules that have a communication relationship often exchange multiple messages/data; these interactions often need to be choreographed to ensure appropriate sequencing and synchronization ; more on this shortly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we are applying systems thinking in every step of the process</a:t>
            </a:r>
          </a:p>
          <a:p>
            <a:r>
              <a:rPr lang="en-US" dirty="0" smtClean="0"/>
              <a:t>That means at all levels we consider the integrated system not just isolated portions</a:t>
            </a:r>
          </a:p>
          <a:p>
            <a:r>
              <a:rPr lang="en-US" dirty="0" smtClean="0"/>
              <a:t>The systems engineer is overseeing all aspects of the project</a:t>
            </a:r>
          </a:p>
          <a:p>
            <a:r>
              <a:rPr lang="en-US" dirty="0" smtClean="0"/>
              <a:t>It does not mean that the systems engineer has deep knowledge of every specialty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views document the architecture and allow its communication to the general population of stakeholders.</a:t>
            </a:r>
          </a:p>
          <a:p>
            <a:r>
              <a:rPr lang="en-US" dirty="0" smtClean="0"/>
              <a:t>This documentation also supports evaluation of the architecture against its purpose.</a:t>
            </a:r>
          </a:p>
          <a:p>
            <a:r>
              <a:rPr lang="en-US" dirty="0" smtClean="0"/>
              <a:t>The architect continues to monitor a project to ensure that construction is faithful to the architecture.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Languages such as AADL and </a:t>
            </a:r>
            <a:r>
              <a:rPr lang="en-US" dirty="0" err="1" smtClean="0"/>
              <a:t>SysML</a:t>
            </a:r>
            <a:r>
              <a:rPr lang="en-US" dirty="0" smtClean="0"/>
              <a:t> are both used to capture design information as we described in the previous module.</a:t>
            </a:r>
          </a:p>
          <a:p>
            <a:r>
              <a:rPr lang="en-US" dirty="0" smtClean="0"/>
              <a:t>Sequence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State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SenSay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doi</a:t>
            </a:r>
            <a:r>
              <a:rPr lang="en-US" i="1" dirty="0" smtClean="0"/>
              <a:t>=10.1.1.70.4047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2447925"/>
            <a:ext cx="7496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41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Logical/Physical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logical design covers the structure of the software</a:t>
            </a:r>
          </a:p>
          <a:p>
            <a:r>
              <a:rPr lang="en-US" dirty="0" smtClean="0"/>
              <a:t>The physical design covers the tangible aspects such as processors and buses.</a:t>
            </a:r>
          </a:p>
          <a:p>
            <a:r>
              <a:rPr lang="en-US" dirty="0" smtClean="0"/>
              <a:t>A “bound” system has a mapping that associates elements between these two</a:t>
            </a:r>
          </a:p>
          <a:p>
            <a:r>
              <a:rPr lang="en-US" dirty="0" smtClean="0"/>
              <a:t>In AADL this is an “Actual Binding”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Portion of vehicle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630400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http://download.intel.com/design/network/ica/downloads/31200501.pdf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86155"/>
            <a:ext cx="8077200" cy="481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The OS maps the logical onto the physical architecture.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754188"/>
            <a:ext cx="3886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architecture can be summarized as “separation of concerns”</a:t>
            </a:r>
          </a:p>
          <a:p>
            <a:r>
              <a:rPr lang="en-US" dirty="0" smtClean="0"/>
              <a:t>A module should address one concern.</a:t>
            </a:r>
          </a:p>
          <a:p>
            <a:r>
              <a:rPr lang="en-US" dirty="0" smtClean="0"/>
              <a:t>Specification is separated from implementation</a:t>
            </a:r>
          </a:p>
          <a:p>
            <a:r>
              <a:rPr lang="en-US" dirty="0" smtClean="0"/>
              <a:t>Input, output, and computation are all separate modules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http://www.aspiringcraftsman.com/2008/01/art-of-separation-of-concerns/</a:t>
            </a:r>
            <a:endParaRPr lang="en-US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Life critical systems require very formal design and verification processes</a:t>
            </a:r>
          </a:p>
          <a:p>
            <a:r>
              <a:rPr lang="en-US" sz="2800" dirty="0" smtClean="0"/>
              <a:t>This should start with the architecture</a:t>
            </a:r>
          </a:p>
          <a:p>
            <a:r>
              <a:rPr lang="en-US" sz="2800" dirty="0" smtClean="0"/>
              <a:t> Function Hazard Analysis</a:t>
            </a:r>
          </a:p>
          <a:p>
            <a:r>
              <a:rPr lang="en-US" sz="2800" dirty="0" smtClean="0"/>
              <a:t>Assurance cases</a:t>
            </a:r>
          </a:p>
          <a:p>
            <a:r>
              <a:rPr lang="en-US" sz="2800" dirty="0" smtClean="0"/>
              <a:t>http://www-users.cs.york.ac.uk/~tpk/wwuissc06.pdf</a:t>
            </a:r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System</a:t>
            </a:r>
            <a:endParaRPr lang="en-US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17638"/>
            <a:ext cx="6572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5682734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not just for aircraft.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life cycle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with ideation</a:t>
            </a:r>
          </a:p>
          <a:p>
            <a:r>
              <a:rPr lang="en-US" dirty="0" smtClean="0"/>
              <a:t>Takes an integrated approach even though the teams are separated by hardware/software, perhaps by geography,  and legal boundaries</a:t>
            </a:r>
          </a:p>
          <a:p>
            <a:r>
              <a:rPr lang="en-US" dirty="0" smtClean="0"/>
              <a:t>The systems engineer is a key player in this integrated effort</a:t>
            </a:r>
          </a:p>
          <a:p>
            <a:r>
              <a:rPr lang="en-US" dirty="0" smtClean="0"/>
              <a:t>The systems architecture is the major vehicle for coordination among teams and entities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Hazard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hazard is defined in </a:t>
            </a:r>
            <a:r>
              <a:rPr lang="en-US" dirty="0" smtClean="0">
                <a:hlinkClick r:id="rId2" tooltip="FAA"/>
              </a:rPr>
              <a:t>FAA</a:t>
            </a:r>
            <a:r>
              <a:rPr lang="en-US" dirty="0" smtClean="0"/>
              <a:t> Order 8040.4 as a "Condition, event, or circumstance that could lead to or contribute to an unplanned or undesirable event.“</a:t>
            </a:r>
          </a:p>
          <a:p>
            <a:r>
              <a:rPr lang="en-US" dirty="0" smtClean="0"/>
              <a:t>A large number of different types of analyses are used in different domains.</a:t>
            </a:r>
          </a:p>
          <a:p>
            <a:r>
              <a:rPr lang="en-US" dirty="0" smtClean="0"/>
              <a:t>Fault Tree Analysis is a graphical technique that shows all ways a particular fault can lead to failure.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6670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connection</a:t>
                      </a:r>
                      <a:r>
                        <a:rPr lang="en-US" baseline="0" dirty="0" smtClean="0"/>
                        <a:t> is active all sounds including alarms are silenced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redundant signals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 does</a:t>
                      </a:r>
                      <a:r>
                        <a:rPr lang="en-US" baseline="0" dirty="0" smtClean="0"/>
                        <a:t> not hear collision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 does not hear lane crossing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Internal networks have minimal bandwidth resulting in delays when many sensors fire at 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and weight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an accident multiple sensors fire and delay 911 calls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 map is available to visually show route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 requires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 may make dangerous maneuvers to follow incorrect directions.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technique for FTA is to use a Bayesian Belief Network to calculate probabilities of failure. The article below gives a simple example.</a:t>
            </a:r>
          </a:p>
          <a:p>
            <a:endParaRPr lang="en-US" sz="1200" dirty="0" smtClean="0"/>
          </a:p>
          <a:p>
            <a:r>
              <a:rPr lang="en-US" sz="1200" dirty="0" smtClean="0">
                <a:hlinkClick r:id="rId2"/>
              </a:rPr>
              <a:t>https://www.eetimes.com/design/embedded/4206019/Bayesian-Fault-Tree-Analysis-of-Safety-Critical-Software</a:t>
            </a:r>
            <a:endParaRPr lang="en-US" sz="1200" dirty="0" smtClean="0"/>
          </a:p>
          <a:p>
            <a:r>
              <a:rPr lang="en-US" dirty="0" smtClean="0"/>
              <a:t>This allows an on-going evaluation as additional failure information is collected.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 of a larger safety critical system</a:t>
            </a:r>
          </a:p>
          <a:p>
            <a:r>
              <a:rPr lang="en-US" sz="2800" dirty="0" smtClean="0"/>
              <a:t>One possibility is to have an operating system that has partitions that guarantee isolation</a:t>
            </a:r>
          </a:p>
          <a:p>
            <a:r>
              <a:rPr lang="en-US" sz="2800" dirty="0" smtClean="0"/>
              <a:t>I</a:t>
            </a:r>
            <a:r>
              <a:rPr lang="en-US" sz="2800" dirty="0" smtClean="0"/>
              <a:t>dentity authentication is informal and relates to stored settings concerning seat position, etc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architecture process must consider the volatility of this domain with new devices appearing </a:t>
            </a:r>
            <a:r>
              <a:rPr lang="en-US" sz="2800" dirty="0" smtClean="0"/>
              <a:t>rapidly</a:t>
            </a:r>
          </a:p>
          <a:p>
            <a:r>
              <a:rPr lang="en-US" sz="2800" dirty="0" smtClean="0"/>
              <a:t>Mechanisms must be selected that allow dynamic discovery of new device types based on </a:t>
            </a:r>
            <a:r>
              <a:rPr lang="en-US" sz="2800" smtClean="0"/>
              <a:t>standard interfaces.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interactions among functions as data from one subsystem such as collision detection is used to initiate events such as an automatic 911 call. </a:t>
            </a:r>
          </a:p>
          <a:p>
            <a:r>
              <a:rPr lang="en-US" dirty="0" smtClean="0"/>
              <a:t>The data will be carried on the appropriate bus: CAN or MOST type buses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architecture must avoid tight coupling among the interacting subsystems 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definition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systems engineers have used a hierarchical functional decomposition</a:t>
            </a:r>
          </a:p>
          <a:p>
            <a:r>
              <a:rPr lang="en-US" dirty="0" smtClean="0"/>
              <a:t>Other approaches are used now such as object-oriented design call for a different approach.</a:t>
            </a:r>
          </a:p>
          <a:p>
            <a:r>
              <a:rPr lang="en-US" dirty="0" smtClean="0"/>
              <a:t>First we will take a fundamental look at identifying units to compose</a:t>
            </a:r>
          </a:p>
          <a:p>
            <a:r>
              <a:rPr lang="en-US" dirty="0" smtClean="0"/>
              <a:t>Then we will consider the attribute driven approach in more detail.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embodiment of concept, and the allocation of physical/informational function to elements of form, and definition of interfaces among the elements and with the surrounding context.</a:t>
            </a:r>
          </a:p>
          <a:p>
            <a:r>
              <a:rPr lang="en-US" sz="1800" dirty="0" smtClean="0"/>
              <a:t>http://www.scribd.com/doc/26874927/Introduction-to-System-Architecture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743075" y="5131309"/>
            <a:ext cx="1249680" cy="11186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rot="16200000">
            <a:off x="6999107" y="5103877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075" y="47619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1675" y="588059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physical/informational embodiment which exists, or has the potential to exist.</a:t>
            </a:r>
          </a:p>
          <a:p>
            <a:r>
              <a:rPr lang="en-US" dirty="0" smtClean="0"/>
              <a:t>The sum of the elements which are segments (of the whole of) the form</a:t>
            </a:r>
          </a:p>
          <a:p>
            <a:r>
              <a:rPr lang="en-US" dirty="0" smtClean="0"/>
              <a:t>The structure of form – the formal relationships among the elements</a:t>
            </a:r>
          </a:p>
          <a:p>
            <a:r>
              <a:rPr lang="en-US" dirty="0" smtClean="0"/>
              <a:t>Form is elements + structure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 defined as:</a:t>
            </a:r>
          </a:p>
          <a:p>
            <a:pPr lvl="1"/>
            <a:r>
              <a:rPr lang="en-US" dirty="0" smtClean="0"/>
              <a:t>Expression of quality apart from an object</a:t>
            </a:r>
          </a:p>
          <a:p>
            <a:pPr lvl="1"/>
            <a:r>
              <a:rPr lang="en-US" dirty="0" smtClean="0"/>
              <a:t>Having only the intrinsic nature rather than the form</a:t>
            </a:r>
          </a:p>
          <a:p>
            <a:r>
              <a:rPr lang="en-US" dirty="0" smtClean="0"/>
              <a:t>Abstraction hides complexity to present a simple surface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Embodies the principle of operation</a:t>
            </a:r>
          </a:p>
          <a:p>
            <a:r>
              <a:rPr lang="en-US" dirty="0" smtClean="0"/>
              <a:t>Includes abstraction of form</a:t>
            </a:r>
          </a:p>
          <a:p>
            <a:r>
              <a:rPr lang="en-US" dirty="0" smtClean="0"/>
              <a:t>Concept is the mapping of function to form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22157</TotalTime>
  <Words>1649</Words>
  <Application>Microsoft Office PowerPoint</Application>
  <PresentationFormat>On-screen Show (4:3)</PresentationFormat>
  <Paragraphs>200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syse802Template</vt:lpstr>
      <vt:lpstr>SYSE 802</vt:lpstr>
      <vt:lpstr>Session Objective</vt:lpstr>
      <vt:lpstr>Systems thinking</vt:lpstr>
      <vt:lpstr>Total life cycle management</vt:lpstr>
      <vt:lpstr>Architecture definition approaches</vt:lpstr>
      <vt:lpstr>Architecture</vt:lpstr>
      <vt:lpstr>Form</vt:lpstr>
      <vt:lpstr>Abstraction</vt:lpstr>
      <vt:lpstr>Concept</vt:lpstr>
      <vt:lpstr>Function</vt:lpstr>
      <vt:lpstr>Architecture </vt:lpstr>
      <vt:lpstr>Fundamental Processes (Crawley)</vt:lpstr>
      <vt:lpstr>The systems architect</vt:lpstr>
      <vt:lpstr>Systems architecture process</vt:lpstr>
      <vt:lpstr>Reference architectures</vt:lpstr>
      <vt:lpstr>Reference architectures - 2</vt:lpstr>
      <vt:lpstr>Reference architectures - 3</vt:lpstr>
      <vt:lpstr>Views and Viewpoints</vt:lpstr>
      <vt:lpstr>Deployment View</vt:lpstr>
      <vt:lpstr>Logical view</vt:lpstr>
      <vt:lpstr>Technology view</vt:lpstr>
      <vt:lpstr>Process view</vt:lpstr>
      <vt:lpstr>Quality attributes</vt:lpstr>
      <vt:lpstr>Quality attributes</vt:lpstr>
      <vt:lpstr>Process - 1</vt:lpstr>
      <vt:lpstr>Process - 2</vt:lpstr>
      <vt:lpstr>Process - 3</vt:lpstr>
      <vt:lpstr>Process - 4</vt:lpstr>
      <vt:lpstr>Process - 5</vt:lpstr>
      <vt:lpstr>Process - 6</vt:lpstr>
      <vt:lpstr>Diagrams</vt:lpstr>
      <vt:lpstr>SenSay architecture</vt:lpstr>
      <vt:lpstr>State Diagram</vt:lpstr>
      <vt:lpstr>Logical/Physical Architecture</vt:lpstr>
      <vt:lpstr>Portion of vehicle network</vt:lpstr>
      <vt:lpstr>OS</vt:lpstr>
      <vt:lpstr>Separation of concerns</vt:lpstr>
      <vt:lpstr>Safety requirements</vt:lpstr>
      <vt:lpstr>Safety and System</vt:lpstr>
      <vt:lpstr>Function Hazard Analysis</vt:lpstr>
      <vt:lpstr>FTA</vt:lpstr>
      <vt:lpstr>Analysis</vt:lpstr>
      <vt:lpstr>Infotainment</vt:lpstr>
      <vt:lpstr>Infotainment - 2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McGregor</cp:lastModifiedBy>
  <cp:revision>47</cp:revision>
  <dcterms:created xsi:type="dcterms:W3CDTF">2010-09-04T15:13:16Z</dcterms:created>
  <dcterms:modified xsi:type="dcterms:W3CDTF">2010-10-08T11:43:15Z</dcterms:modified>
</cp:coreProperties>
</file>