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77" r:id="rId4"/>
    <p:sldId id="261" r:id="rId5"/>
    <p:sldId id="276" r:id="rId6"/>
    <p:sldId id="263" r:id="rId7"/>
    <p:sldId id="265" r:id="rId8"/>
    <p:sldId id="268" r:id="rId9"/>
    <p:sldId id="267" r:id="rId10"/>
    <p:sldId id="275" r:id="rId11"/>
    <p:sldId id="272" r:id="rId12"/>
    <p:sldId id="271" r:id="rId13"/>
    <p:sldId id="270" r:id="rId14"/>
    <p:sldId id="269" r:id="rId15"/>
    <p:sldId id="266" r:id="rId16"/>
    <p:sldId id="273" r:id="rId17"/>
    <p:sldId id="274" r:id="rId18"/>
    <p:sldId id="27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ul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library/assets/ICGSE06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SYSE 802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</a:t>
            </a:r>
            <a:r>
              <a:rPr lang="en-US" dirty="0" smtClean="0">
                <a:solidFill>
                  <a:schemeClr val="tx1"/>
                </a:solidFill>
              </a:rPr>
              <a:t>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4 Session 2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System of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SoS</a:t>
            </a:r>
            <a:r>
              <a:rPr lang="en-US" dirty="0" smtClean="0"/>
              <a:t>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52650"/>
            <a:ext cx="88582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Ultra-Large Scale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http://www.sei.cmu.edu/library/abstracts/presentations/icgse06.cfm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22551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Ultra-Large Scale Systems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312" y="2067719"/>
            <a:ext cx="64293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6063734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http://www.sei.cmu.edu/uls/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Ultra-large Scale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 plays a central role in orchestration and control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3429000"/>
            <a:ext cx="62007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23324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955268"/>
            <a:ext cx="540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http://www.sei.cmu.edu/library/assets/ICGSE06.pdf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438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software product line organization is a focal point in its own ecosystem.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This is some of my research into strategic engineering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Content Placeholder 3" descr="figure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667000" y="1417638"/>
            <a:ext cx="62847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Structure Matrix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747"/>
            <a:ext cx="8229600" cy="403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for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EclipseEcosyste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69250" y="1752600"/>
            <a:ext cx="5881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Infotainment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in the context of the overall automotive environment</a:t>
            </a:r>
          </a:p>
          <a:p>
            <a:r>
              <a:rPr lang="en-US" dirty="0" smtClean="0"/>
              <a:t>Some subsystems are in control of life critical subsystems.</a:t>
            </a:r>
          </a:p>
          <a:p>
            <a:r>
              <a:rPr lang="en-US" dirty="0" smtClean="0"/>
              <a:t>The interactions with the other subsystems are kept to a minimum for safety reasons but these interactions are a growing source of value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System of Systems (</a:t>
            </a:r>
            <a:r>
              <a:rPr lang="en-US" sz="2800" b="1" dirty="0" err="1" smtClean="0"/>
              <a:t>SoS</a:t>
            </a:r>
            <a:r>
              <a:rPr lang="en-US" sz="2800" b="1" dirty="0" smtClean="0"/>
              <a:t>): any system that is a relatively large and complex, dynamically evolving, and physically distributed system of pre-existing, heterogeneous, autonomous, and independently governed systems, whereby the system of systems exhibits significant amounts of unexpected emergent behavior and characteristics</a:t>
            </a:r>
          </a:p>
          <a:p>
            <a:r>
              <a:rPr lang="en-US" sz="2800" b="1" dirty="0" smtClean="0"/>
              <a:t>This is a huge topic that we can only sample but we will examine current issues about these systems.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system</a:t>
            </a:r>
          </a:p>
          <a:p>
            <a:r>
              <a:rPr lang="en-US" dirty="0" smtClean="0"/>
              <a:t>Electrical grid</a:t>
            </a:r>
          </a:p>
          <a:p>
            <a:r>
              <a:rPr lang="en-US" dirty="0" smtClean="0"/>
              <a:t>Automobile 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scale—increases the flexibility required of system-of-systems constituents while increasing the constraints imposed on the engineered solution</a:t>
            </a:r>
          </a:p>
          <a:p>
            <a:r>
              <a:rPr lang="en-US" sz="1800" dirty="0" smtClean="0"/>
              <a:t>multi-domain—constituents from different domains may belong to different domains and a capability may be used in different domains</a:t>
            </a:r>
          </a:p>
          <a:p>
            <a:r>
              <a:rPr lang="en-US" sz="1800" dirty="0" smtClean="0"/>
              <a:t>varied operational context—users operating with different workflows and under different business processes may use the same capability</a:t>
            </a:r>
          </a:p>
          <a:p>
            <a:r>
              <a:rPr lang="en-US" sz="1800" dirty="0" smtClean="0"/>
              <a:t>decentralized control—a system of systems has more than one decision-making authority</a:t>
            </a:r>
          </a:p>
          <a:p>
            <a:r>
              <a:rPr lang="en-US" sz="1800" dirty="0" smtClean="0"/>
              <a:t>rapidly evolving contexts—changes in technology, unpredictable user demands, and other modifications ripple through a system of systems</a:t>
            </a:r>
          </a:p>
          <a:p>
            <a:r>
              <a:rPr lang="en-US" sz="1800" dirty="0" smtClean="0"/>
              <a:t>continuous and often disconnected execution of multiple life-cycle phases—constituents often are in different phases of their life cycles and those life cycles may differ from one another</a:t>
            </a:r>
          </a:p>
          <a:p>
            <a:r>
              <a:rPr lang="en-US" sz="1800" dirty="0" smtClean="0"/>
              <a:t>opportunistic needs to collaborate and integrate—new demands create new opportunities that require more adaptation by constituents and the system of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527550" y="2284413"/>
            <a:ext cx="3803650" cy="141605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382712" y="2360613"/>
            <a:ext cx="2506663" cy="1262063"/>
          </a:xfrm>
          <a:prstGeom prst="ellipse">
            <a:avLst/>
          </a:prstGeom>
          <a:solidFill>
            <a:srgbClr val="CCFF99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41387" y="4875213"/>
            <a:ext cx="23923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 u="sng"/>
              <a:t>SoS: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Within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Single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Organization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36700" y="2552701"/>
            <a:ext cx="2133600" cy="985837"/>
            <a:chOff x="567" y="1321"/>
            <a:chExt cx="1344" cy="81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11" y="1321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095" y="1369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67" y="1657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239" y="1609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287" y="1897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623" y="1369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807" y="1993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13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 rot="5400000">
              <a:off x="727" y="1428"/>
              <a:ext cx="213" cy="246"/>
            </a:xfrm>
            <a:prstGeom prst="curvedConnector3">
              <a:avLst>
                <a:gd name="adj1" fmla="val 54931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" name="AutoShape 14"/>
            <p:cNvCxnSpPr>
              <a:cxnSpLocks noChangeShapeType="1"/>
              <a:stCxn id="8" idx="2"/>
            </p:cNvCxnSpPr>
            <p:nvPr/>
          </p:nvCxnSpPr>
          <p:spPr bwMode="auto">
            <a:xfrm rot="10800000" flipV="1">
              <a:off x="615" y="1393"/>
              <a:ext cx="96" cy="264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AutoShape 15"/>
            <p:cNvCxnSpPr>
              <a:cxnSpLocks noChangeShapeType="1"/>
              <a:stCxn id="9" idx="3"/>
              <a:endCxn id="10" idx="6"/>
            </p:cNvCxnSpPr>
            <p:nvPr/>
          </p:nvCxnSpPr>
          <p:spPr bwMode="auto">
            <a:xfrm rot="5400000">
              <a:off x="877" y="1470"/>
              <a:ext cx="237" cy="282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6"/>
            <p:cNvCxnSpPr>
              <a:cxnSpLocks noChangeShapeType="1"/>
              <a:stCxn id="13" idx="3"/>
              <a:endCxn id="11" idx="6"/>
            </p:cNvCxnSpPr>
            <p:nvPr/>
          </p:nvCxnSpPr>
          <p:spPr bwMode="auto">
            <a:xfrm rot="5400000">
              <a:off x="1501" y="1518"/>
              <a:ext cx="189" cy="138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10" idx="4"/>
              <a:endCxn id="14" idx="1"/>
            </p:cNvCxnSpPr>
            <p:nvPr/>
          </p:nvCxnSpPr>
          <p:spPr bwMode="auto">
            <a:xfrm rot="16200000" flipH="1">
              <a:off x="673" y="1839"/>
              <a:ext cx="213" cy="138"/>
            </a:xfrm>
            <a:prstGeom prst="curvedConnector3">
              <a:avLst>
                <a:gd name="adj1" fmla="val 45069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 rot="16200000" flipH="1">
              <a:off x="1002" y="1591"/>
              <a:ext cx="138" cy="51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AutoShape 19"/>
            <p:cNvCxnSpPr>
              <a:cxnSpLocks noChangeShapeType="1"/>
              <a:stCxn id="11" idx="5"/>
              <a:endCxn id="12" idx="7"/>
            </p:cNvCxnSpPr>
            <p:nvPr/>
          </p:nvCxnSpPr>
          <p:spPr bwMode="auto">
            <a:xfrm rot="16200000" flipH="1">
              <a:off x="1416" y="1801"/>
              <a:ext cx="186" cy="4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AutoShape 20"/>
            <p:cNvCxnSpPr>
              <a:cxnSpLocks noChangeShapeType="1"/>
              <a:stCxn id="13" idx="5"/>
              <a:endCxn id="12" idx="6"/>
            </p:cNvCxnSpPr>
            <p:nvPr/>
          </p:nvCxnSpPr>
          <p:spPr bwMode="auto">
            <a:xfrm rot="5400000">
              <a:off x="1483" y="1584"/>
              <a:ext cx="477" cy="294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1"/>
            <p:cNvCxnSpPr>
              <a:cxnSpLocks noChangeShapeType="1"/>
              <a:stCxn id="9" idx="6"/>
              <a:endCxn id="11" idx="0"/>
            </p:cNvCxnSpPr>
            <p:nvPr/>
          </p:nvCxnSpPr>
          <p:spPr bwMode="auto">
            <a:xfrm>
              <a:off x="1383" y="1441"/>
              <a:ext cx="1" cy="168"/>
            </a:xfrm>
            <a:prstGeom prst="curvedConnector4">
              <a:avLst>
                <a:gd name="adj1" fmla="val 14400000"/>
                <a:gd name="adj2" fmla="val 71431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105275" y="4875213"/>
            <a:ext cx="23590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 u="sng"/>
              <a:t>Joint SoS: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Interdependencies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Across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Multiple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Organizations</a:t>
            </a:r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387" y="5002213"/>
            <a:ext cx="12350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2" y="4984751"/>
            <a:ext cx="11779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2281237" y="1812926"/>
            <a:ext cx="625475" cy="727075"/>
          </a:xfrm>
          <a:prstGeom prst="can">
            <a:avLst>
              <a:gd name="adj" fmla="val 27409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 i="0">
                <a:solidFill>
                  <a:schemeClr val="accent1"/>
                </a:solidFill>
                <a:latin typeface="Arial" charset="0"/>
              </a:rPr>
              <a:t>$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4870450" y="1890713"/>
            <a:ext cx="625475" cy="727075"/>
          </a:xfrm>
          <a:prstGeom prst="can">
            <a:avLst>
              <a:gd name="adj" fmla="val 27409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 i="0">
                <a:latin typeface="Arial" charset="0"/>
              </a:rPr>
              <a:t>$</a:t>
            </a: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6111875" y="1773238"/>
            <a:ext cx="625475" cy="727075"/>
          </a:xfrm>
          <a:prstGeom prst="can">
            <a:avLst>
              <a:gd name="adj" fmla="val 27409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 i="0">
                <a:solidFill>
                  <a:schemeClr val="accent1"/>
                </a:solidFill>
                <a:latin typeface="Arial" charset="0"/>
              </a:rPr>
              <a:t>$</a:t>
            </a: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7326312" y="1838326"/>
            <a:ext cx="625475" cy="727075"/>
          </a:xfrm>
          <a:prstGeom prst="can">
            <a:avLst>
              <a:gd name="adj" fmla="val 3451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 i="0">
                <a:solidFill>
                  <a:schemeClr val="accent1"/>
                </a:solidFill>
                <a:latin typeface="Arial" charset="0"/>
              </a:rPr>
              <a:t>$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811712" y="2417763"/>
            <a:ext cx="3298825" cy="1184275"/>
            <a:chOff x="2804" y="1180"/>
            <a:chExt cx="2078" cy="74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44" y="1180"/>
              <a:ext cx="264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84" y="1204"/>
              <a:ext cx="263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156" y="1400"/>
              <a:ext cx="264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772" y="1376"/>
              <a:ext cx="26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255" y="1645"/>
              <a:ext cx="264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4563" y="1351"/>
              <a:ext cx="264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420" y="1694"/>
              <a:ext cx="264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9" name="AutoShape 38"/>
            <p:cNvCxnSpPr>
              <a:cxnSpLocks noChangeShapeType="1"/>
              <a:stCxn id="32" idx="5"/>
              <a:endCxn id="34" idx="0"/>
            </p:cNvCxnSpPr>
            <p:nvPr/>
          </p:nvCxnSpPr>
          <p:spPr bwMode="auto">
            <a:xfrm rot="5400000">
              <a:off x="3300" y="1231"/>
              <a:ext cx="157" cy="181"/>
            </a:xfrm>
            <a:prstGeom prst="curvedConnector3">
              <a:avLst>
                <a:gd name="adj1" fmla="val 53398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AutoShape 39"/>
            <p:cNvCxnSpPr>
              <a:cxnSpLocks noChangeShapeType="1"/>
              <a:stCxn id="32" idx="2"/>
              <a:endCxn id="34" idx="1"/>
            </p:cNvCxnSpPr>
            <p:nvPr/>
          </p:nvCxnSpPr>
          <p:spPr bwMode="auto">
            <a:xfrm rot="10800000" flipV="1">
              <a:off x="3194" y="1217"/>
              <a:ext cx="50" cy="194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AutoShape 40"/>
            <p:cNvCxnSpPr>
              <a:cxnSpLocks noChangeShapeType="1"/>
              <a:stCxn id="33" idx="3"/>
              <a:endCxn id="34" idx="6"/>
            </p:cNvCxnSpPr>
            <p:nvPr/>
          </p:nvCxnSpPr>
          <p:spPr bwMode="auto">
            <a:xfrm rot="5400000">
              <a:off x="3486" y="1201"/>
              <a:ext cx="170" cy="302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" name="AutoShape 41"/>
            <p:cNvCxnSpPr>
              <a:cxnSpLocks noChangeShapeType="1"/>
              <a:stCxn id="37" idx="3"/>
              <a:endCxn id="35" idx="6"/>
            </p:cNvCxnSpPr>
            <p:nvPr/>
          </p:nvCxnSpPr>
          <p:spPr bwMode="auto">
            <a:xfrm rot="16200000" flipV="1">
              <a:off x="4318" y="1130"/>
              <a:ext cx="1" cy="567"/>
            </a:xfrm>
            <a:prstGeom prst="curvedConnector4">
              <a:avLst>
                <a:gd name="adj1" fmla="val -5500000"/>
                <a:gd name="adj2" fmla="val 53398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42"/>
            <p:cNvCxnSpPr>
              <a:cxnSpLocks noChangeShapeType="1"/>
              <a:stCxn id="34" idx="4"/>
              <a:endCxn id="38" idx="1"/>
            </p:cNvCxnSpPr>
            <p:nvPr/>
          </p:nvCxnSpPr>
          <p:spPr bwMode="auto">
            <a:xfrm rot="16200000" flipH="1">
              <a:off x="3257" y="1505"/>
              <a:ext cx="231" cy="170"/>
            </a:xfrm>
            <a:prstGeom prst="curvedConnector3">
              <a:avLst>
                <a:gd name="adj1" fmla="val 47681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43"/>
            <p:cNvCxnSpPr>
              <a:cxnSpLocks noChangeShapeType="1"/>
              <a:stCxn id="34" idx="5"/>
              <a:endCxn id="36" idx="1"/>
            </p:cNvCxnSpPr>
            <p:nvPr/>
          </p:nvCxnSpPr>
          <p:spPr bwMode="auto">
            <a:xfrm rot="16200000" flipH="1">
              <a:off x="3741" y="1103"/>
              <a:ext cx="193" cy="9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AutoShape 44"/>
            <p:cNvCxnSpPr>
              <a:cxnSpLocks noChangeShapeType="1"/>
              <a:stCxn id="35" idx="5"/>
              <a:endCxn id="36" idx="7"/>
            </p:cNvCxnSpPr>
            <p:nvPr/>
          </p:nvCxnSpPr>
          <p:spPr bwMode="auto">
            <a:xfrm rot="16200000" flipH="1">
              <a:off x="4130" y="1306"/>
              <a:ext cx="217" cy="48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6" name="AutoShape 45"/>
            <p:cNvCxnSpPr>
              <a:cxnSpLocks noChangeShapeType="1"/>
            </p:cNvCxnSpPr>
            <p:nvPr/>
          </p:nvCxnSpPr>
          <p:spPr bwMode="auto">
            <a:xfrm rot="5400000">
              <a:off x="4307" y="1392"/>
              <a:ext cx="380" cy="396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46"/>
            <p:cNvCxnSpPr>
              <a:cxnSpLocks noChangeShapeType="1"/>
              <a:stCxn id="33" idx="6"/>
              <a:endCxn id="35" idx="0"/>
            </p:cNvCxnSpPr>
            <p:nvPr/>
          </p:nvCxnSpPr>
          <p:spPr bwMode="auto">
            <a:xfrm flipH="1">
              <a:off x="3903" y="1241"/>
              <a:ext cx="44" cy="135"/>
            </a:xfrm>
            <a:prstGeom prst="curvedConnector4">
              <a:avLst>
                <a:gd name="adj1" fmla="val -300000"/>
                <a:gd name="adj2" fmla="val 63634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728" y="1743"/>
              <a:ext cx="263" cy="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079" y="1768"/>
              <a:ext cx="264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464" y="1572"/>
              <a:ext cx="264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3776" y="1853"/>
              <a:ext cx="264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3596" y="1449"/>
              <a:ext cx="263" cy="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024" y="1645"/>
              <a:ext cx="264" cy="7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563" y="1694"/>
              <a:ext cx="264" cy="7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2892" y="1278"/>
              <a:ext cx="264" cy="7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299" y="1449"/>
              <a:ext cx="264" cy="7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2804" y="1474"/>
              <a:ext cx="264" cy="7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167" y="1253"/>
              <a:ext cx="264" cy="7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" name="AutoShape 58"/>
            <p:cNvCxnSpPr>
              <a:cxnSpLocks noChangeShapeType="1"/>
              <a:stCxn id="55" idx="3"/>
              <a:endCxn id="57" idx="1"/>
            </p:cNvCxnSpPr>
            <p:nvPr/>
          </p:nvCxnSpPr>
          <p:spPr bwMode="auto">
            <a:xfrm rot="5400000">
              <a:off x="2814" y="1369"/>
              <a:ext cx="144" cy="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0" name="AutoShape 59"/>
            <p:cNvCxnSpPr>
              <a:cxnSpLocks noChangeShapeType="1"/>
              <a:stCxn id="57" idx="3"/>
              <a:endCxn id="53" idx="0"/>
            </p:cNvCxnSpPr>
            <p:nvPr/>
          </p:nvCxnSpPr>
          <p:spPr bwMode="auto">
            <a:xfrm rot="16200000" flipH="1">
              <a:off x="2945" y="1434"/>
              <a:ext cx="108" cy="314"/>
            </a:xfrm>
            <a:prstGeom prst="curvedConnector3">
              <a:avLst>
                <a:gd name="adj1" fmla="val 54931"/>
              </a:avLst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1" name="AutoShape 60"/>
            <p:cNvCxnSpPr>
              <a:cxnSpLocks noChangeShapeType="1"/>
              <a:stCxn id="53" idx="5"/>
              <a:endCxn id="54" idx="1"/>
            </p:cNvCxnSpPr>
            <p:nvPr/>
          </p:nvCxnSpPr>
          <p:spPr bwMode="auto">
            <a:xfrm rot="5400000" flipH="1" flipV="1">
              <a:off x="3924" y="1030"/>
              <a:ext cx="3" cy="1353"/>
            </a:xfrm>
            <a:prstGeom prst="curvedConnector5">
              <a:avLst>
                <a:gd name="adj1" fmla="val -2750000"/>
                <a:gd name="adj2" fmla="val 50000"/>
                <a:gd name="adj3" fmla="val 2850000"/>
              </a:avLst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2" name="AutoShape 61"/>
            <p:cNvCxnSpPr>
              <a:cxnSpLocks noChangeShapeType="1"/>
              <a:stCxn id="58" idx="6"/>
              <a:endCxn id="56" idx="0"/>
            </p:cNvCxnSpPr>
            <p:nvPr/>
          </p:nvCxnSpPr>
          <p:spPr bwMode="auto">
            <a:xfrm>
              <a:off x="4431" y="1290"/>
              <a:ext cx="1" cy="159"/>
            </a:xfrm>
            <a:prstGeom prst="curvedConnector4">
              <a:avLst>
                <a:gd name="adj1" fmla="val 14400000"/>
                <a:gd name="adj2" fmla="val 61537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62"/>
            <p:cNvCxnSpPr>
              <a:cxnSpLocks noChangeShapeType="1"/>
              <a:stCxn id="56" idx="6"/>
              <a:endCxn id="54" idx="0"/>
            </p:cNvCxnSpPr>
            <p:nvPr/>
          </p:nvCxnSpPr>
          <p:spPr bwMode="auto">
            <a:xfrm>
              <a:off x="4563" y="1486"/>
              <a:ext cx="132" cy="208"/>
            </a:xfrm>
            <a:prstGeom prst="curvedConnector2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" name="AutoShape 63"/>
            <p:cNvCxnSpPr>
              <a:cxnSpLocks noChangeShapeType="1"/>
              <a:stCxn id="50" idx="7"/>
              <a:endCxn id="52" idx="2"/>
            </p:cNvCxnSpPr>
            <p:nvPr/>
          </p:nvCxnSpPr>
          <p:spPr bwMode="auto">
            <a:xfrm rot="5400000" flipH="1">
              <a:off x="3594" y="1488"/>
              <a:ext cx="97" cy="93"/>
            </a:xfrm>
            <a:prstGeom prst="curvedConnector4">
              <a:avLst>
                <a:gd name="adj1" fmla="val 36509"/>
                <a:gd name="adj2" fmla="val 241176"/>
              </a:avLst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5" name="AutoShape 64"/>
            <p:cNvCxnSpPr>
              <a:cxnSpLocks noChangeShapeType="1"/>
              <a:stCxn id="52" idx="5"/>
              <a:endCxn id="49" idx="1"/>
            </p:cNvCxnSpPr>
            <p:nvPr/>
          </p:nvCxnSpPr>
          <p:spPr bwMode="auto">
            <a:xfrm rot="16200000" flipH="1">
              <a:off x="3836" y="1497"/>
              <a:ext cx="267" cy="29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6" name="AutoShape 65"/>
            <p:cNvCxnSpPr>
              <a:cxnSpLocks noChangeShapeType="1"/>
              <a:stCxn id="50" idx="5"/>
              <a:endCxn id="48" idx="0"/>
            </p:cNvCxnSpPr>
            <p:nvPr/>
          </p:nvCxnSpPr>
          <p:spPr bwMode="auto">
            <a:xfrm rot="16200000" flipH="1">
              <a:off x="3720" y="1604"/>
              <a:ext cx="108" cy="170"/>
            </a:xfrm>
            <a:prstGeom prst="curvedConnector3">
              <a:avLst>
                <a:gd name="adj1" fmla="val 54931"/>
              </a:avLst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AutoShape 66"/>
            <p:cNvCxnSpPr>
              <a:cxnSpLocks noChangeShapeType="1"/>
              <a:endCxn id="51" idx="1"/>
            </p:cNvCxnSpPr>
            <p:nvPr/>
          </p:nvCxnSpPr>
          <p:spPr bwMode="auto">
            <a:xfrm rot="10800000" flipV="1">
              <a:off x="3815" y="1818"/>
              <a:ext cx="44" cy="46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AutoShape 67"/>
            <p:cNvCxnSpPr>
              <a:cxnSpLocks noChangeShapeType="1"/>
              <a:stCxn id="51" idx="7"/>
              <a:endCxn id="49" idx="0"/>
            </p:cNvCxnSpPr>
            <p:nvPr/>
          </p:nvCxnSpPr>
          <p:spPr bwMode="auto">
            <a:xfrm rot="16200000">
              <a:off x="4058" y="1711"/>
              <a:ext cx="95" cy="210"/>
            </a:xfrm>
            <a:prstGeom prst="curvedConnector3">
              <a:avLst>
                <a:gd name="adj1" fmla="val 177005"/>
              </a:avLst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513" y="1215"/>
              <a:ext cx="147" cy="234"/>
            </a:xfrm>
            <a:custGeom>
              <a:avLst/>
              <a:gdLst/>
              <a:ahLst/>
              <a:cxnLst>
                <a:cxn ang="0">
                  <a:pos x="147" y="234"/>
                </a:cxn>
                <a:cxn ang="0">
                  <a:pos x="108" y="60"/>
                </a:cxn>
                <a:cxn ang="0">
                  <a:pos x="0" y="0"/>
                </a:cxn>
              </a:cxnLst>
              <a:rect l="0" t="0" r="r" b="b"/>
              <a:pathLst>
                <a:path w="147" h="234">
                  <a:moveTo>
                    <a:pt x="147" y="234"/>
                  </a:moveTo>
                  <a:cubicBezTo>
                    <a:pt x="140" y="166"/>
                    <a:pt x="133" y="99"/>
                    <a:pt x="108" y="60"/>
                  </a:cubicBezTo>
                  <a:cubicBezTo>
                    <a:pt x="83" y="21"/>
                    <a:pt x="22" y="5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861" y="1326"/>
              <a:ext cx="395" cy="224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318" y="201"/>
                </a:cxn>
                <a:cxn ang="0">
                  <a:pos x="123" y="246"/>
                </a:cxn>
                <a:cxn ang="0">
                  <a:pos x="0" y="186"/>
                </a:cxn>
              </a:cxnLst>
              <a:rect l="0" t="0" r="r" b="b"/>
              <a:pathLst>
                <a:path w="350" h="248">
                  <a:moveTo>
                    <a:pt x="318" y="0"/>
                  </a:moveTo>
                  <a:cubicBezTo>
                    <a:pt x="334" y="80"/>
                    <a:pt x="350" y="160"/>
                    <a:pt x="318" y="201"/>
                  </a:cubicBezTo>
                  <a:cubicBezTo>
                    <a:pt x="286" y="242"/>
                    <a:pt x="176" y="248"/>
                    <a:pt x="123" y="246"/>
                  </a:cubicBezTo>
                  <a:cubicBezTo>
                    <a:pt x="70" y="244"/>
                    <a:pt x="20" y="198"/>
                    <a:pt x="0" y="18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743" y="1419"/>
              <a:ext cx="139" cy="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08"/>
                </a:cxn>
                <a:cxn ang="0">
                  <a:pos x="117" y="216"/>
                </a:cxn>
                <a:cxn ang="0">
                  <a:pos x="60" y="279"/>
                </a:cxn>
              </a:cxnLst>
              <a:rect l="0" t="0" r="r" b="b"/>
              <a:pathLst>
                <a:path w="139" h="279">
                  <a:moveTo>
                    <a:pt x="0" y="0"/>
                  </a:moveTo>
                  <a:cubicBezTo>
                    <a:pt x="50" y="36"/>
                    <a:pt x="101" y="72"/>
                    <a:pt x="120" y="108"/>
                  </a:cubicBezTo>
                  <a:cubicBezTo>
                    <a:pt x="139" y="144"/>
                    <a:pt x="127" y="187"/>
                    <a:pt x="117" y="216"/>
                  </a:cubicBezTo>
                  <a:cubicBezTo>
                    <a:pt x="107" y="245"/>
                    <a:pt x="83" y="262"/>
                    <a:pt x="60" y="27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217" y="1716"/>
              <a:ext cx="566" cy="190"/>
            </a:xfrm>
            <a:custGeom>
              <a:avLst/>
              <a:gdLst/>
              <a:ahLst/>
              <a:cxnLst>
                <a:cxn ang="0">
                  <a:pos x="566" y="177"/>
                </a:cxn>
                <a:cxn ang="0">
                  <a:pos x="371" y="186"/>
                </a:cxn>
                <a:cxn ang="0">
                  <a:pos x="236" y="156"/>
                </a:cxn>
                <a:cxn ang="0">
                  <a:pos x="89" y="114"/>
                </a:cxn>
                <a:cxn ang="0">
                  <a:pos x="14" y="48"/>
                </a:cxn>
                <a:cxn ang="0">
                  <a:pos x="5" y="0"/>
                </a:cxn>
              </a:cxnLst>
              <a:rect l="0" t="0" r="r" b="b"/>
              <a:pathLst>
                <a:path w="566" h="190">
                  <a:moveTo>
                    <a:pt x="566" y="177"/>
                  </a:moveTo>
                  <a:cubicBezTo>
                    <a:pt x="496" y="183"/>
                    <a:pt x="426" y="190"/>
                    <a:pt x="371" y="186"/>
                  </a:cubicBezTo>
                  <a:cubicBezTo>
                    <a:pt x="316" y="182"/>
                    <a:pt x="283" y="168"/>
                    <a:pt x="236" y="156"/>
                  </a:cubicBezTo>
                  <a:cubicBezTo>
                    <a:pt x="189" y="144"/>
                    <a:pt x="126" y="132"/>
                    <a:pt x="89" y="114"/>
                  </a:cubicBezTo>
                  <a:cubicBezTo>
                    <a:pt x="52" y="96"/>
                    <a:pt x="28" y="67"/>
                    <a:pt x="14" y="48"/>
                  </a:cubicBezTo>
                  <a:cubicBezTo>
                    <a:pt x="0" y="29"/>
                    <a:pt x="2" y="14"/>
                    <a:pt x="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54" y="1466"/>
              <a:ext cx="209" cy="8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93" y="88"/>
                </a:cxn>
                <a:cxn ang="0">
                  <a:pos x="180" y="64"/>
                </a:cxn>
                <a:cxn ang="0">
                  <a:pos x="186" y="4"/>
                </a:cxn>
              </a:cxnLst>
              <a:rect l="0" t="0" r="r" b="b"/>
              <a:pathLst>
                <a:path w="209" h="89">
                  <a:moveTo>
                    <a:pt x="0" y="58"/>
                  </a:moveTo>
                  <a:cubicBezTo>
                    <a:pt x="31" y="72"/>
                    <a:pt x="63" y="87"/>
                    <a:pt x="93" y="88"/>
                  </a:cubicBezTo>
                  <a:cubicBezTo>
                    <a:pt x="123" y="89"/>
                    <a:pt x="165" y="78"/>
                    <a:pt x="180" y="64"/>
                  </a:cubicBezTo>
                  <a:cubicBezTo>
                    <a:pt x="195" y="50"/>
                    <a:pt x="209" y="0"/>
                    <a:pt x="186" y="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in </a:t>
            </a:r>
            <a:r>
              <a:rPr lang="en-US" dirty="0" err="1" smtClean="0"/>
              <a:t>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 smtClean="0"/>
              <a:t>Dynamism of the participating entities and the effects they are trying to achieve </a:t>
            </a:r>
            <a:r>
              <a:rPr lang="en-US" sz="1800" dirty="0" smtClean="0"/>
              <a:t>and the environment they are working in</a:t>
            </a:r>
          </a:p>
          <a:p>
            <a:pPr lvl="1">
              <a:buNone/>
            </a:pPr>
            <a:r>
              <a:rPr lang="en-US" sz="1800" dirty="0" smtClean="0"/>
              <a:t>The participating organizations need agility along multiple dimensions</a:t>
            </a:r>
          </a:p>
          <a:p>
            <a:pPr lvl="1">
              <a:buNone/>
            </a:pPr>
            <a:r>
              <a:rPr lang="en-US" sz="1800" dirty="0" smtClean="0"/>
              <a:t>The demand environment – where you’re trying to have an effect – is at least as dynamic as the supplier environment</a:t>
            </a:r>
          </a:p>
          <a:p>
            <a:r>
              <a:rPr lang="en-US" sz="1800" i="1" dirty="0" smtClean="0"/>
              <a:t>Autonomy of both the technical and organizational entities</a:t>
            </a:r>
          </a:p>
          <a:p>
            <a:pPr>
              <a:buNone/>
            </a:pPr>
            <a:r>
              <a:rPr lang="en-US" sz="1800" dirty="0" smtClean="0"/>
              <a:t>		The organizations participating are not likely to be operating by the same  rules—	they have different, often incompatible, </a:t>
            </a:r>
            <a:r>
              <a:rPr lang="en-US" sz="1800" i="1" dirty="0" smtClean="0"/>
              <a:t>governance frameworks</a:t>
            </a:r>
          </a:p>
          <a:p>
            <a:r>
              <a:rPr lang="en-US" sz="1800" i="1" dirty="0" smtClean="0"/>
              <a:t>Effects that cannot be generated from the designed repertoire of individual entities and are only seen in the system of systems as a whole</a:t>
            </a:r>
          </a:p>
          <a:p>
            <a:pPr>
              <a:buNone/>
            </a:pPr>
            <a:r>
              <a:rPr lang="en-US" sz="1800" dirty="0" smtClean="0"/>
              <a:t>		Unanticipated behaviors could be positive or negative</a:t>
            </a:r>
          </a:p>
          <a:p>
            <a:pPr>
              <a:buNone/>
            </a:pPr>
            <a:r>
              <a:rPr lang="en-US" sz="1800" dirty="0" smtClean="0"/>
              <a:t>		Impossible to trace the behavior back to a single entity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http://www.sei.cmu.edu/library/assets/survivalinsos.pdf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SE Guide for </a:t>
            </a:r>
            <a:r>
              <a:rPr lang="en-US" dirty="0" err="1" smtClean="0"/>
              <a:t>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“The </a:t>
            </a:r>
            <a:r>
              <a:rPr lang="en-US" sz="2800" dirty="0" err="1" smtClean="0"/>
              <a:t>SoS</a:t>
            </a:r>
            <a:r>
              <a:rPr lang="en-US" sz="2800" dirty="0" smtClean="0"/>
              <a:t> architecture provides an integrated view of the ensemble of systems within the </a:t>
            </a:r>
            <a:r>
              <a:rPr lang="en-US" sz="2800" dirty="0" err="1" smtClean="0"/>
              <a:t>SoS</a:t>
            </a:r>
            <a:r>
              <a:rPr lang="en-US" sz="2800" dirty="0" smtClean="0"/>
              <a:t>. The development of the architecture of an </a:t>
            </a:r>
            <a:r>
              <a:rPr lang="en-US" sz="2800" dirty="0" err="1" smtClean="0"/>
              <a:t>SoS</a:t>
            </a:r>
            <a:r>
              <a:rPr lang="en-US" sz="2800" dirty="0" smtClean="0"/>
              <a:t> is an important core element for </a:t>
            </a:r>
            <a:r>
              <a:rPr lang="en-US" sz="2800" dirty="0" err="1" smtClean="0"/>
              <a:t>SoS</a:t>
            </a:r>
            <a:r>
              <a:rPr lang="en-US" sz="2800" dirty="0" smtClean="0"/>
              <a:t> SE because it frames and supports design changes to the </a:t>
            </a:r>
            <a:r>
              <a:rPr lang="en-US" sz="2800" dirty="0" err="1" smtClean="0"/>
              <a:t>SoS</a:t>
            </a:r>
            <a:r>
              <a:rPr lang="en-US" sz="2800" dirty="0" smtClean="0"/>
              <a:t> over time.”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SoS</a:t>
            </a:r>
            <a:r>
              <a:rPr lang="en-US" dirty="0" smtClean="0"/>
              <a:t> 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600200"/>
            <a:ext cx="78676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</a:t>
            </a:r>
            <a:r>
              <a:rPr lang="en-US" dirty="0" err="1" smtClean="0"/>
              <a:t>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54368"/>
            <a:ext cx="7496175" cy="55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5256</TotalTime>
  <Words>466</Words>
  <Application>Microsoft Office PowerPoint</Application>
  <PresentationFormat>On-screen Show (4:3)</PresentationFormat>
  <Paragraphs>91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syse802Template</vt:lpstr>
      <vt:lpstr>SYSE 802</vt:lpstr>
      <vt:lpstr>System of Systems</vt:lpstr>
      <vt:lpstr>Examples</vt:lpstr>
      <vt:lpstr>System of Systems</vt:lpstr>
      <vt:lpstr>Management Issues</vt:lpstr>
      <vt:lpstr>Survival in SoS</vt:lpstr>
      <vt:lpstr>DoD SE Guide for SoS</vt:lpstr>
      <vt:lpstr>SoS SE</vt:lpstr>
      <vt:lpstr>Upgrade SoS</vt:lpstr>
      <vt:lpstr>SE SoS Responsibilities</vt:lpstr>
      <vt:lpstr>Ultra-Large Scale Systems</vt:lpstr>
      <vt:lpstr>Ultra-Large Scale Systems</vt:lpstr>
      <vt:lpstr>Ultra-large Scale Systems</vt:lpstr>
      <vt:lpstr>Ecosystems</vt:lpstr>
      <vt:lpstr>Ecosystems</vt:lpstr>
      <vt:lpstr>Task Structure Matrix</vt:lpstr>
      <vt:lpstr>Ecosystem for Eclipse</vt:lpstr>
      <vt:lpstr>Infotainment system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McGregor</cp:lastModifiedBy>
  <cp:revision>16</cp:revision>
  <dcterms:created xsi:type="dcterms:W3CDTF">2010-09-28T18:07:21Z</dcterms:created>
  <dcterms:modified xsi:type="dcterms:W3CDTF">2010-10-12T17:29:32Z</dcterms:modified>
</cp:coreProperties>
</file>