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60" r:id="rId2"/>
    <p:sldId id="261" r:id="rId3"/>
    <p:sldId id="273" r:id="rId4"/>
    <p:sldId id="293" r:id="rId5"/>
    <p:sldId id="294" r:id="rId6"/>
    <p:sldId id="263" r:id="rId7"/>
    <p:sldId id="262" r:id="rId8"/>
    <p:sldId id="264" r:id="rId9"/>
    <p:sldId id="266" r:id="rId10"/>
    <p:sldId id="265" r:id="rId11"/>
    <p:sldId id="268" r:id="rId12"/>
    <p:sldId id="269" r:id="rId13"/>
    <p:sldId id="270" r:id="rId14"/>
    <p:sldId id="271" r:id="rId15"/>
    <p:sldId id="272" r:id="rId16"/>
    <p:sldId id="295" r:id="rId17"/>
    <p:sldId id="296" r:id="rId18"/>
    <p:sldId id="297" r:id="rId19"/>
    <p:sldId id="298" r:id="rId20"/>
    <p:sldId id="274" r:id="rId21"/>
    <p:sldId id="299" r:id="rId22"/>
    <p:sldId id="300" r:id="rId23"/>
    <p:sldId id="301" r:id="rId24"/>
    <p:sldId id="302" r:id="rId25"/>
    <p:sldId id="291" r:id="rId26"/>
    <p:sldId id="304" r:id="rId27"/>
    <p:sldId id="279" r:id="rId28"/>
    <p:sldId id="275" r:id="rId29"/>
    <p:sldId id="280" r:id="rId30"/>
    <p:sldId id="276" r:id="rId31"/>
    <p:sldId id="281" r:id="rId32"/>
    <p:sldId id="283" r:id="rId33"/>
    <p:sldId id="282" r:id="rId34"/>
    <p:sldId id="277" r:id="rId35"/>
    <p:sldId id="284" r:id="rId36"/>
    <p:sldId id="285" r:id="rId37"/>
    <p:sldId id="286" r:id="rId38"/>
    <p:sldId id="287" r:id="rId39"/>
    <p:sldId id="288" r:id="rId40"/>
    <p:sldId id="289" r:id="rId41"/>
    <p:sldId id="290" r:id="rId42"/>
    <p:sldId id="278" r:id="rId43"/>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MS PGothic"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mn-cs"/>
      </a:defRPr>
    </a:lvl5pPr>
    <a:lvl6pPr marL="2286000" algn="l" defTabSz="914400" rtl="0" eaLnBrk="1" latinLnBrk="0" hangingPunct="1">
      <a:defRPr kern="1200">
        <a:solidFill>
          <a:schemeClr val="tx1"/>
        </a:solidFill>
        <a:latin typeface="Arial" pitchFamily="34" charset="0"/>
        <a:ea typeface="MS PGothic" pitchFamily="34" charset="-128"/>
        <a:cs typeface="+mn-cs"/>
      </a:defRPr>
    </a:lvl6pPr>
    <a:lvl7pPr marL="2743200" algn="l" defTabSz="914400" rtl="0" eaLnBrk="1" latinLnBrk="0" hangingPunct="1">
      <a:defRPr kern="1200">
        <a:solidFill>
          <a:schemeClr val="tx1"/>
        </a:solidFill>
        <a:latin typeface="Arial" pitchFamily="34" charset="0"/>
        <a:ea typeface="MS PGothic" pitchFamily="34" charset="-128"/>
        <a:cs typeface="+mn-cs"/>
      </a:defRPr>
    </a:lvl7pPr>
    <a:lvl8pPr marL="3200400" algn="l" defTabSz="914400" rtl="0" eaLnBrk="1" latinLnBrk="0" hangingPunct="1">
      <a:defRPr kern="1200">
        <a:solidFill>
          <a:schemeClr val="tx1"/>
        </a:solidFill>
        <a:latin typeface="Arial" pitchFamily="34" charset="0"/>
        <a:ea typeface="MS PGothic" pitchFamily="34" charset="-128"/>
        <a:cs typeface="+mn-cs"/>
      </a:defRPr>
    </a:lvl8pPr>
    <a:lvl9pPr marL="3657600" algn="l" defTabSz="914400" rtl="0" eaLnBrk="1" latinLnBrk="0" hangingPunct="1">
      <a:defRPr kern="1200">
        <a:solidFill>
          <a:schemeClr val="tx1"/>
        </a:solidFill>
        <a:latin typeface="Arial" pitchFamily="34" charset="0"/>
        <a:ea typeface="MS PGothic"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103F"/>
    <a:srgbClr val="13212A"/>
    <a:srgbClr val="8C8F8E"/>
    <a:srgbClr val="3E461D"/>
    <a:srgbClr val="DDD9C3"/>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83" d="100"/>
          <a:sy n="83" d="100"/>
        </p:scale>
        <p:origin x="-112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6F9AA50D-5F1F-4C1E-BC3D-C715359F8293}" type="datetime1">
              <a:rPr lang="en-US"/>
              <a:pPr/>
              <a:t>10/16/2010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66F16B37-BB50-4860-B621-92F5BDBC64FA}" type="slidenum">
              <a:rPr lang="en-US"/>
              <a:pPr/>
              <a:t>‹#›</a:t>
            </a:fld>
            <a:endParaRPr lang="en-US"/>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bwMode="auto">
          <a:noFill/>
          <a:ln>
            <a:miter lim="800000"/>
            <a:headEnd/>
            <a:tailEnd/>
          </a:ln>
        </p:spPr>
        <p:txBody>
          <a:bodyPr/>
          <a:lstStyle/>
          <a:p>
            <a:fld id="{BFFA5608-FB1D-4DF2-A89C-2004C948F9D8}" type="slidenum">
              <a:rPr lang="en-US">
                <a:latin typeface="Arial" pitchFamily="34" charset="0"/>
                <a:ea typeface="ヒラギノ角ゴ Pro W3" charset="-128"/>
              </a:rPr>
              <a:pPr/>
              <a:t>1</a:t>
            </a:fld>
            <a:endParaRPr lang="en-US">
              <a:latin typeface="Arial" pitchFamily="34" charset="0"/>
              <a:ea typeface="ヒラギノ角ゴ Pro W3" charset="-128"/>
            </a:endParaRPr>
          </a:p>
        </p:txBody>
      </p:sp>
      <p:sp>
        <p:nvSpPr>
          <p:cNvPr id="34819" name="Rectangle 2"/>
          <p:cNvSpPr>
            <a:spLocks noGrp="1" noRot="1" noChangeAspect="1" noChangeArrowheads="1"/>
          </p:cNvSpPr>
          <p:nvPr>
            <p:ph type="sldImg"/>
          </p:nvPr>
        </p:nvSpPr>
        <p:spPr bwMode="auto">
          <a:solidFill>
            <a:srgbClr val="FFFFFF"/>
          </a:solidFill>
          <a:ln>
            <a:solidFill>
              <a:srgbClr val="000000"/>
            </a:solidFill>
            <a:miter lim="800000"/>
            <a:headEnd/>
            <a:tailEnd/>
          </a:ln>
        </p:spPr>
      </p:sp>
      <p:sp>
        <p:nvSpPr>
          <p:cNvPr id="34820" name="Rectangle 3"/>
          <p:cNvSpPr>
            <a:spLocks noGrp="1" noChangeArrowheads="1"/>
          </p:cNvSpPr>
          <p:nvPr>
            <p:ph type="body" idx="1"/>
          </p:nvPr>
        </p:nvSpPr>
        <p:spPr bwMode="auto">
          <a:solidFill>
            <a:srgbClr val="FFFFFF"/>
          </a:solidFill>
          <a:ln>
            <a:solidFill>
              <a:srgbClr val="000000"/>
            </a:solidFill>
            <a:miter lim="800000"/>
            <a:headEnd/>
            <a:tailEnd/>
          </a:ln>
        </p:spPr>
        <p:txBody>
          <a:bodyPr/>
          <a:lstStyle/>
          <a:p>
            <a:pPr eaLnBrk="1" hangingPunct="1">
              <a:spcBef>
                <a:spcPct val="0"/>
              </a:spcBef>
            </a:pPr>
            <a:endParaRPr lang="en-US" smtClean="0">
              <a:latin typeface="Arial" pitchFamily="34" charset="0"/>
              <a:ea typeface="ヒラギノ角ゴ Pro W3"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6F16B37-BB50-4860-B621-92F5BDBC64FA}" type="slidenum">
              <a:rPr lang="en-US" smtClean="0"/>
              <a:pPr/>
              <a:t>3</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E1E2472-1472-48D1-A3AC-F855E60A6EA0}" type="datetime1">
              <a:rPr lang="en-US"/>
              <a:pPr/>
              <a:t>10/16/2010</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96FF6458-F23B-405C-8F21-21F697F72E89}"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E93C717-D7BA-4950-BE82-C9B6FA413421}" type="datetime1">
              <a:rPr lang="en-US"/>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45B1FAC-BFD0-4AF8-996E-9AE8DCF3405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A26E6FEF-464C-4304-A61D-DA55B042AC71}" type="datetime1">
              <a:rPr lang="en-US"/>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5945862-C674-48FB-954D-1B70B92CB93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695D324-5911-42F7-BAA7-B0399E5DAF57}" type="datetime1">
              <a:rPr lang="en-US"/>
              <a:pPr/>
              <a:t>10/16/2010</a:t>
            </a:fld>
            <a:endParaRPr lang="en-US"/>
          </a:p>
        </p:txBody>
      </p:sp>
      <p:sp>
        <p:nvSpPr>
          <p:cNvPr id="5"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6" name="Slide Number Placeholder 5"/>
          <p:cNvSpPr>
            <a:spLocks noGrp="1"/>
          </p:cNvSpPr>
          <p:nvPr>
            <p:ph type="sldNum" sz="quarter" idx="12"/>
          </p:nvPr>
        </p:nvSpPr>
        <p:spPr/>
        <p:txBody>
          <a:bodyPr/>
          <a:lstStyle>
            <a:lvl1pPr>
              <a:defRPr/>
            </a:lvl1pPr>
          </a:lstStyle>
          <a:p>
            <a:fld id="{F0B3080A-960D-4451-9B3F-76CB7E6F1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DA4C9025-CCDE-41AC-8469-06231BE7E37A}" type="datetime1">
              <a:rPr lang="en-US"/>
              <a:pPr/>
              <a:t>10/16/2010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21CF67D-FF79-4C17-9170-99C0DB2C0DD6}"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544FFCD2-4FD0-4489-A389-61AA38946966}" type="datetime1">
              <a:rPr lang="en-US"/>
              <a:pPr/>
              <a:t>10/16/2010</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E130720A-12D6-49B6-8C4C-A0F74D688C38}"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E8CC1F02-0DC8-4E0B-89E4-5BDF7FFAAAFF}" type="datetime1">
              <a:rPr lang="en-US"/>
              <a:pPr/>
              <a:t>10/16/2010</a:t>
            </a:fld>
            <a:endParaRPr lang="en-US"/>
          </a:p>
        </p:txBody>
      </p:sp>
      <p:sp>
        <p:nvSpPr>
          <p:cNvPr id="8"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9" name="Slide Number Placeholder 5"/>
          <p:cNvSpPr>
            <a:spLocks noGrp="1"/>
          </p:cNvSpPr>
          <p:nvPr>
            <p:ph type="sldNum" sz="quarter" idx="12"/>
          </p:nvPr>
        </p:nvSpPr>
        <p:spPr/>
        <p:txBody>
          <a:bodyPr/>
          <a:lstStyle>
            <a:lvl1pPr>
              <a:defRPr/>
            </a:lvl1pPr>
          </a:lstStyle>
          <a:p>
            <a:fld id="{69F94244-F706-4A01-B34D-B1BD1FC2FD7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9EE34111-2818-4C2B-9A16-901FF17E1FDE}" type="datetime1">
              <a:rPr lang="en-US"/>
              <a:pPr/>
              <a:t>10/16/2010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fld id="{BB5A3017-8251-4C4C-B4F7-477F62795542}"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26886E8-7E23-49BD-A7D5-B0CB10C8E9E8}" type="datetime1">
              <a:rPr lang="en-US"/>
              <a:pPr/>
              <a:t>10/16/2010</a:t>
            </a:fld>
            <a:endParaRPr lang="en-US"/>
          </a:p>
        </p:txBody>
      </p:sp>
      <p:sp>
        <p:nvSpPr>
          <p:cNvPr id="3" name="Footer Placeholder 4"/>
          <p:cNvSpPr>
            <a:spLocks noGrp="1"/>
          </p:cNvSpPr>
          <p:nvPr>
            <p:ph type="ftr" sz="quarter" idx="11"/>
          </p:nvPr>
        </p:nvSpPr>
        <p:spPr/>
        <p:txBody>
          <a:bodyPr/>
          <a:lstStyle>
            <a:lvl1pPr>
              <a:defRPr/>
            </a:lvl1pPr>
          </a:lstStyle>
          <a:p>
            <a:endParaRPr lang="en-US"/>
          </a:p>
        </p:txBody>
      </p:sp>
      <p:sp>
        <p:nvSpPr>
          <p:cNvPr id="4" name="Slide Number Placeholder 5"/>
          <p:cNvSpPr>
            <a:spLocks noGrp="1"/>
          </p:cNvSpPr>
          <p:nvPr>
            <p:ph type="sldNum" sz="quarter" idx="12"/>
          </p:nvPr>
        </p:nvSpPr>
        <p:spPr/>
        <p:txBody>
          <a:bodyPr/>
          <a:lstStyle>
            <a:lvl1pPr>
              <a:defRPr/>
            </a:lvl1pPr>
          </a:lstStyle>
          <a:p>
            <a:fld id="{6CA1E566-C267-499F-BE0F-07A657FD01BA}"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19FD3F7-5C67-437D-8B32-6AD57C640788}" type="datetime1">
              <a:rPr lang="en-US"/>
              <a:pPr/>
              <a:t>10/16/2010</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CD9A243D-5B78-4D26-9164-F29874F113D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2F76DFAB-8E9E-4530-8913-0944DC4115F2}" type="datetime1">
              <a:rPr lang="en-US"/>
              <a:pPr/>
              <a:t>10/16/2010</a:t>
            </a:fld>
            <a:endParaRPr lang="en-US"/>
          </a:p>
        </p:txBody>
      </p:sp>
      <p:sp>
        <p:nvSpPr>
          <p:cNvPr id="6" name="Footer Placeholder 4"/>
          <p:cNvSpPr>
            <a:spLocks noGrp="1"/>
          </p:cNvSpPr>
          <p:nvPr>
            <p:ph type="ftr" sz="quarter" idx="11"/>
          </p:nvPr>
        </p:nvSpPr>
        <p:spPr/>
        <p:txBody>
          <a:bodyPr/>
          <a:lstStyle>
            <a:lvl1pPr>
              <a:defRPr/>
            </a:lvl1pPr>
          </a:lstStyle>
          <a:p>
            <a:r>
              <a:rPr lang="en-US" dirty="0" smtClean="0"/>
              <a:t>SYSE 802</a:t>
            </a:r>
            <a:endParaRPr lang="en-US" dirty="0"/>
          </a:p>
        </p:txBody>
      </p:sp>
      <p:sp>
        <p:nvSpPr>
          <p:cNvPr id="7" name="Slide Number Placeholder 5"/>
          <p:cNvSpPr>
            <a:spLocks noGrp="1"/>
          </p:cNvSpPr>
          <p:nvPr>
            <p:ph type="sldNum" sz="quarter" idx="12"/>
          </p:nvPr>
        </p:nvSpPr>
        <p:spPr/>
        <p:txBody>
          <a:bodyPr/>
          <a:lstStyle>
            <a:lvl1pPr>
              <a:defRPr/>
            </a:lvl1pPr>
          </a:lstStyle>
          <a:p>
            <a:fld id="{75D23948-1902-4099-8A87-590E1C405BD5}"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fld id="{A5EA005D-2E76-47E9-B8EE-FDEE6CD95D58}" type="datetime1">
              <a:rPr lang="en-US"/>
              <a:pPr/>
              <a:t>10/16/2010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fld id="{C0B64028-1176-41D3-9614-D4E19406015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pitchFamily="-65" charset="-128"/>
        </a:defRPr>
      </a:lvl1pPr>
      <a:lvl2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2pPr>
      <a:lvl3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3pPr>
      <a:lvl4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4pPr>
      <a:lvl5pPr algn="ctr" defTabSz="457200" rtl="0" eaLnBrk="1" fontAlgn="base" hangingPunct="1">
        <a:spcBef>
          <a:spcPct val="0"/>
        </a:spcBef>
        <a:spcAft>
          <a:spcPct val="0"/>
        </a:spcAft>
        <a:defRPr sz="4400">
          <a:solidFill>
            <a:schemeClr val="tx1"/>
          </a:solidFill>
          <a:latin typeface="Calibri" pitchFamily="-65" charset="0"/>
          <a:ea typeface="MS PGothic" pitchFamily="34" charset="-128"/>
          <a:cs typeface="ＭＳ Ｐゴシック" pitchFamily="-65" charset="-128"/>
        </a:defRPr>
      </a:lvl5pPr>
      <a:lvl6pPr marL="4572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Calibri" pitchFamily="-65" charset="0"/>
          <a:ea typeface="ＭＳ Ｐゴシック" pitchFamily="-65" charset="-128"/>
          <a:cs typeface="ＭＳ Ｐゴシック" pitchFamily="-65" charset="-128"/>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pitchFamily="-65" charset="-128"/>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dc.eng.cam.ac.uk/cam/documentation/DSM%20toolbox%20documentation%20home" TargetMode="External"/><Relationship Id="rId2" Type="http://schemas.openxmlformats.org/officeDocument/2006/relationships/hyperlink" Target="http://129.187.108.94/dsmweb/en/understand-dsm/technical-dsm-tutorial.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4"/>
          <p:cNvSpPr>
            <a:spLocks noChangeArrowheads="1"/>
          </p:cNvSpPr>
          <p:nvPr/>
        </p:nvSpPr>
        <p:spPr bwMode="auto">
          <a:xfrm>
            <a:off x="1524000" y="4770438"/>
            <a:ext cx="6781800" cy="1201737"/>
          </a:xfrm>
          <a:prstGeom prst="rect">
            <a:avLst/>
          </a:prstGeom>
          <a:noFill/>
          <a:ln w="9525">
            <a:noFill/>
            <a:miter lim="800000"/>
            <a:headEnd/>
            <a:tailEnd/>
          </a:ln>
        </p:spPr>
        <p:txBody>
          <a:bodyPr>
            <a:spAutoFit/>
          </a:bodyPr>
          <a:lstStyle/>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Verdana" pitchFamily="34" charset="0"/>
            </a:endParaRPr>
          </a:p>
          <a:p>
            <a:pPr eaLnBrk="0" hangingPunct="0"/>
            <a:endParaRPr lang="en-US">
              <a:latin typeface="Calibri" pitchFamily="34" charset="0"/>
            </a:endParaRPr>
          </a:p>
        </p:txBody>
      </p:sp>
      <p:sp>
        <p:nvSpPr>
          <p:cNvPr id="33795" name="Rectangle 8"/>
          <p:cNvSpPr>
            <a:spLocks noChangeArrowheads="1"/>
          </p:cNvSpPr>
          <p:nvPr/>
        </p:nvSpPr>
        <p:spPr bwMode="auto">
          <a:xfrm>
            <a:off x="381000" y="228600"/>
            <a:ext cx="8305800" cy="6019800"/>
          </a:xfrm>
          <a:prstGeom prst="rect">
            <a:avLst/>
          </a:prstGeom>
          <a:noFill/>
          <a:ln w="9525">
            <a:solidFill>
              <a:schemeClr val="tx1"/>
            </a:solidFill>
            <a:round/>
            <a:headEnd/>
            <a:tailEnd/>
          </a:ln>
        </p:spPr>
        <p:txBody>
          <a:bodyPr/>
          <a:lstStyle/>
          <a:p>
            <a:pPr eaLnBrk="0" hangingPunct="0"/>
            <a:endParaRPr lang="en-US">
              <a:latin typeface="Calibri" pitchFamily="34" charset="0"/>
            </a:endParaRPr>
          </a:p>
        </p:txBody>
      </p:sp>
      <p:sp>
        <p:nvSpPr>
          <p:cNvPr id="33796" name="Rectangle 7"/>
          <p:cNvSpPr>
            <a:spLocks noChangeArrowheads="1"/>
          </p:cNvSpPr>
          <p:nvPr/>
        </p:nvSpPr>
        <p:spPr bwMode="auto">
          <a:xfrm>
            <a:off x="381000" y="152400"/>
            <a:ext cx="8305800" cy="76200"/>
          </a:xfrm>
          <a:prstGeom prst="rect">
            <a:avLst/>
          </a:prstGeom>
          <a:solidFill>
            <a:srgbClr val="FF6600"/>
          </a:solidFill>
          <a:ln w="9525">
            <a:solidFill>
              <a:schemeClr val="tx1"/>
            </a:solidFill>
            <a:round/>
            <a:headEnd/>
            <a:tailEnd/>
          </a:ln>
        </p:spPr>
        <p:txBody>
          <a:bodyPr/>
          <a:lstStyle/>
          <a:p>
            <a:pPr eaLnBrk="0" hangingPunct="0"/>
            <a:endParaRPr lang="en-US">
              <a:latin typeface="Calibri" pitchFamily="34" charset="0"/>
            </a:endParaRPr>
          </a:p>
        </p:txBody>
      </p:sp>
      <p:cxnSp>
        <p:nvCxnSpPr>
          <p:cNvPr id="9" name="Straight Connector 8"/>
          <p:cNvCxnSpPr/>
          <p:nvPr/>
        </p:nvCxnSpPr>
        <p:spPr>
          <a:xfrm rot="10800000">
            <a:off x="381000" y="1219200"/>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10800000">
            <a:off x="381000" y="1273175"/>
            <a:ext cx="8305800" cy="1588"/>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pic>
        <p:nvPicPr>
          <p:cNvPr id="33799" name="Picture 10" descr="academicSymbolWdm_copur.jpg"/>
          <p:cNvPicPr>
            <a:picLocks noChangeAspect="1"/>
          </p:cNvPicPr>
          <p:nvPr/>
        </p:nvPicPr>
        <p:blipFill>
          <a:blip r:embed="rId3"/>
          <a:srcRect/>
          <a:stretch>
            <a:fillRect/>
          </a:stretch>
        </p:blipFill>
        <p:spPr bwMode="auto">
          <a:xfrm>
            <a:off x="762000" y="442913"/>
            <a:ext cx="2570163" cy="547687"/>
          </a:xfrm>
          <a:prstGeom prst="rect">
            <a:avLst/>
          </a:prstGeom>
          <a:noFill/>
          <a:ln w="9525">
            <a:noFill/>
            <a:miter lim="800000"/>
            <a:headEnd/>
            <a:tailEnd/>
          </a:ln>
        </p:spPr>
      </p:pic>
      <p:sp>
        <p:nvSpPr>
          <p:cNvPr id="33800" name="Title 1"/>
          <p:cNvSpPr>
            <a:spLocks noGrp="1"/>
          </p:cNvSpPr>
          <p:nvPr>
            <p:ph type="ctrTitle"/>
          </p:nvPr>
        </p:nvSpPr>
        <p:spPr>
          <a:xfrm>
            <a:off x="381000" y="2130425"/>
            <a:ext cx="8305800" cy="1470025"/>
          </a:xfrm>
        </p:spPr>
        <p:txBody>
          <a:bodyPr/>
          <a:lstStyle/>
          <a:p>
            <a:r>
              <a:rPr lang="en-US" dirty="0" smtClean="0"/>
              <a:t>SYSE 802</a:t>
            </a:r>
          </a:p>
        </p:txBody>
      </p:sp>
      <p:sp>
        <p:nvSpPr>
          <p:cNvPr id="33801" name="Subtitle 2"/>
          <p:cNvSpPr>
            <a:spLocks noGrp="1"/>
          </p:cNvSpPr>
          <p:nvPr>
            <p:ph type="subTitle" idx="1"/>
          </p:nvPr>
        </p:nvSpPr>
        <p:spPr>
          <a:xfrm>
            <a:off x="1120775" y="3657600"/>
            <a:ext cx="6840538" cy="1752600"/>
          </a:xfrm>
        </p:spPr>
        <p:txBody>
          <a:bodyPr/>
          <a:lstStyle/>
          <a:p>
            <a:r>
              <a:rPr lang="en-US" dirty="0" smtClean="0">
                <a:solidFill>
                  <a:schemeClr val="tx1"/>
                </a:solidFill>
              </a:rPr>
              <a:t>John D. McGregor</a:t>
            </a:r>
          </a:p>
          <a:p>
            <a:r>
              <a:rPr lang="en-US" dirty="0" smtClean="0">
                <a:solidFill>
                  <a:schemeClr val="tx1"/>
                </a:solidFill>
              </a:rPr>
              <a:t>Module 5 Session 1</a:t>
            </a:r>
          </a:p>
          <a:p>
            <a:r>
              <a:rPr lang="en-US" dirty="0" smtClean="0">
                <a:solidFill>
                  <a:schemeClr val="tx1"/>
                </a:solidFill>
              </a:rPr>
              <a:t>Systems Engineering Analyses</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design</a:t>
            </a:r>
            <a:endParaRPr lang="en-US" dirty="0"/>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srcRect/>
          <a:stretch>
            <a:fillRect/>
          </a:stretch>
        </p:blipFill>
        <p:spPr bwMode="auto">
          <a:xfrm>
            <a:off x="457200" y="1117264"/>
            <a:ext cx="8229600" cy="5740736"/>
          </a:xfrm>
          <a:prstGeom prst="rect">
            <a:avLst/>
          </a:prstGeom>
          <a:noFill/>
          <a:ln w="9525">
            <a:noFill/>
            <a:miter lim="800000"/>
            <a:headEnd/>
            <a:tailEnd/>
          </a:ln>
        </p:spPr>
      </p:pic>
      <p:sp>
        <p:nvSpPr>
          <p:cNvPr id="5" name="Cloud 4"/>
          <p:cNvSpPr/>
          <p:nvPr/>
        </p:nvSpPr>
        <p:spPr>
          <a:xfrm>
            <a:off x="2971800" y="2209800"/>
            <a:ext cx="1905000" cy="1295400"/>
          </a:xfrm>
          <a:prstGeom prst="clou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t>The multi-purpose DSP aggregates former modules</a:t>
            </a:r>
            <a:endParaRPr lang="en-US" sz="1400" dirty="0"/>
          </a:p>
        </p:txBody>
      </p:sp>
      <p:cxnSp>
        <p:nvCxnSpPr>
          <p:cNvPr id="7" name="Straight Arrow Connector 6"/>
          <p:cNvCxnSpPr/>
          <p:nvPr/>
        </p:nvCxnSpPr>
        <p:spPr>
          <a:xfrm rot="16200000" flipH="1">
            <a:off x="4038600" y="3810000"/>
            <a:ext cx="1752600" cy="83820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Second Example Matrix</a:t>
            </a:r>
            <a:endParaRPr lang="en-US" dirty="0"/>
          </a:p>
        </p:txBody>
      </p:sp>
      <p:sp>
        <p:nvSpPr>
          <p:cNvPr id="3" name="Content Placeholder 2"/>
          <p:cNvSpPr>
            <a:spLocks noGrp="1"/>
          </p:cNvSpPr>
          <p:nvPr>
            <p:ph idx="1"/>
          </p:nvPr>
        </p:nvSpPr>
        <p:spPr/>
        <p:txBody>
          <a:bodyPr/>
          <a:lstStyle/>
          <a:p>
            <a:r>
              <a:rPr lang="en-US" dirty="0" smtClean="0"/>
              <a:t>Consider the following dependency matrix.</a:t>
            </a:r>
            <a:endParaRPr lang="en-US" dirty="0"/>
          </a:p>
        </p:txBody>
      </p:sp>
      <p:pic>
        <p:nvPicPr>
          <p:cNvPr id="4098" name="Picture 2"/>
          <p:cNvPicPr>
            <a:picLocks noChangeAspect="1" noChangeArrowheads="1"/>
          </p:cNvPicPr>
          <p:nvPr/>
        </p:nvPicPr>
        <p:blipFill>
          <a:blip r:embed="rId2"/>
          <a:srcRect/>
          <a:stretch>
            <a:fillRect/>
          </a:stretch>
        </p:blipFill>
        <p:spPr bwMode="auto">
          <a:xfrm>
            <a:off x="4572000" y="2895600"/>
            <a:ext cx="3724275" cy="3724275"/>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clustering algorithm</a:t>
            </a:r>
            <a:endParaRPr lang="en-US" dirty="0"/>
          </a:p>
        </p:txBody>
      </p:sp>
      <p:pic>
        <p:nvPicPr>
          <p:cNvPr id="5122" name="Picture 2"/>
          <p:cNvPicPr>
            <a:picLocks noGrp="1" noChangeAspect="1" noChangeArrowheads="1"/>
          </p:cNvPicPr>
          <p:nvPr>
            <p:ph idx="1"/>
          </p:nvPr>
        </p:nvPicPr>
        <p:blipFill>
          <a:blip r:embed="rId2"/>
          <a:srcRect/>
          <a:stretch>
            <a:fillRect/>
          </a:stretch>
        </p:blipFill>
        <p:spPr bwMode="auto">
          <a:xfrm>
            <a:off x="4933950" y="2743200"/>
            <a:ext cx="3752850" cy="3743325"/>
          </a:xfrm>
          <a:prstGeom prst="rect">
            <a:avLst/>
          </a:prstGeom>
          <a:noFill/>
          <a:ln w="9525">
            <a:noFill/>
            <a:miter lim="800000"/>
            <a:headEnd/>
            <a:tailEnd/>
          </a:ln>
        </p:spPr>
      </p:pic>
      <p:sp>
        <p:nvSpPr>
          <p:cNvPr id="5" name="TextBox 4"/>
          <p:cNvSpPr txBox="1"/>
          <p:nvPr/>
        </p:nvSpPr>
        <p:spPr>
          <a:xfrm>
            <a:off x="457200" y="1905000"/>
            <a:ext cx="5233164" cy="369332"/>
          </a:xfrm>
          <a:prstGeom prst="rect">
            <a:avLst/>
          </a:prstGeom>
          <a:noFill/>
        </p:spPr>
        <p:txBody>
          <a:bodyPr wrap="none" rtlCol="0">
            <a:spAutoFit/>
          </a:bodyPr>
          <a:lstStyle/>
          <a:p>
            <a:r>
              <a:rPr lang="en-US" dirty="0" smtClean="0"/>
              <a:t>This clustering begins to group but not sufficiently.</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Manual Clustered Matrix</a:t>
            </a:r>
            <a:endParaRPr lang="en-US" dirty="0"/>
          </a:p>
        </p:txBody>
      </p:sp>
      <p:sp>
        <p:nvSpPr>
          <p:cNvPr id="3" name="Content Placeholder 2"/>
          <p:cNvSpPr>
            <a:spLocks noGrp="1"/>
          </p:cNvSpPr>
          <p:nvPr>
            <p:ph idx="1"/>
          </p:nvPr>
        </p:nvSpPr>
        <p:spPr/>
        <p:txBody>
          <a:bodyPr/>
          <a:lstStyle/>
          <a:p>
            <a:pPr marL="0" indent="0">
              <a:spcBef>
                <a:spcPts val="0"/>
              </a:spcBef>
              <a:buNone/>
            </a:pPr>
            <a:r>
              <a:rPr lang="en-US" sz="2800" dirty="0" smtClean="0"/>
              <a:t>Two modules account for all the dependencies except for two: d&lt;-&gt;e</a:t>
            </a:r>
          </a:p>
          <a:p>
            <a:pPr marL="0" indent="0">
              <a:spcBef>
                <a:spcPts val="0"/>
              </a:spcBef>
              <a:buNone/>
            </a:pPr>
            <a:endParaRPr lang="en-US" sz="2800" dirty="0" smtClean="0"/>
          </a:p>
          <a:p>
            <a:pPr marL="0" indent="0">
              <a:spcBef>
                <a:spcPts val="0"/>
              </a:spcBef>
              <a:buNone/>
            </a:pPr>
            <a:r>
              <a:rPr lang="en-US" sz="2800" dirty="0" smtClean="0"/>
              <a:t>With ‘e’ in one module</a:t>
            </a:r>
          </a:p>
          <a:p>
            <a:pPr marL="0" indent="0">
              <a:spcBef>
                <a:spcPts val="0"/>
              </a:spcBef>
              <a:buNone/>
            </a:pPr>
            <a:r>
              <a:rPr lang="en-US" sz="2800" dirty="0" smtClean="0"/>
              <a:t>and ‘d’ in the other, these </a:t>
            </a:r>
          </a:p>
          <a:p>
            <a:pPr marL="0" indent="0">
              <a:spcBef>
                <a:spcPts val="0"/>
              </a:spcBef>
              <a:buNone/>
            </a:pPr>
            <a:r>
              <a:rPr lang="en-US" sz="2800" dirty="0" smtClean="0"/>
              <a:t>could be parameters that</a:t>
            </a:r>
          </a:p>
          <a:p>
            <a:pPr marL="0" indent="0">
              <a:spcBef>
                <a:spcPts val="0"/>
              </a:spcBef>
              <a:buNone/>
            </a:pPr>
            <a:r>
              <a:rPr lang="en-US" sz="2800" dirty="0" smtClean="0"/>
              <a:t>communicate data between</a:t>
            </a:r>
          </a:p>
          <a:p>
            <a:pPr marL="0" indent="0">
              <a:spcBef>
                <a:spcPts val="0"/>
              </a:spcBef>
              <a:buNone/>
            </a:pPr>
            <a:r>
              <a:rPr lang="en-US" sz="2800" dirty="0" smtClean="0"/>
              <a:t>the two modules. </a:t>
            </a:r>
          </a:p>
          <a:p>
            <a:pPr marL="0" indent="0">
              <a:spcBef>
                <a:spcPts val="0"/>
              </a:spcBef>
              <a:buNone/>
            </a:pPr>
            <a:endParaRPr lang="en-US" sz="2800" dirty="0" smtClean="0"/>
          </a:p>
          <a:p>
            <a:pPr marL="0" indent="0">
              <a:spcBef>
                <a:spcPts val="0"/>
              </a:spcBef>
              <a:buNone/>
            </a:pPr>
            <a:r>
              <a:rPr lang="en-US" sz="2800" dirty="0" smtClean="0"/>
              <a:t>A modular design.</a:t>
            </a:r>
            <a:endParaRPr lang="en-US" sz="2800" dirty="0"/>
          </a:p>
        </p:txBody>
      </p:sp>
      <p:pic>
        <p:nvPicPr>
          <p:cNvPr id="6146" name="Picture 2"/>
          <p:cNvPicPr>
            <a:picLocks noChangeAspect="1" noChangeArrowheads="1"/>
          </p:cNvPicPr>
          <p:nvPr/>
        </p:nvPicPr>
        <p:blipFill>
          <a:blip r:embed="rId2"/>
          <a:srcRect/>
          <a:stretch>
            <a:fillRect/>
          </a:stretch>
        </p:blipFill>
        <p:spPr bwMode="auto">
          <a:xfrm>
            <a:off x="5419725" y="2743200"/>
            <a:ext cx="3724275" cy="372427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a:t>
            </a:r>
            <a:endParaRPr lang="en-US" dirty="0"/>
          </a:p>
        </p:txBody>
      </p:sp>
      <p:sp>
        <p:nvSpPr>
          <p:cNvPr id="3" name="Content Placeholder 2"/>
          <p:cNvSpPr>
            <a:spLocks noGrp="1"/>
          </p:cNvSpPr>
          <p:nvPr>
            <p:ph idx="1"/>
          </p:nvPr>
        </p:nvSpPr>
        <p:spPr>
          <a:xfrm>
            <a:off x="457200" y="1600200"/>
            <a:ext cx="8686800" cy="4525963"/>
          </a:xfrm>
        </p:spPr>
        <p:txBody>
          <a:bodyPr/>
          <a:lstStyle/>
          <a:p>
            <a:r>
              <a:rPr lang="en-US" dirty="0" smtClean="0"/>
              <a:t>There are many different DSM algorithms that have different assumptions and purposes</a:t>
            </a:r>
          </a:p>
          <a:p>
            <a:r>
              <a:rPr lang="en-US" dirty="0" smtClean="0"/>
              <a:t>Instead of just a binary value to represent the whether there is a module or not, numeric values can be used to represent the strength of the dependency. </a:t>
            </a:r>
          </a:p>
          <a:p>
            <a:r>
              <a:rPr lang="en-US" dirty="0" smtClean="0"/>
              <a:t>For example, the value might be the integer count of unique functions that call into a module or the number of items attached to a bus.</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Studies</a:t>
            </a:r>
            <a:endParaRPr lang="en-US" dirty="0"/>
          </a:p>
        </p:txBody>
      </p:sp>
      <p:sp>
        <p:nvSpPr>
          <p:cNvPr id="3" name="Content Placeholder 2"/>
          <p:cNvSpPr>
            <a:spLocks noGrp="1"/>
          </p:cNvSpPr>
          <p:nvPr>
            <p:ph idx="1"/>
          </p:nvPr>
        </p:nvSpPr>
        <p:spPr/>
        <p:txBody>
          <a:bodyPr/>
          <a:lstStyle/>
          <a:p>
            <a:r>
              <a:rPr lang="en-US" dirty="0" smtClean="0"/>
              <a:t>Section 4.5.16 in the INCOSE Handbook</a:t>
            </a:r>
          </a:p>
          <a:p>
            <a:r>
              <a:rPr lang="en-US" dirty="0" smtClean="0"/>
              <a:t>A trade study builds an objective case for the selection of one course of action over a set of alternatives.</a:t>
            </a:r>
          </a:p>
          <a:p>
            <a:r>
              <a:rPr lang="en-US" dirty="0" smtClean="0"/>
              <a:t>“Trades” can be analyzed either on a very formal level with publicized criteria and formal means of appeal or an informal level where data is collected and used but no formal report is issued or just back of the envelop.</a:t>
            </a: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Trade Studies - 2</a:t>
            </a:r>
            <a:endParaRPr lang="en-US" dirty="0"/>
          </a:p>
        </p:txBody>
      </p:sp>
      <p:sp>
        <p:nvSpPr>
          <p:cNvPr id="3" name="Content Placeholder 2"/>
          <p:cNvSpPr>
            <a:spLocks noGrp="1"/>
          </p:cNvSpPr>
          <p:nvPr>
            <p:ph idx="1"/>
          </p:nvPr>
        </p:nvSpPr>
        <p:spPr/>
        <p:txBody>
          <a:bodyPr/>
          <a:lstStyle/>
          <a:p>
            <a:r>
              <a:rPr lang="en-US" dirty="0" smtClean="0"/>
              <a:t>A trade study needs a clearly defined set of alternatives from which to select and criteria for evaluating each alternative. </a:t>
            </a:r>
          </a:p>
          <a:p>
            <a:r>
              <a:rPr lang="en-US" dirty="0" smtClean="0"/>
              <a:t>Each alternative should be sufficiently well specified to allow the measures to be applied.</a:t>
            </a:r>
          </a:p>
          <a:p>
            <a:r>
              <a:rPr lang="en-US" dirty="0" smtClean="0"/>
              <a:t> Each criterion should be an objective measure if at all possible although a criterion may be rated by expert judgment.</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There are three software packages that will satisfy the requirements for one specific module in our architecture.</a:t>
            </a:r>
          </a:p>
          <a:p>
            <a:r>
              <a:rPr lang="en-US" dirty="0" smtClean="0"/>
              <a:t>We have 4 criteria that are important to the success of the project</a:t>
            </a:r>
          </a:p>
          <a:p>
            <a:endParaRPr lang="en-US" dirty="0" smtClean="0"/>
          </a:p>
        </p:txBody>
      </p:sp>
      <p:graphicFrame>
        <p:nvGraphicFramePr>
          <p:cNvPr id="4" name="Table 3"/>
          <p:cNvGraphicFramePr>
            <a:graphicFrameLocks noGrp="1"/>
          </p:cNvGraphicFramePr>
          <p:nvPr/>
        </p:nvGraphicFramePr>
        <p:xfrm>
          <a:off x="1295400" y="4572000"/>
          <a:ext cx="6096000" cy="1854200"/>
        </p:xfrm>
        <a:graphic>
          <a:graphicData uri="http://schemas.openxmlformats.org/drawingml/2006/table">
            <a:tbl>
              <a:tblPr firstRow="1" bandRow="1">
                <a:tableStyleId>{5C22544A-7EE6-4342-B048-85BDC9FD1C3A}</a:tableStyleId>
              </a:tblPr>
              <a:tblGrid>
                <a:gridCol w="2286000"/>
                <a:gridCol w="3810000"/>
              </a:tblGrid>
              <a:tr h="370840">
                <a:tc>
                  <a:txBody>
                    <a:bodyPr/>
                    <a:lstStyle/>
                    <a:p>
                      <a:pPr lvl="1"/>
                      <a:r>
                        <a:rPr lang="en-US" dirty="0" smtClean="0"/>
                        <a:t>Criteria</a:t>
                      </a:r>
                    </a:p>
                  </a:txBody>
                  <a:tcPr/>
                </a:tc>
                <a:tc>
                  <a:txBody>
                    <a:bodyPr/>
                    <a:lstStyle/>
                    <a:p>
                      <a:r>
                        <a:rPr lang="en-US" dirty="0" smtClean="0"/>
                        <a:t>Measures</a:t>
                      </a:r>
                      <a:endParaRPr lang="en-US" dirty="0"/>
                    </a:p>
                  </a:txBody>
                  <a:tcPr/>
                </a:tc>
              </a:tr>
              <a:tr h="370840">
                <a:tc>
                  <a:txBody>
                    <a:bodyPr/>
                    <a:lstStyle/>
                    <a:p>
                      <a:pPr lvl="1" algn="l"/>
                      <a:r>
                        <a:rPr lang="en-US" dirty="0" smtClean="0"/>
                        <a:t>Quality</a:t>
                      </a:r>
                    </a:p>
                  </a:txBody>
                  <a:tcPr/>
                </a:tc>
                <a:tc>
                  <a:txBody>
                    <a:bodyPr/>
                    <a:lstStyle/>
                    <a:p>
                      <a:r>
                        <a:rPr lang="en-US" dirty="0" smtClean="0"/>
                        <a:t>Test results</a:t>
                      </a:r>
                      <a:endParaRPr lang="en-US" dirty="0"/>
                    </a:p>
                  </a:txBody>
                  <a:tcPr/>
                </a:tc>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Security</a:t>
                      </a:r>
                    </a:p>
                  </a:txBody>
                  <a:tcPr/>
                </a:tc>
                <a:tc>
                  <a:txBody>
                    <a:bodyPr/>
                    <a:lstStyle/>
                    <a:p>
                      <a:r>
                        <a:rPr lang="en-US" dirty="0" smtClean="0"/>
                        <a:t>Password-protected; encrypted data</a:t>
                      </a:r>
                      <a:endParaRPr lang="en-US" dirty="0"/>
                    </a:p>
                  </a:txBody>
                  <a:tcPr/>
                </a:tc>
              </a:tr>
              <a:tr h="370840">
                <a:tc>
                  <a: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         Cost</a:t>
                      </a:r>
                    </a:p>
                  </a:txBody>
                  <a:tcPr/>
                </a:tc>
                <a:tc>
                  <a:txBody>
                    <a:bodyPr/>
                    <a:lstStyle/>
                    <a:p>
                      <a:r>
                        <a:rPr lang="en-US" dirty="0" smtClean="0"/>
                        <a:t>Total</a:t>
                      </a:r>
                      <a:r>
                        <a:rPr lang="en-US" baseline="0" dirty="0" smtClean="0"/>
                        <a:t> cost of ownership</a:t>
                      </a:r>
                      <a:endParaRPr lang="en-US" dirty="0"/>
                    </a:p>
                  </a:txBody>
                  <a:tcPr/>
                </a:tc>
              </a:tr>
              <a:tr h="370840">
                <a:tc>
                  <a:txBody>
                    <a:bodyPr/>
                    <a:lstStyle/>
                    <a:p>
                      <a:pPr marL="0" marR="0" lvl="1" indent="0" algn="ctr" defTabSz="457200" rtl="0" eaLnBrk="1" fontAlgn="auto" latinLnBrk="0" hangingPunct="1">
                        <a:lnSpc>
                          <a:spcPct val="100000"/>
                        </a:lnSpc>
                        <a:spcBef>
                          <a:spcPts val="0"/>
                        </a:spcBef>
                        <a:spcAft>
                          <a:spcPts val="0"/>
                        </a:spcAft>
                        <a:buClrTx/>
                        <a:buSzTx/>
                        <a:buFontTx/>
                        <a:buNone/>
                        <a:tabLst/>
                        <a:defRPr/>
                      </a:pPr>
                      <a:r>
                        <a:rPr lang="en-US" dirty="0" smtClean="0"/>
                        <a:t>Complexity of use</a:t>
                      </a:r>
                    </a:p>
                  </a:txBody>
                  <a:tcPr/>
                </a:tc>
                <a:tc>
                  <a:txBody>
                    <a:bodyPr/>
                    <a:lstStyle/>
                    <a:p>
                      <a:r>
                        <a:rPr lang="en-US" dirty="0" smtClean="0"/>
                        <a:t>Number of inputs</a:t>
                      </a:r>
                      <a:endParaRPr lang="en-US" dirty="0"/>
                    </a:p>
                  </a:txBody>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table</a:t>
            </a:r>
            <a:endParaRPr lang="en-US" dirty="0"/>
          </a:p>
        </p:txBody>
      </p:sp>
      <p:graphicFrame>
        <p:nvGraphicFramePr>
          <p:cNvPr id="4" name="Content Placeholder 3"/>
          <p:cNvGraphicFramePr>
            <a:graphicFrameLocks noGrp="1"/>
          </p:cNvGraphicFramePr>
          <p:nvPr>
            <p:ph idx="1"/>
          </p:nvPr>
        </p:nvGraphicFramePr>
        <p:xfrm>
          <a:off x="457200" y="1752600"/>
          <a:ext cx="8077200" cy="2225040"/>
        </p:xfrm>
        <a:graphic>
          <a:graphicData uri="http://schemas.openxmlformats.org/drawingml/2006/table">
            <a:tbl>
              <a:tblPr firstRow="1" bandRow="1">
                <a:tableStyleId>{5C22544A-7EE6-4342-B048-85BDC9FD1C3A}</a:tableStyleId>
              </a:tblPr>
              <a:tblGrid>
                <a:gridCol w="2209800"/>
                <a:gridCol w="1905000"/>
                <a:gridCol w="2057400"/>
                <a:gridCol w="1905000"/>
              </a:tblGrid>
              <a:tr h="370840">
                <a:tc>
                  <a:txBody>
                    <a:bodyPr/>
                    <a:lstStyle/>
                    <a:p>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r>
              <a:tr h="370840">
                <a:tc>
                  <a:txBody>
                    <a:bodyPr/>
                    <a:lstStyle/>
                    <a:p>
                      <a:r>
                        <a:rPr lang="en-US" dirty="0" smtClean="0"/>
                        <a:t>Quality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Security</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Cost </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r>
                        <a:rPr lang="en-US" dirty="0" smtClean="0"/>
                        <a:t>Complexity</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r h="370840">
                <a:tc>
                  <a:txBody>
                    <a:bodyPr/>
                    <a:lstStyle/>
                    <a:p>
                      <a:r>
                        <a:rPr lang="en-US" dirty="0" smtClean="0"/>
                        <a:t>Score – highest</a:t>
                      </a:r>
                      <a:r>
                        <a:rPr lang="en-US" baseline="0" dirty="0" smtClean="0"/>
                        <a:t> wins</a:t>
                      </a:r>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
        <p:nvSpPr>
          <p:cNvPr id="5" name="TextBox 4"/>
          <p:cNvSpPr txBox="1"/>
          <p:nvPr/>
        </p:nvSpPr>
        <p:spPr>
          <a:xfrm>
            <a:off x="457200" y="3962400"/>
            <a:ext cx="3698448" cy="369332"/>
          </a:xfrm>
          <a:prstGeom prst="rect">
            <a:avLst/>
          </a:prstGeom>
          <a:noFill/>
        </p:spPr>
        <p:txBody>
          <a:bodyPr wrap="none" rtlCol="0">
            <a:spAutoFit/>
          </a:bodyPr>
          <a:lstStyle/>
          <a:p>
            <a:r>
              <a:rPr lang="en-US" dirty="0" smtClean="0"/>
              <a:t>Scale from 1=poor to 5 = excellent</a:t>
            </a:r>
            <a:endParaRPr lang="en-US" dirty="0"/>
          </a:p>
        </p:txBody>
      </p:sp>
      <p:sp>
        <p:nvSpPr>
          <p:cNvPr id="6" name="TextBox 5"/>
          <p:cNvSpPr txBox="1"/>
          <p:nvPr/>
        </p:nvSpPr>
        <p:spPr>
          <a:xfrm>
            <a:off x="457200" y="4572000"/>
            <a:ext cx="8622873" cy="1754326"/>
          </a:xfrm>
          <a:prstGeom prst="rect">
            <a:avLst/>
          </a:prstGeom>
          <a:noFill/>
        </p:spPr>
        <p:txBody>
          <a:bodyPr wrap="none" rtlCol="0">
            <a:spAutoFit/>
          </a:bodyPr>
          <a:lstStyle/>
          <a:p>
            <a:r>
              <a:rPr lang="en-US" dirty="0" smtClean="0"/>
              <a:t>We have to be certain that we are comparing comparable data. If one product</a:t>
            </a:r>
          </a:p>
          <a:p>
            <a:r>
              <a:rPr lang="en-US" dirty="0" smtClean="0"/>
              <a:t>Costs per unit and another is a lump sum license, these figures must be reconciled</a:t>
            </a:r>
          </a:p>
          <a:p>
            <a:r>
              <a:rPr lang="en-US" dirty="0" smtClean="0"/>
              <a:t>Using anticipated sales to convert the lump sum to a per unit cost.</a:t>
            </a:r>
          </a:p>
          <a:p>
            <a:endParaRPr lang="en-US" dirty="0" smtClean="0"/>
          </a:p>
          <a:p>
            <a:r>
              <a:rPr lang="en-US" dirty="0" smtClean="0"/>
              <a:t>This approach allows for relative ranking rather than determining an exact value </a:t>
            </a:r>
          </a:p>
          <a:p>
            <a:r>
              <a:rPr lang="en-US" dirty="0" smtClean="0"/>
              <a:t>for each alternative.</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table - 2</a:t>
            </a:r>
            <a:endParaRPr lang="en-US" dirty="0"/>
          </a:p>
        </p:txBody>
      </p:sp>
      <p:sp>
        <p:nvSpPr>
          <p:cNvPr id="3" name="Content Placeholder 2"/>
          <p:cNvSpPr>
            <a:spLocks noGrp="1"/>
          </p:cNvSpPr>
          <p:nvPr>
            <p:ph idx="1"/>
          </p:nvPr>
        </p:nvSpPr>
        <p:spPr>
          <a:xfrm>
            <a:off x="457200" y="3962400"/>
            <a:ext cx="8229600" cy="2163763"/>
          </a:xfrm>
        </p:spPr>
        <p:txBody>
          <a:bodyPr/>
          <a:lstStyle/>
          <a:p>
            <a:r>
              <a:rPr lang="en-US" sz="2800" dirty="0" smtClean="0"/>
              <a:t>Weighting gives a way of emphasizing a criterion that is particularly important. Or you can just have a linear scale. Rank the most important with the largest value. Then multiplying a rank by a weight gives a weighted score in which largest wins.</a:t>
            </a:r>
            <a:endParaRPr lang="en-US" sz="2800" dirty="0"/>
          </a:p>
        </p:txBody>
      </p:sp>
      <p:graphicFrame>
        <p:nvGraphicFramePr>
          <p:cNvPr id="4" name="Content Placeholder 3"/>
          <p:cNvGraphicFramePr>
            <a:graphicFrameLocks/>
          </p:cNvGraphicFramePr>
          <p:nvPr/>
        </p:nvGraphicFramePr>
        <p:xfrm>
          <a:off x="457200" y="1417638"/>
          <a:ext cx="8077200" cy="2225040"/>
        </p:xfrm>
        <a:graphic>
          <a:graphicData uri="http://schemas.openxmlformats.org/drawingml/2006/table">
            <a:tbl>
              <a:tblPr firstRow="1" bandRow="1">
                <a:tableStyleId>{5C22544A-7EE6-4342-B048-85BDC9FD1C3A}</a:tableStyleId>
              </a:tblPr>
              <a:tblGrid>
                <a:gridCol w="1371600"/>
                <a:gridCol w="1219200"/>
                <a:gridCol w="1752600"/>
                <a:gridCol w="1828800"/>
                <a:gridCol w="1905000"/>
              </a:tblGrid>
              <a:tr h="370840">
                <a:tc>
                  <a:txBody>
                    <a:bodyPr/>
                    <a:lstStyle/>
                    <a:p>
                      <a:r>
                        <a:rPr lang="en-US" dirty="0" smtClean="0"/>
                        <a:t>Criteria</a:t>
                      </a:r>
                      <a:endParaRPr lang="en-US" dirty="0"/>
                    </a:p>
                  </a:txBody>
                  <a:tcPr/>
                </a:tc>
                <a:tc>
                  <a:txBody>
                    <a:bodyPr/>
                    <a:lstStyle/>
                    <a:p>
                      <a:r>
                        <a:rPr lang="en-US" dirty="0" smtClean="0"/>
                        <a:t>Weight</a:t>
                      </a:r>
                      <a:endParaRPr lang="en-US" dirty="0"/>
                    </a:p>
                  </a:txBody>
                  <a:tcPr/>
                </a:tc>
                <a:tc>
                  <a:txBody>
                    <a:bodyPr/>
                    <a:lstStyle/>
                    <a:p>
                      <a:r>
                        <a:rPr lang="en-US" dirty="0" smtClean="0"/>
                        <a:t>A</a:t>
                      </a:r>
                      <a:endParaRPr lang="en-US" dirty="0"/>
                    </a:p>
                  </a:txBody>
                  <a:tcPr/>
                </a:tc>
                <a:tc>
                  <a:txBody>
                    <a:bodyPr/>
                    <a:lstStyle/>
                    <a:p>
                      <a:r>
                        <a:rPr lang="en-US" dirty="0" smtClean="0"/>
                        <a:t>B</a:t>
                      </a:r>
                      <a:endParaRPr lang="en-US" dirty="0"/>
                    </a:p>
                  </a:txBody>
                  <a:tcPr/>
                </a:tc>
                <a:tc>
                  <a:txBody>
                    <a:bodyPr/>
                    <a:lstStyle/>
                    <a:p>
                      <a:r>
                        <a:rPr lang="en-US" dirty="0" smtClean="0"/>
                        <a:t>C</a:t>
                      </a:r>
                      <a:endParaRPr lang="en-US" dirty="0"/>
                    </a:p>
                  </a:txBody>
                  <a:tcPr/>
                </a:tc>
              </a:tr>
              <a:tr h="370840">
                <a:tc>
                  <a:txBody>
                    <a:bodyPr/>
                    <a:lstStyle/>
                    <a:p>
                      <a:r>
                        <a:rPr lang="en-US" dirty="0" smtClean="0"/>
                        <a:t>Quality</a:t>
                      </a:r>
                      <a:endParaRPr lang="en-US" dirty="0"/>
                    </a:p>
                  </a:txBody>
                  <a:tcPr/>
                </a:tc>
                <a:tc>
                  <a:txBody>
                    <a:bodyPr/>
                    <a:lstStyle/>
                    <a:p>
                      <a:r>
                        <a:rPr lang="en-US" dirty="0" smtClean="0"/>
                        <a:t>3</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Security</a:t>
                      </a:r>
                      <a:endParaRPr lang="en-US" dirty="0"/>
                    </a:p>
                  </a:txBody>
                  <a:tcPr/>
                </a:tc>
                <a:tc>
                  <a:txBody>
                    <a:bodyPr/>
                    <a:lstStyle/>
                    <a:p>
                      <a:r>
                        <a:rPr lang="en-US" dirty="0" smtClean="0"/>
                        <a:t>2</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Cost </a:t>
                      </a:r>
                      <a:endParaRPr lang="en-US" dirty="0"/>
                    </a:p>
                  </a:txBody>
                  <a:tcPr/>
                </a:tc>
                <a:tc>
                  <a:txBody>
                    <a:bodyPr/>
                    <a:lstStyle/>
                    <a:p>
                      <a:r>
                        <a:rPr lang="en-US" dirty="0" smtClean="0"/>
                        <a:t>4</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dirty="0" smtClean="0"/>
                        <a:t>Complexity</a:t>
                      </a:r>
                      <a:endParaRPr lang="en-US" dirty="0"/>
                    </a:p>
                  </a:txBody>
                  <a:tcPr/>
                </a:tc>
                <a:tc>
                  <a:txBody>
                    <a:bodyPr/>
                    <a:lstStyle/>
                    <a:p>
                      <a:r>
                        <a:rPr lang="en-US" dirty="0" smtClean="0"/>
                        <a:t>1</a:t>
                      </a:r>
                      <a:endParaRPr lang="en-US" dirty="0"/>
                    </a:p>
                  </a:txBody>
                  <a:tcPr/>
                </a:tc>
                <a:tc>
                  <a:txBody>
                    <a:bodyPr/>
                    <a:lstStyle/>
                    <a:p>
                      <a:endParaRPr lang="en-US" dirty="0"/>
                    </a:p>
                  </a:txBody>
                  <a:tcPr/>
                </a:tc>
                <a:tc>
                  <a:txBody>
                    <a:bodyPr/>
                    <a:lstStyle/>
                    <a:p>
                      <a:endParaRPr lang="en-US" dirty="0"/>
                    </a:p>
                  </a:txBody>
                  <a:tcPr/>
                </a:tc>
                <a:tc>
                  <a:txBody>
                    <a:bodyPr/>
                    <a:lstStyle/>
                    <a:p>
                      <a:endParaRPr lang="en-US" dirty="0"/>
                    </a:p>
                  </a:txBody>
                  <a:tcPr/>
                </a:tc>
              </a:tr>
              <a:tr h="370840">
                <a:tc gridSpan="2">
                  <a:txBody>
                    <a:bodyPr/>
                    <a:lstStyle/>
                    <a:p>
                      <a:r>
                        <a:rPr lang="en-US" dirty="0" smtClean="0"/>
                        <a:t>Score – highest</a:t>
                      </a:r>
                      <a:r>
                        <a:rPr lang="en-US" baseline="0" dirty="0" smtClean="0"/>
                        <a:t> wins</a:t>
                      </a:r>
                      <a:endParaRPr lang="en-US" dirty="0"/>
                    </a:p>
                  </a:txBody>
                  <a:tcPr/>
                </a:tc>
                <a:tc hMerge="1">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dirty="0"/>
                    </a:p>
                  </a:txBody>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Objective</a:t>
            </a:r>
            <a:endParaRPr lang="en-US" dirty="0"/>
          </a:p>
        </p:txBody>
      </p:sp>
      <p:sp>
        <p:nvSpPr>
          <p:cNvPr id="3" name="Content Placeholder 2"/>
          <p:cNvSpPr>
            <a:spLocks noGrp="1"/>
          </p:cNvSpPr>
          <p:nvPr>
            <p:ph idx="1"/>
          </p:nvPr>
        </p:nvSpPr>
        <p:spPr/>
        <p:txBody>
          <a:bodyPr/>
          <a:lstStyle/>
          <a:p>
            <a:r>
              <a:rPr lang="en-US" dirty="0" smtClean="0"/>
              <a:t>To provide an introduction to some of the analysis techniques used by systems engineers.</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Modeling</a:t>
            </a:r>
            <a:endParaRPr lang="en-US" dirty="0"/>
          </a:p>
        </p:txBody>
      </p:sp>
      <p:sp>
        <p:nvSpPr>
          <p:cNvPr id="3" name="Content Placeholder 2"/>
          <p:cNvSpPr>
            <a:spLocks noGrp="1"/>
          </p:cNvSpPr>
          <p:nvPr>
            <p:ph idx="1"/>
          </p:nvPr>
        </p:nvSpPr>
        <p:spPr/>
        <p:txBody>
          <a:bodyPr/>
          <a:lstStyle/>
          <a:p>
            <a:r>
              <a:rPr lang="en-US" sz="2800" dirty="0" smtClean="0"/>
              <a:t>A model is an abstraction of some entity. It is simpler, hopefully easier to understand, but retaining sufficient fidelity to represent needed information.</a:t>
            </a:r>
          </a:p>
          <a:p>
            <a:r>
              <a:rPr lang="en-US" sz="2800" dirty="0" smtClean="0"/>
              <a:t>We have taken a model-based approach from the start of the semester. Our models so far have addressed the requirements and the architecture. </a:t>
            </a:r>
          </a:p>
          <a:p>
            <a:r>
              <a:rPr lang="en-US" sz="2800" dirty="0" smtClean="0"/>
              <a:t>The type of model selected depends upon the system to be modeled and the results desired from the model.</a:t>
            </a:r>
          </a:p>
          <a:p>
            <a:endParaRPr lang="en-US" sz="28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models - Physical</a:t>
            </a:r>
            <a:endParaRPr lang="en-US" dirty="0"/>
          </a:p>
        </p:txBody>
      </p:sp>
      <p:sp>
        <p:nvSpPr>
          <p:cNvPr id="3" name="Content Placeholder 2"/>
          <p:cNvSpPr>
            <a:spLocks noGrp="1"/>
          </p:cNvSpPr>
          <p:nvPr>
            <p:ph idx="1"/>
          </p:nvPr>
        </p:nvSpPr>
        <p:spPr>
          <a:xfrm>
            <a:off x="457200" y="4419600"/>
            <a:ext cx="8229600" cy="1706563"/>
          </a:xfrm>
        </p:spPr>
        <p:txBody>
          <a:bodyPr/>
          <a:lstStyle/>
          <a:p>
            <a:r>
              <a:rPr lang="en-US" sz="1800" dirty="0" smtClean="0"/>
              <a:t>Schematic of the mock circulatory system. Arrows indicate flow direction. 1. </a:t>
            </a:r>
            <a:r>
              <a:rPr lang="en-US" sz="1800" dirty="0" err="1" smtClean="0"/>
              <a:t>Atrial</a:t>
            </a:r>
            <a:r>
              <a:rPr lang="en-US" sz="1800" dirty="0" smtClean="0"/>
              <a:t> head tank with tricuspid valve. 2. Right ventricular chamber. 3. Flow meter. 4. Test chamber. 5. Mechanical heart valve. 6. Resistance elements. 7. Compliance chambers. 8. Reservoir. 9. Pump. 10. Pressurizing flow valve. 11. Venting flow valve. 12. Resistance head tank.</a:t>
            </a:r>
            <a:endParaRPr lang="en-US" sz="1800" dirty="0"/>
          </a:p>
        </p:txBody>
      </p:sp>
      <p:pic>
        <p:nvPicPr>
          <p:cNvPr id="47106" name="Picture 2"/>
          <p:cNvPicPr>
            <a:picLocks noChangeAspect="1" noChangeArrowheads="1"/>
          </p:cNvPicPr>
          <p:nvPr/>
        </p:nvPicPr>
        <p:blipFill>
          <a:blip r:embed="rId2"/>
          <a:srcRect/>
          <a:stretch>
            <a:fillRect/>
          </a:stretch>
        </p:blipFill>
        <p:spPr bwMode="auto">
          <a:xfrm>
            <a:off x="1571625" y="1417638"/>
            <a:ext cx="6000750" cy="2857500"/>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models - Graphical</a:t>
            </a:r>
            <a:endParaRPr lang="en-US" dirty="0"/>
          </a:p>
        </p:txBody>
      </p:sp>
      <p:sp>
        <p:nvSpPr>
          <p:cNvPr id="3" name="Content Placeholder 2"/>
          <p:cNvSpPr>
            <a:spLocks noGrp="1"/>
          </p:cNvSpPr>
          <p:nvPr>
            <p:ph idx="1"/>
          </p:nvPr>
        </p:nvSpPr>
        <p:spPr>
          <a:xfrm>
            <a:off x="457200" y="5867400"/>
            <a:ext cx="8229600" cy="685800"/>
          </a:xfrm>
        </p:spPr>
        <p:txBody>
          <a:bodyPr/>
          <a:lstStyle/>
          <a:p>
            <a:r>
              <a:rPr lang="en-US" dirty="0" smtClean="0"/>
              <a:t>AADL graphical syntax</a:t>
            </a:r>
            <a:endParaRPr lang="en-US" dirty="0"/>
          </a:p>
        </p:txBody>
      </p:sp>
      <p:pic>
        <p:nvPicPr>
          <p:cNvPr id="49154" name="Picture 2"/>
          <p:cNvPicPr>
            <a:picLocks noChangeAspect="1" noChangeArrowheads="1"/>
          </p:cNvPicPr>
          <p:nvPr/>
        </p:nvPicPr>
        <p:blipFill>
          <a:blip r:embed="rId2"/>
          <a:srcRect/>
          <a:stretch>
            <a:fillRect/>
          </a:stretch>
        </p:blipFill>
        <p:spPr bwMode="auto">
          <a:xfrm>
            <a:off x="1285875" y="1147763"/>
            <a:ext cx="6572250" cy="4562475"/>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Models - Numerical</a:t>
            </a:r>
            <a:endParaRPr lang="en-US" dirty="0"/>
          </a:p>
        </p:txBody>
      </p:sp>
      <p:sp>
        <p:nvSpPr>
          <p:cNvPr id="3" name="Content Placeholder 2"/>
          <p:cNvSpPr>
            <a:spLocks noGrp="1"/>
          </p:cNvSpPr>
          <p:nvPr>
            <p:ph idx="1"/>
          </p:nvPr>
        </p:nvSpPr>
        <p:spPr>
          <a:xfrm>
            <a:off x="457200" y="5410200"/>
            <a:ext cx="8229600" cy="1219200"/>
          </a:xfrm>
        </p:spPr>
        <p:txBody>
          <a:bodyPr/>
          <a:lstStyle/>
          <a:p>
            <a:r>
              <a:rPr lang="en-US" dirty="0" err="1" smtClean="0"/>
              <a:t>Simulink</a:t>
            </a:r>
            <a:r>
              <a:rPr lang="en-US" dirty="0" smtClean="0"/>
              <a:t> model involving multiple views.</a:t>
            </a:r>
            <a:endParaRPr lang="en-US" dirty="0"/>
          </a:p>
        </p:txBody>
      </p:sp>
      <p:pic>
        <p:nvPicPr>
          <p:cNvPr id="48132" name="Picture 4"/>
          <p:cNvPicPr>
            <a:picLocks noChangeAspect="1" noChangeArrowheads="1"/>
          </p:cNvPicPr>
          <p:nvPr/>
        </p:nvPicPr>
        <p:blipFill>
          <a:blip r:embed="rId2"/>
          <a:srcRect/>
          <a:stretch>
            <a:fillRect/>
          </a:stretch>
        </p:blipFill>
        <p:spPr bwMode="auto">
          <a:xfrm>
            <a:off x="762000" y="1190625"/>
            <a:ext cx="7620000" cy="4219575"/>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Analyses</a:t>
            </a:r>
            <a:endParaRPr lang="en-US" dirty="0"/>
          </a:p>
        </p:txBody>
      </p:sp>
      <p:sp>
        <p:nvSpPr>
          <p:cNvPr id="3" name="Content Placeholder 2"/>
          <p:cNvSpPr>
            <a:spLocks noGrp="1"/>
          </p:cNvSpPr>
          <p:nvPr>
            <p:ph idx="1"/>
          </p:nvPr>
        </p:nvSpPr>
        <p:spPr/>
        <p:txBody>
          <a:bodyPr/>
          <a:lstStyle/>
          <a:p>
            <a:r>
              <a:rPr lang="en-US" dirty="0" smtClean="0"/>
              <a:t>Different types of models support different types of analyses.</a:t>
            </a:r>
          </a:p>
          <a:p>
            <a:r>
              <a:rPr lang="en-US" dirty="0" smtClean="0"/>
              <a:t>The information extracted from a model must be calibrated to the real system. That is, the output from a model is often on a different scale from the real world. </a:t>
            </a:r>
          </a:p>
          <a:p>
            <a:r>
              <a:rPr lang="en-US" dirty="0" smtClean="0"/>
              <a:t>The intent is to have the model react proportionately to an input as the real system would.  </a:t>
            </a:r>
          </a:p>
          <a:p>
            <a:endParaRPr lang="en-US" dirty="0" smtClean="0"/>
          </a:p>
          <a:p>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 extracts information</a:t>
            </a:r>
            <a:endParaRPr lang="en-US" dirty="0"/>
          </a:p>
        </p:txBody>
      </p:sp>
      <p:sp>
        <p:nvSpPr>
          <p:cNvPr id="3" name="Content Placeholder 2"/>
          <p:cNvSpPr>
            <a:spLocks noGrp="1"/>
          </p:cNvSpPr>
          <p:nvPr>
            <p:ph idx="1"/>
          </p:nvPr>
        </p:nvSpPr>
        <p:spPr>
          <a:xfrm>
            <a:off x="228600" y="1417638"/>
            <a:ext cx="2362200" cy="4525963"/>
          </a:xfrm>
        </p:spPr>
        <p:txBody>
          <a:bodyPr/>
          <a:lstStyle/>
          <a:p>
            <a:pPr marL="0" indent="0">
              <a:spcBef>
                <a:spcPts val="0"/>
              </a:spcBef>
              <a:buNone/>
            </a:pPr>
            <a:r>
              <a:rPr lang="en-US" sz="2000" dirty="0" smtClean="0"/>
              <a:t>This is a simulator for AADL. </a:t>
            </a:r>
          </a:p>
          <a:p>
            <a:pPr marL="0" indent="0">
              <a:spcBef>
                <a:spcPts val="0"/>
              </a:spcBef>
              <a:buNone/>
            </a:pPr>
            <a:endParaRPr lang="en-US" sz="2000" dirty="0" smtClean="0"/>
          </a:p>
          <a:p>
            <a:pPr marL="0" indent="0">
              <a:spcBef>
                <a:spcPts val="0"/>
              </a:spcBef>
              <a:buNone/>
            </a:pPr>
            <a:r>
              <a:rPr lang="en-US" sz="2000" dirty="0" smtClean="0"/>
              <a:t>It requires a totally bound system.</a:t>
            </a:r>
          </a:p>
          <a:p>
            <a:pPr marL="0" indent="0">
              <a:spcBef>
                <a:spcPts val="0"/>
              </a:spcBef>
              <a:buNone/>
            </a:pPr>
            <a:endParaRPr lang="en-US" sz="2000" dirty="0" smtClean="0"/>
          </a:p>
          <a:p>
            <a:pPr marL="0" indent="0">
              <a:spcBef>
                <a:spcPts val="0"/>
              </a:spcBef>
              <a:buNone/>
            </a:pPr>
            <a:r>
              <a:rPr lang="en-US" sz="2000" dirty="0" smtClean="0"/>
              <a:t>It creates a static schedule of thread activity and generates a sequence of events to walk through the state space.</a:t>
            </a:r>
          </a:p>
          <a:p>
            <a:pPr marL="0" indent="0">
              <a:spcBef>
                <a:spcPts val="0"/>
              </a:spcBef>
              <a:buNone/>
            </a:pPr>
            <a:endParaRPr lang="en-US" sz="2000" dirty="0" smtClean="0"/>
          </a:p>
          <a:p>
            <a:pPr marL="0" indent="0">
              <a:spcBef>
                <a:spcPts val="0"/>
              </a:spcBef>
              <a:buNone/>
            </a:pPr>
            <a:r>
              <a:rPr lang="en-US" sz="2000" dirty="0" smtClean="0"/>
              <a:t>The latencies are scaled to the real world.</a:t>
            </a:r>
            <a:endParaRPr lang="en-US" sz="2000" dirty="0"/>
          </a:p>
        </p:txBody>
      </p:sp>
      <p:pic>
        <p:nvPicPr>
          <p:cNvPr id="4" name="Picture 2"/>
          <p:cNvPicPr>
            <a:picLocks noChangeAspect="1" noChangeArrowheads="1"/>
          </p:cNvPicPr>
          <p:nvPr/>
        </p:nvPicPr>
        <p:blipFill>
          <a:blip r:embed="rId2" cstate="print"/>
          <a:srcRect/>
          <a:stretch>
            <a:fillRect/>
          </a:stretch>
        </p:blipFill>
        <p:spPr bwMode="auto">
          <a:xfrm>
            <a:off x="2590800" y="1600200"/>
            <a:ext cx="6248400" cy="48720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Simulation</a:t>
            </a:r>
            <a:endParaRPr lang="en-US" dirty="0"/>
          </a:p>
        </p:txBody>
      </p:sp>
      <p:sp>
        <p:nvSpPr>
          <p:cNvPr id="3" name="Content Placeholder 2"/>
          <p:cNvSpPr>
            <a:spLocks noGrp="1"/>
          </p:cNvSpPr>
          <p:nvPr>
            <p:ph idx="1"/>
          </p:nvPr>
        </p:nvSpPr>
        <p:spPr>
          <a:xfrm>
            <a:off x="457200" y="1600200"/>
            <a:ext cx="3448050" cy="4525963"/>
          </a:xfrm>
        </p:spPr>
        <p:txBody>
          <a:bodyPr/>
          <a:lstStyle/>
          <a:p>
            <a:r>
              <a:rPr lang="en-US" sz="2000" dirty="0" smtClean="0"/>
              <a:t>Ocarina, a set of plug-ins for Eclipse converts AADL code into timed </a:t>
            </a:r>
            <a:r>
              <a:rPr lang="en-US" sz="2000" dirty="0" err="1" smtClean="0"/>
              <a:t>petri</a:t>
            </a:r>
            <a:r>
              <a:rPr lang="en-US" sz="2000" dirty="0" smtClean="0"/>
              <a:t> nets.</a:t>
            </a:r>
          </a:p>
          <a:p>
            <a:r>
              <a:rPr lang="en-US" sz="2000" dirty="0" smtClean="0"/>
              <a:t>Existing </a:t>
            </a:r>
            <a:r>
              <a:rPr lang="en-US" sz="2000" dirty="0" err="1" smtClean="0"/>
              <a:t>petri</a:t>
            </a:r>
            <a:r>
              <a:rPr lang="en-US" sz="2000" dirty="0" smtClean="0"/>
              <a:t> net simulators execute the net by firing tokens and traversing all places in the net.</a:t>
            </a:r>
          </a:p>
          <a:p>
            <a:r>
              <a:rPr lang="en-US" sz="2000" dirty="0" smtClean="0"/>
              <a:t>These executions determine whether the system defined by the AADL code could achieve live lock or dead lock.</a:t>
            </a:r>
          </a:p>
          <a:p>
            <a:endParaRPr lang="en-US" dirty="0"/>
          </a:p>
        </p:txBody>
      </p:sp>
      <p:sp>
        <p:nvSpPr>
          <p:cNvPr id="4" name="TextBox 3"/>
          <p:cNvSpPr txBox="1"/>
          <p:nvPr/>
        </p:nvSpPr>
        <p:spPr>
          <a:xfrm>
            <a:off x="6096000" y="6368534"/>
            <a:ext cx="1980094" cy="369332"/>
          </a:xfrm>
          <a:prstGeom prst="rect">
            <a:avLst/>
          </a:prstGeom>
          <a:noFill/>
        </p:spPr>
        <p:txBody>
          <a:bodyPr wrap="none" rtlCol="0">
            <a:spAutoFit/>
          </a:bodyPr>
          <a:lstStyle/>
          <a:p>
            <a:r>
              <a:rPr lang="en-US" dirty="0" smtClean="0"/>
              <a:t>www.sei.cmu.edu</a:t>
            </a:r>
            <a:endParaRPr lang="en-US" dirty="0"/>
          </a:p>
        </p:txBody>
      </p:sp>
      <p:pic>
        <p:nvPicPr>
          <p:cNvPr id="1026" name="Picture 2"/>
          <p:cNvPicPr>
            <a:picLocks noChangeAspect="1" noChangeArrowheads="1"/>
          </p:cNvPicPr>
          <p:nvPr/>
        </p:nvPicPr>
        <p:blipFill>
          <a:blip r:embed="rId2"/>
          <a:srcRect/>
          <a:stretch>
            <a:fillRect/>
          </a:stretch>
        </p:blipFill>
        <p:spPr bwMode="auto">
          <a:xfrm>
            <a:off x="3905250" y="1600200"/>
            <a:ext cx="5238750" cy="46107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Costs</a:t>
            </a:r>
            <a:endParaRPr lang="en-US" dirty="0"/>
          </a:p>
        </p:txBody>
      </p:sp>
      <p:sp>
        <p:nvSpPr>
          <p:cNvPr id="3" name="Content Placeholder 2"/>
          <p:cNvSpPr>
            <a:spLocks noGrp="1"/>
          </p:cNvSpPr>
          <p:nvPr>
            <p:ph idx="1"/>
          </p:nvPr>
        </p:nvSpPr>
        <p:spPr/>
        <p:txBody>
          <a:bodyPr/>
          <a:lstStyle/>
          <a:p>
            <a:r>
              <a:rPr lang="en-US" sz="2800" dirty="0" smtClean="0"/>
              <a:t>This analysis begins during the early part of the Concept phase and is continually updated until the retirement of the product.</a:t>
            </a:r>
          </a:p>
          <a:p>
            <a:r>
              <a:rPr lang="en-US" sz="2800" dirty="0" smtClean="0"/>
              <a:t>In fact, the information developed in this analysis is a major determinant of whether to launch a product development effort and also in determining when retirement is appropriate.</a:t>
            </a:r>
          </a:p>
          <a:p>
            <a:r>
              <a:rPr lang="en-US" sz="2800" dirty="0" smtClean="0"/>
              <a:t>Section 4.5.6 of the </a:t>
            </a:r>
            <a:r>
              <a:rPr lang="en-US" sz="2800" dirty="0" err="1" smtClean="0"/>
              <a:t>Incose</a:t>
            </a:r>
            <a:r>
              <a:rPr lang="en-US" sz="2800" dirty="0" smtClean="0"/>
              <a:t> Handbook contains some relevant information.</a:t>
            </a:r>
            <a:endParaRPr lang="en-US" sz="28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Costs - 2</a:t>
            </a:r>
            <a:endParaRPr lang="en-US" dirty="0"/>
          </a:p>
        </p:txBody>
      </p:sp>
      <p:pic>
        <p:nvPicPr>
          <p:cNvPr id="7170" name="Picture 2"/>
          <p:cNvPicPr>
            <a:picLocks noGrp="1" noChangeAspect="1" noChangeArrowheads="1"/>
          </p:cNvPicPr>
          <p:nvPr>
            <p:ph idx="1"/>
          </p:nvPr>
        </p:nvPicPr>
        <p:blipFill>
          <a:blip r:embed="rId2"/>
          <a:srcRect/>
          <a:stretch>
            <a:fillRect/>
          </a:stretch>
        </p:blipFill>
        <p:spPr bwMode="auto">
          <a:xfrm>
            <a:off x="1566862" y="2362200"/>
            <a:ext cx="6010275" cy="4267200"/>
          </a:xfrm>
          <a:prstGeom prst="rect">
            <a:avLst/>
          </a:prstGeom>
          <a:noFill/>
          <a:ln w="9525">
            <a:noFill/>
            <a:miter lim="800000"/>
            <a:headEnd/>
            <a:tailEnd/>
          </a:ln>
        </p:spPr>
      </p:pic>
      <p:sp>
        <p:nvSpPr>
          <p:cNvPr id="5" name="TextBox 4"/>
          <p:cNvSpPr txBox="1"/>
          <p:nvPr/>
        </p:nvSpPr>
        <p:spPr>
          <a:xfrm>
            <a:off x="1143000" y="1417638"/>
            <a:ext cx="7349128" cy="923330"/>
          </a:xfrm>
          <a:prstGeom prst="rect">
            <a:avLst/>
          </a:prstGeom>
          <a:noFill/>
        </p:spPr>
        <p:txBody>
          <a:bodyPr wrap="none" rtlCol="0">
            <a:spAutoFit/>
          </a:bodyPr>
          <a:lstStyle/>
          <a:p>
            <a:r>
              <a:rPr lang="en-US" dirty="0" smtClean="0"/>
              <a:t>The </a:t>
            </a:r>
            <a:r>
              <a:rPr lang="en-US" dirty="0" err="1" smtClean="0"/>
              <a:t>Incose</a:t>
            </a:r>
            <a:r>
              <a:rPr lang="en-US" dirty="0" smtClean="0"/>
              <a:t> handbook offers this breakdown of costs that can be used </a:t>
            </a:r>
          </a:p>
          <a:p>
            <a:r>
              <a:rPr lang="en-US" dirty="0" smtClean="0"/>
              <a:t>to determine who should compute which of the costs and when they</a:t>
            </a:r>
          </a:p>
          <a:p>
            <a:r>
              <a:rPr lang="en-US" dirty="0" smtClean="0"/>
              <a:t>will be most accurate.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Cycle Costs - 3</a:t>
            </a:r>
            <a:endParaRPr lang="en-US" dirty="0"/>
          </a:p>
        </p:txBody>
      </p:sp>
      <p:sp>
        <p:nvSpPr>
          <p:cNvPr id="3" name="Content Placeholder 2"/>
          <p:cNvSpPr>
            <a:spLocks noGrp="1"/>
          </p:cNvSpPr>
          <p:nvPr>
            <p:ph idx="1"/>
          </p:nvPr>
        </p:nvSpPr>
        <p:spPr/>
        <p:txBody>
          <a:bodyPr/>
          <a:lstStyle/>
          <a:p>
            <a:r>
              <a:rPr lang="en-US" dirty="0" smtClean="0"/>
              <a:t>The costs include the total cost of ownership from analysis and design of the product to maintenance and refreshes.</a:t>
            </a:r>
          </a:p>
          <a:p>
            <a:r>
              <a:rPr lang="en-US" dirty="0" smtClean="0"/>
              <a:t>As the product progresses through its life cycle the estimates of costs are replaced by actual costs and the Life Cycle Cost becomes a more accurate estimate of the final total.</a:t>
            </a:r>
          </a:p>
          <a:p>
            <a:r>
              <a:rPr lang="en-US" dirty="0" smtClean="0"/>
              <a:t>There are many models for life cycle costs. Next we will look at a specific one.</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 Analyses</a:t>
            </a:r>
            <a:endParaRPr lang="en-US" dirty="0"/>
          </a:p>
        </p:txBody>
      </p:sp>
      <p:sp>
        <p:nvSpPr>
          <p:cNvPr id="3" name="Content Placeholder 2"/>
          <p:cNvSpPr>
            <a:spLocks noGrp="1"/>
          </p:cNvSpPr>
          <p:nvPr>
            <p:ph idx="1"/>
          </p:nvPr>
        </p:nvSpPr>
        <p:spPr/>
        <p:txBody>
          <a:bodyPr/>
          <a:lstStyle/>
          <a:p>
            <a:r>
              <a:rPr lang="en-US" dirty="0" smtClean="0"/>
              <a:t>There is a vast number of analyses that a system engineer may conduct or participate in or oversee. The INCOSE handbook has a number listed in chapter 4.</a:t>
            </a:r>
          </a:p>
          <a:p>
            <a:r>
              <a:rPr lang="en-US" dirty="0" smtClean="0"/>
              <a:t>In this module we will consider a few analyses with the idea of understanding each but also considering the more general notion of using the analyses to support decisions.</a:t>
            </a: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Product Line model</a:t>
            </a:r>
            <a:endParaRPr lang="en-US" dirty="0"/>
          </a:p>
        </p:txBody>
      </p:sp>
      <p:sp>
        <p:nvSpPr>
          <p:cNvPr id="3" name="Content Placeholder 2"/>
          <p:cNvSpPr>
            <a:spLocks noGrp="1"/>
          </p:cNvSpPr>
          <p:nvPr>
            <p:ph idx="1"/>
          </p:nvPr>
        </p:nvSpPr>
        <p:spPr/>
        <p:txBody>
          <a:bodyPr/>
          <a:lstStyle/>
          <a:p>
            <a:r>
              <a:rPr lang="en-US" dirty="0" smtClean="0"/>
              <a:t>See Module 5 Session 2 for info about Product Lines before reading this section.</a:t>
            </a:r>
          </a:p>
          <a:p>
            <a:r>
              <a:rPr lang="en-US" dirty="0" smtClean="0"/>
              <a:t>A software product line involves the development of multiple products by a single organization.</a:t>
            </a:r>
          </a:p>
          <a:p>
            <a:r>
              <a:rPr lang="en-US" dirty="0" smtClean="0"/>
              <a:t>Their development is coordinated and costs are reduced because of strategic reuse of assets among the development teams.</a:t>
            </a:r>
            <a:endParaRPr lang="en-US" dirty="0"/>
          </a:p>
        </p:txBody>
      </p:sp>
      <p:sp>
        <p:nvSpPr>
          <p:cNvPr id="5" name="TextBox 4"/>
          <p:cNvSpPr txBox="1"/>
          <p:nvPr/>
        </p:nvSpPr>
        <p:spPr>
          <a:xfrm>
            <a:off x="432874" y="5941497"/>
            <a:ext cx="8253926" cy="584775"/>
          </a:xfrm>
          <a:prstGeom prst="rect">
            <a:avLst/>
          </a:prstGeom>
          <a:noFill/>
        </p:spPr>
        <p:txBody>
          <a:bodyPr wrap="none" rtlCol="0">
            <a:spAutoFit/>
          </a:bodyPr>
          <a:lstStyle/>
          <a:p>
            <a:r>
              <a:rPr lang="en-US" sz="1400" dirty="0" smtClean="0"/>
              <a:t>“Computing Return on Investment for Software Product Lines”; </a:t>
            </a:r>
            <a:r>
              <a:rPr lang="en-US" sz="1400" dirty="0" err="1" smtClean="0"/>
              <a:t>Guenter</a:t>
            </a:r>
            <a:r>
              <a:rPr lang="en-US" sz="1400" dirty="0" smtClean="0"/>
              <a:t> </a:t>
            </a:r>
            <a:r>
              <a:rPr lang="en-US" sz="1400" dirty="0" err="1" smtClean="0"/>
              <a:t>Boeckle</a:t>
            </a:r>
            <a:r>
              <a:rPr lang="en-US" sz="1400" dirty="0" smtClean="0"/>
              <a:t>, </a:t>
            </a:r>
          </a:p>
          <a:p>
            <a:r>
              <a:rPr lang="en-US" sz="1400" dirty="0" smtClean="0"/>
              <a:t>Paul Clements, John D. McGregor, Dirk </a:t>
            </a:r>
            <a:r>
              <a:rPr lang="en-US" sz="1400" dirty="0" err="1" smtClean="0"/>
              <a:t>Muthig</a:t>
            </a:r>
            <a:r>
              <a:rPr lang="en-US" sz="1400" dirty="0" smtClean="0"/>
              <a:t>, and Klaus </a:t>
            </a:r>
            <a:r>
              <a:rPr lang="en-US" sz="1400" dirty="0" err="1" smtClean="0"/>
              <a:t>Schmid</a:t>
            </a:r>
            <a:r>
              <a:rPr lang="en-US" sz="1400" dirty="0" smtClean="0"/>
              <a:t>, IEEE Software, July/August 2004</a:t>
            </a:r>
            <a:r>
              <a:rPr lang="en-US" dirty="0" smtClean="0"/>
              <a:t>.</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Line costs</a:t>
            </a:r>
            <a:endParaRPr lang="en-US" dirty="0"/>
          </a:p>
        </p:txBody>
      </p:sp>
      <p:sp>
        <p:nvSpPr>
          <p:cNvPr id="3" name="Content Placeholder 2"/>
          <p:cNvSpPr>
            <a:spLocks noGrp="1"/>
          </p:cNvSpPr>
          <p:nvPr>
            <p:ph idx="1"/>
          </p:nvPr>
        </p:nvSpPr>
        <p:spPr/>
        <p:txBody>
          <a:bodyPr/>
          <a:lstStyle/>
          <a:p>
            <a:r>
              <a:rPr lang="en-US" dirty="0" smtClean="0"/>
              <a:t>We have developed a model of product line costs. The costs are classified as:</a:t>
            </a:r>
          </a:p>
          <a:p>
            <a:pPr marL="596900" lvl="1" indent="-419100">
              <a:lnSpc>
                <a:spcPct val="80000"/>
              </a:lnSpc>
              <a:buFontTx/>
              <a:buAutoNum type="arabicPeriod"/>
            </a:pPr>
            <a:r>
              <a:rPr lang="en-US" sz="1800" dirty="0" err="1" smtClean="0"/>
              <a:t>C</a:t>
            </a:r>
            <a:r>
              <a:rPr lang="en-US" sz="1800" baseline="-25000" dirty="0" err="1" smtClean="0"/>
              <a:t>org</a:t>
            </a:r>
            <a:r>
              <a:rPr lang="en-US" sz="1800" dirty="0" smtClean="0"/>
              <a:t> returns the cost to an organization of adopting the product line approach for its products. </a:t>
            </a:r>
          </a:p>
          <a:p>
            <a:pPr marL="596900" lvl="1" indent="-419100">
              <a:lnSpc>
                <a:spcPct val="80000"/>
              </a:lnSpc>
              <a:buFontTx/>
              <a:buAutoNum type="arabicPeriod"/>
            </a:pPr>
            <a:endParaRPr lang="en-US" sz="1800" dirty="0" smtClean="0"/>
          </a:p>
          <a:p>
            <a:pPr marL="596900" lvl="1" indent="-419100">
              <a:lnSpc>
                <a:spcPct val="80000"/>
              </a:lnSpc>
              <a:buFontTx/>
              <a:buAutoNum type="arabicPeriod"/>
            </a:pPr>
            <a:r>
              <a:rPr lang="en-US" sz="1800" dirty="0" err="1" smtClean="0"/>
              <a:t>C</a:t>
            </a:r>
            <a:r>
              <a:rPr lang="en-US" sz="1800" baseline="-25000" dirty="0" err="1" smtClean="0"/>
              <a:t>cab</a:t>
            </a:r>
            <a:r>
              <a:rPr lang="en-US" sz="1800" dirty="0" smtClean="0"/>
              <a:t> returns the development cost to develop a core asset base suited to satisfy a particular scope. </a:t>
            </a:r>
          </a:p>
          <a:p>
            <a:pPr marL="596900" lvl="1" indent="-419100">
              <a:lnSpc>
                <a:spcPct val="80000"/>
              </a:lnSpc>
              <a:buFontTx/>
              <a:buAutoNum type="arabicPeriod"/>
            </a:pPr>
            <a:endParaRPr lang="en-US" sz="1800" dirty="0" smtClean="0"/>
          </a:p>
          <a:p>
            <a:pPr marL="596900" lvl="1" indent="-419100">
              <a:lnSpc>
                <a:spcPct val="80000"/>
              </a:lnSpc>
              <a:buFontTx/>
              <a:buAutoNum type="arabicPeriod"/>
            </a:pPr>
            <a:r>
              <a:rPr lang="en-US" sz="1800" dirty="0" err="1" smtClean="0"/>
              <a:t>C</a:t>
            </a:r>
            <a:r>
              <a:rPr lang="en-US" sz="1800" baseline="-25000" dirty="0" err="1" smtClean="0"/>
              <a:t>unique</a:t>
            </a:r>
            <a:r>
              <a:rPr lang="en-US" sz="1800" dirty="0" smtClean="0"/>
              <a:t> returns the development cost to develop unique software that itself is not based on a product line platform. </a:t>
            </a:r>
          </a:p>
          <a:p>
            <a:pPr marL="596900" lvl="1" indent="-419100">
              <a:lnSpc>
                <a:spcPct val="80000"/>
              </a:lnSpc>
              <a:buFontTx/>
              <a:buAutoNum type="arabicPeriod"/>
            </a:pPr>
            <a:endParaRPr lang="en-US" sz="1800" dirty="0" smtClean="0"/>
          </a:p>
          <a:p>
            <a:pPr marL="596900" lvl="1" indent="-419100">
              <a:lnSpc>
                <a:spcPct val="80000"/>
              </a:lnSpc>
              <a:buFontTx/>
              <a:buAutoNum type="arabicPeriod"/>
            </a:pPr>
            <a:r>
              <a:rPr lang="en-US" sz="1800" dirty="0" err="1" smtClean="0"/>
              <a:t>C</a:t>
            </a:r>
            <a:r>
              <a:rPr lang="en-US" sz="1800" baseline="-25000" dirty="0" err="1" smtClean="0"/>
              <a:t>reuse</a:t>
            </a:r>
            <a:r>
              <a:rPr lang="en-US" sz="1800" dirty="0" smtClean="0"/>
              <a:t> returns the development cost to reuse core assets in a core asset base. </a:t>
            </a:r>
          </a:p>
        </p:txBody>
      </p:sp>
      <p:graphicFrame>
        <p:nvGraphicFramePr>
          <p:cNvPr id="9219" name="Object 5"/>
          <p:cNvGraphicFramePr>
            <a:graphicFrameLocks noChangeAspect="1"/>
          </p:cNvGraphicFramePr>
          <p:nvPr/>
        </p:nvGraphicFramePr>
        <p:xfrm>
          <a:off x="1219200" y="5562600"/>
          <a:ext cx="6596062" cy="755650"/>
        </p:xfrm>
        <a:graphic>
          <a:graphicData uri="http://schemas.openxmlformats.org/presentationml/2006/ole">
            <p:oleObj spid="_x0000_s9219" name="Equation" r:id="rId3" imgW="3746160" imgH="431640" progId="Equation.3">
              <p:embed/>
            </p:oleObj>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 Line costs - 2</a:t>
            </a:r>
            <a:endParaRPr lang="en-US" dirty="0"/>
          </a:p>
        </p:txBody>
      </p:sp>
      <p:sp>
        <p:nvSpPr>
          <p:cNvPr id="3" name="Content Placeholder 2"/>
          <p:cNvSpPr>
            <a:spLocks noGrp="1"/>
          </p:cNvSpPr>
          <p:nvPr>
            <p:ph idx="1"/>
          </p:nvPr>
        </p:nvSpPr>
        <p:spPr/>
        <p:txBody>
          <a:bodyPr/>
          <a:lstStyle/>
          <a:p>
            <a:r>
              <a:rPr lang="en-US" sz="2400" dirty="0" smtClean="0"/>
              <a:t>Rather than provide rigorous, in-depth functions to compute costs, SIMPLE is intended to be used for back-of-the-envelope calculations.</a:t>
            </a:r>
          </a:p>
          <a:p>
            <a:r>
              <a:rPr lang="en-US" sz="2400" dirty="0" smtClean="0"/>
              <a:t>The “t” parameter to each term stands for the time when the product is produced. Costs vary with time (maybe extra staff must be hired at peak times).</a:t>
            </a:r>
          </a:p>
          <a:p>
            <a:r>
              <a:rPr lang="en-US" sz="2400" dirty="0" smtClean="0"/>
              <a:t>The “product” parameter is the specification of the product. Obviously the more features a product has the greater the cost to build it.</a:t>
            </a:r>
          </a:p>
          <a:p>
            <a:r>
              <a:rPr lang="en-US" sz="2400" dirty="0" smtClean="0"/>
              <a:t>Note that the first two costs are fixed costs while the next two vary with the number of products in the product line.</a:t>
            </a:r>
            <a:endParaRPr lang="en-US"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Structured Intuitive Model of Product Line Economics (SIMPLE)</a:t>
            </a:r>
            <a:endParaRPr lang="en-US" dirty="0"/>
          </a:p>
        </p:txBody>
      </p:sp>
      <p:sp>
        <p:nvSpPr>
          <p:cNvPr id="3" name="Content Placeholder 2"/>
          <p:cNvSpPr>
            <a:spLocks noGrp="1"/>
          </p:cNvSpPr>
          <p:nvPr>
            <p:ph idx="1"/>
          </p:nvPr>
        </p:nvSpPr>
        <p:spPr>
          <a:xfrm>
            <a:off x="457200" y="1600201"/>
            <a:ext cx="8229600" cy="3733800"/>
          </a:xfrm>
        </p:spPr>
        <p:txBody>
          <a:bodyPr/>
          <a:lstStyle/>
          <a:p>
            <a:r>
              <a:rPr lang="en-US" dirty="0" smtClean="0"/>
              <a:t>SIMPLE is intended to support “thought experiments” where the engineers consider many alternatives and do approximate calculations to compare alternatives.</a:t>
            </a:r>
            <a:endParaRPr lang="en-US" dirty="0"/>
          </a:p>
        </p:txBody>
      </p:sp>
      <p:graphicFrame>
        <p:nvGraphicFramePr>
          <p:cNvPr id="10242" name="Object 5"/>
          <p:cNvGraphicFramePr>
            <a:graphicFrameLocks noChangeAspect="1"/>
          </p:cNvGraphicFramePr>
          <p:nvPr/>
        </p:nvGraphicFramePr>
        <p:xfrm>
          <a:off x="1493838" y="5715000"/>
          <a:ext cx="6596062" cy="755650"/>
        </p:xfrm>
        <a:graphic>
          <a:graphicData uri="http://schemas.openxmlformats.org/presentationml/2006/ole">
            <p:oleObj spid="_x0000_s10242" name="Equation" r:id="rId3" imgW="3746160" imgH="431640" progId="Equation.3">
              <p:embed/>
            </p:oleObj>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a:t>
            </a:r>
            <a:endParaRPr lang="en-US" dirty="0"/>
          </a:p>
        </p:txBody>
      </p:sp>
      <p:sp>
        <p:nvSpPr>
          <p:cNvPr id="3" name="Content Placeholder 2"/>
          <p:cNvSpPr>
            <a:spLocks noGrp="1"/>
          </p:cNvSpPr>
          <p:nvPr>
            <p:ph idx="1"/>
          </p:nvPr>
        </p:nvSpPr>
        <p:spPr/>
        <p:txBody>
          <a:bodyPr/>
          <a:lstStyle/>
          <a:p>
            <a:r>
              <a:rPr lang="en-US" dirty="0" smtClean="0"/>
              <a:t>Costs estimates are always that – estimates. There is uncertainty about their accuracy.</a:t>
            </a:r>
          </a:p>
          <a:p>
            <a:r>
              <a:rPr lang="en-US" dirty="0" smtClean="0"/>
              <a:t>Three approaches to this problem:</a:t>
            </a:r>
          </a:p>
          <a:p>
            <a:pPr lvl="1"/>
            <a:r>
              <a:rPr lang="en-US" dirty="0" smtClean="0"/>
              <a:t>Break down the estimates to cover a smaller piece</a:t>
            </a:r>
          </a:p>
          <a:p>
            <a:pPr lvl="1"/>
            <a:r>
              <a:rPr lang="en-US" dirty="0" smtClean="0"/>
              <a:t>Sensitivity analysis</a:t>
            </a:r>
          </a:p>
          <a:p>
            <a:pPr lvl="1"/>
            <a:r>
              <a:rPr lang="en-US" dirty="0" smtClean="0"/>
              <a:t>Randomized simulation</a:t>
            </a: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 Break down</a:t>
            </a:r>
            <a:endParaRPr lang="en-US" dirty="0"/>
          </a:p>
        </p:txBody>
      </p:sp>
      <p:sp>
        <p:nvSpPr>
          <p:cNvPr id="3" name="Content Placeholder 2"/>
          <p:cNvSpPr>
            <a:spLocks noGrp="1"/>
          </p:cNvSpPr>
          <p:nvPr>
            <p:ph idx="1"/>
          </p:nvPr>
        </p:nvSpPr>
        <p:spPr/>
        <p:txBody>
          <a:bodyPr/>
          <a:lstStyle/>
          <a:p>
            <a:r>
              <a:rPr lang="en-US" dirty="0" smtClean="0"/>
              <a:t>The Software Engineering Institute’s Product Line Practice Framework identifies 29 practices used in product line engineering.</a:t>
            </a:r>
          </a:p>
          <a:p>
            <a:r>
              <a:rPr lang="en-US" dirty="0" smtClean="0"/>
              <a:t>Instead of 4 cost functions we could use 29</a:t>
            </a:r>
          </a:p>
          <a:p>
            <a:r>
              <a:rPr lang="en-US" dirty="0" smtClean="0"/>
              <a:t>The assumption being that an expert’s estimate at this level is more accurate and in fact we can use experts in each practice.</a:t>
            </a:r>
          </a:p>
          <a:p>
            <a:r>
              <a:rPr lang="en-US" dirty="0" smtClean="0"/>
              <a:t>This results in the spreadsheet found on the next slide.</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spreadsheet</a:t>
            </a:r>
            <a:endParaRPr lang="en-US" dirty="0"/>
          </a:p>
        </p:txBody>
      </p:sp>
      <p:sp>
        <p:nvSpPr>
          <p:cNvPr id="3" name="Content Placeholder 2"/>
          <p:cNvSpPr>
            <a:spLocks noGrp="1"/>
          </p:cNvSpPr>
          <p:nvPr>
            <p:ph idx="1"/>
          </p:nvPr>
        </p:nvSpPr>
        <p:spPr/>
        <p:txBody>
          <a:bodyPr/>
          <a:lstStyle/>
          <a:p>
            <a:r>
              <a:rPr lang="en-US" sz="2800" dirty="0" smtClean="0"/>
              <a:t>Columns E – H correspond to the 4 SIMPLE functions.</a:t>
            </a:r>
            <a:endParaRPr lang="en-US" sz="2800" dirty="0"/>
          </a:p>
        </p:txBody>
      </p:sp>
      <p:pic>
        <p:nvPicPr>
          <p:cNvPr id="11267" name="Picture 3"/>
          <p:cNvPicPr>
            <a:picLocks noChangeAspect="1" noChangeArrowheads="1"/>
          </p:cNvPicPr>
          <p:nvPr/>
        </p:nvPicPr>
        <p:blipFill>
          <a:blip r:embed="rId2"/>
          <a:srcRect/>
          <a:stretch>
            <a:fillRect/>
          </a:stretch>
        </p:blipFill>
        <p:spPr bwMode="auto">
          <a:xfrm>
            <a:off x="85725" y="2209800"/>
            <a:ext cx="8972550" cy="4410075"/>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SIMPLE spreadsheet - 2</a:t>
            </a:r>
            <a:endParaRPr lang="en-US" dirty="0"/>
          </a:p>
        </p:txBody>
      </p:sp>
      <p:sp>
        <p:nvSpPr>
          <p:cNvPr id="3" name="Content Placeholder 2"/>
          <p:cNvSpPr>
            <a:spLocks noGrp="1"/>
          </p:cNvSpPr>
          <p:nvPr>
            <p:ph idx="1"/>
          </p:nvPr>
        </p:nvSpPr>
        <p:spPr/>
        <p:txBody>
          <a:bodyPr/>
          <a:lstStyle/>
          <a:p>
            <a:r>
              <a:rPr lang="en-US" sz="2400" dirty="0" smtClean="0"/>
              <a:t>Columns E – H give cost estimates per practice.</a:t>
            </a:r>
          </a:p>
          <a:p>
            <a:r>
              <a:rPr lang="en-US" sz="2400" dirty="0" smtClean="0"/>
              <a:t>An “X” in a cell indicates there are no costs for that practice in the SIMPLE term represented by the column.</a:t>
            </a:r>
          </a:p>
          <a:p>
            <a:r>
              <a:rPr lang="en-US" sz="2400" dirty="0" smtClean="0"/>
              <a:t>The three groupings of Software Engineering, Technical Management, and Organizational Management are the SEI’s division.</a:t>
            </a:r>
            <a:endParaRPr lang="en-US"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 Sensitivity</a:t>
            </a:r>
            <a:endParaRPr lang="en-US" dirty="0"/>
          </a:p>
        </p:txBody>
      </p:sp>
      <p:sp>
        <p:nvSpPr>
          <p:cNvPr id="3" name="Content Placeholder 2"/>
          <p:cNvSpPr>
            <a:spLocks noGrp="1"/>
          </p:cNvSpPr>
          <p:nvPr>
            <p:ph idx="1"/>
          </p:nvPr>
        </p:nvSpPr>
        <p:spPr/>
        <p:txBody>
          <a:bodyPr/>
          <a:lstStyle/>
          <a:p>
            <a:r>
              <a:rPr lang="en-US" sz="2800" dirty="0" smtClean="0"/>
              <a:t>Sensitivity analysis refers to whether an X% change in one or more inputs results in a greater change in some portions of the model than others.</a:t>
            </a:r>
          </a:p>
          <a:p>
            <a:r>
              <a:rPr lang="en-US" sz="2800" dirty="0" smtClean="0"/>
              <a:t>For example, the SIMPLE formula is more sensitive to changes in </a:t>
            </a:r>
            <a:r>
              <a:rPr lang="en-US" sz="2800" dirty="0" err="1" smtClean="0"/>
              <a:t>C</a:t>
            </a:r>
            <a:r>
              <a:rPr lang="en-US" sz="2800" baseline="-25000" dirty="0" err="1" smtClean="0"/>
              <a:t>unique</a:t>
            </a:r>
            <a:r>
              <a:rPr lang="en-US" sz="2800" baseline="-25000" dirty="0" smtClean="0"/>
              <a:t> </a:t>
            </a:r>
            <a:r>
              <a:rPr lang="en-US" sz="2800" dirty="0" smtClean="0"/>
              <a:t> than </a:t>
            </a:r>
            <a:r>
              <a:rPr lang="en-US" sz="2800" dirty="0" err="1" smtClean="0"/>
              <a:t>C</a:t>
            </a:r>
            <a:r>
              <a:rPr lang="en-US" sz="2800" baseline="-25000" dirty="0" err="1" smtClean="0"/>
              <a:t>org</a:t>
            </a:r>
            <a:r>
              <a:rPr lang="en-US" sz="2800" baseline="-25000" dirty="0" smtClean="0"/>
              <a:t> </a:t>
            </a:r>
            <a:r>
              <a:rPr lang="en-US" sz="2800" dirty="0" smtClean="0"/>
              <a:t>since </a:t>
            </a:r>
            <a:r>
              <a:rPr lang="en-US" sz="2800" dirty="0" smtClean="0"/>
              <a:t>a change in </a:t>
            </a:r>
            <a:r>
              <a:rPr lang="en-US" sz="2800" dirty="0" err="1" smtClean="0"/>
              <a:t>C</a:t>
            </a:r>
            <a:r>
              <a:rPr lang="en-US" sz="2800" baseline="-25000" dirty="0" err="1" smtClean="0"/>
              <a:t>unique</a:t>
            </a:r>
            <a:r>
              <a:rPr lang="en-US" sz="2800" dirty="0" smtClean="0"/>
              <a:t> applies to every product while a change in </a:t>
            </a:r>
            <a:r>
              <a:rPr lang="en-US" sz="2800" dirty="0" err="1" smtClean="0"/>
              <a:t>C</a:t>
            </a:r>
            <a:r>
              <a:rPr lang="en-US" sz="2800" baseline="-25000" dirty="0" err="1" smtClean="0"/>
              <a:t>org</a:t>
            </a:r>
            <a:r>
              <a:rPr lang="en-US" sz="2800" dirty="0" smtClean="0"/>
              <a:t> is only added in once.</a:t>
            </a:r>
          </a:p>
          <a:p>
            <a:r>
              <a:rPr lang="en-US" sz="2800" dirty="0" smtClean="0"/>
              <a:t>One approach to sensitivity is to examine the formula to compute the value being analyzed and look for terms that are more affected by change than others.</a:t>
            </a:r>
            <a:endParaRPr lang="en-US" sz="28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 Simulation</a:t>
            </a:r>
            <a:endParaRPr lang="en-US" dirty="0"/>
          </a:p>
        </p:txBody>
      </p:sp>
      <p:sp>
        <p:nvSpPr>
          <p:cNvPr id="3" name="Content Placeholder 2"/>
          <p:cNvSpPr>
            <a:spLocks noGrp="1"/>
          </p:cNvSpPr>
          <p:nvPr>
            <p:ph idx="1"/>
          </p:nvPr>
        </p:nvSpPr>
        <p:spPr/>
        <p:txBody>
          <a:bodyPr/>
          <a:lstStyle/>
          <a:p>
            <a:r>
              <a:rPr lang="en-US" sz="2800" dirty="0" smtClean="0"/>
              <a:t>Simulation allows us to quickly consider a large number of scenarios by varying the various inputs to the computation and computing results.</a:t>
            </a:r>
          </a:p>
          <a:p>
            <a:r>
              <a:rPr lang="en-US" sz="2800" dirty="0" smtClean="0"/>
              <a:t>In the spreadsheet for SIMPLE columns J – M contain values used to form a symmetrical upper and lower bound on the estimated value.</a:t>
            </a:r>
          </a:p>
          <a:p>
            <a:r>
              <a:rPr lang="en-US" sz="2800" dirty="0" smtClean="0"/>
              <a:t>For example,  in Row 21 of the SIMPLE spreadsheet, Architecture Definition is estimated to contribute .5 person-years to the cost of the core asset base and the error bound is ±.02 person years.</a:t>
            </a:r>
            <a:endParaRPr lang="en-US" sz="2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Modularity</a:t>
            </a:r>
            <a:endParaRPr lang="en-US" dirty="0"/>
          </a:p>
        </p:txBody>
      </p:sp>
      <p:sp>
        <p:nvSpPr>
          <p:cNvPr id="3" name="Content Placeholder 2"/>
          <p:cNvSpPr>
            <a:spLocks noGrp="1"/>
          </p:cNvSpPr>
          <p:nvPr>
            <p:ph idx="1"/>
          </p:nvPr>
        </p:nvSpPr>
        <p:spPr/>
        <p:txBody>
          <a:bodyPr/>
          <a:lstStyle/>
          <a:p>
            <a:r>
              <a:rPr lang="en-US" dirty="0" smtClean="0"/>
              <a:t>Modularity is a desirable quality in both hardware and software design</a:t>
            </a:r>
          </a:p>
          <a:p>
            <a:r>
              <a:rPr lang="en-US" dirty="0" smtClean="0"/>
              <a:t>One decomposition technique is find existing products that satisfy particular requirements. The module size is the size of that product.</a:t>
            </a:r>
          </a:p>
          <a:p>
            <a:r>
              <a:rPr lang="en-US" dirty="0" smtClean="0"/>
              <a:t>Another technique is to start at the bottom with all of the behaviors required in a system and collect them into modules</a:t>
            </a: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 Simulation - 2</a:t>
            </a:r>
            <a:endParaRPr lang="en-US" dirty="0"/>
          </a:p>
        </p:txBody>
      </p:sp>
      <p:sp>
        <p:nvSpPr>
          <p:cNvPr id="3" name="Content Placeholder 2"/>
          <p:cNvSpPr>
            <a:spLocks noGrp="1"/>
          </p:cNvSpPr>
          <p:nvPr>
            <p:ph idx="1"/>
          </p:nvPr>
        </p:nvSpPr>
        <p:spPr/>
        <p:txBody>
          <a:bodyPr/>
          <a:lstStyle/>
          <a:p>
            <a:r>
              <a:rPr lang="en-US" sz="2400" dirty="0" smtClean="0"/>
              <a:t>In this situation a Monte-Carlo simulation is often used.</a:t>
            </a:r>
          </a:p>
          <a:p>
            <a:r>
              <a:rPr lang="en-US" sz="2400" dirty="0" smtClean="0"/>
              <a:t>We use the estimates of cost for each practice as the uncertain values. We assume a normal distribution for each uncertainty.</a:t>
            </a:r>
          </a:p>
          <a:p>
            <a:r>
              <a:rPr lang="en-US" sz="2400" dirty="0" smtClean="0"/>
              <a:t>We use a plug-in to Excel and define the algorithm to sum all the costs after adding a randomly generated addition within the specified  bound (.5±.02).</a:t>
            </a:r>
          </a:p>
          <a:p>
            <a:r>
              <a:rPr lang="en-US" sz="2400" dirty="0" smtClean="0"/>
              <a:t>A frequency distribution is created and the results looks like the next slide.</a:t>
            </a:r>
            <a:endParaRPr lang="en-US" dirty="0" smtClean="0"/>
          </a:p>
          <a:p>
            <a:endParaRPr lang="en-US"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Uncertainty – Simulation - 3</a:t>
            </a:r>
            <a:endParaRPr lang="en-US" dirty="0"/>
          </a:p>
        </p:txBody>
      </p:sp>
      <p:sp>
        <p:nvSpPr>
          <p:cNvPr id="3" name="Content Placeholder 2"/>
          <p:cNvSpPr>
            <a:spLocks noGrp="1"/>
          </p:cNvSpPr>
          <p:nvPr>
            <p:ph idx="1"/>
          </p:nvPr>
        </p:nvSpPr>
        <p:spPr/>
        <p:txBody>
          <a:bodyPr/>
          <a:lstStyle/>
          <a:p>
            <a:r>
              <a:rPr lang="en-US" dirty="0" smtClean="0"/>
              <a:t>The values in columns J-M are used to modify the values of the practice costs.</a:t>
            </a:r>
          </a:p>
          <a:p>
            <a:r>
              <a:rPr lang="en-US" dirty="0" smtClean="0"/>
              <a:t>A run of 25,000 trials gives fair confidence in the mean value of the results as a reasonable estimate.</a:t>
            </a:r>
            <a:endParaRPr lang="en-US" dirty="0"/>
          </a:p>
        </p:txBody>
      </p:sp>
      <p:pic>
        <p:nvPicPr>
          <p:cNvPr id="12290" name="Picture 2"/>
          <p:cNvPicPr>
            <a:picLocks noChangeAspect="1" noChangeArrowheads="1"/>
          </p:cNvPicPr>
          <p:nvPr/>
        </p:nvPicPr>
        <p:blipFill>
          <a:blip r:embed="rId2"/>
          <a:srcRect/>
          <a:stretch>
            <a:fillRect/>
          </a:stretch>
        </p:blipFill>
        <p:spPr bwMode="auto">
          <a:xfrm>
            <a:off x="4156729" y="3781425"/>
            <a:ext cx="4530071" cy="2647950"/>
          </a:xfrm>
          <a:prstGeom prst="rect">
            <a:avLst/>
          </a:prstGeom>
          <a:noFill/>
          <a:ln w="9525">
            <a:noFill/>
            <a:miter lim="800000"/>
            <a:headEnd/>
            <a:tailEnd/>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p:txBody>
          <a:bodyPr/>
          <a:lstStyle/>
          <a:p>
            <a:r>
              <a:rPr lang="en-US" dirty="0" smtClean="0"/>
              <a:t>We have just scratched the surface on the types of analyses that may be used at the systems engineer level of product development.</a:t>
            </a:r>
          </a:p>
          <a:p>
            <a:r>
              <a:rPr lang="en-US" dirty="0" smtClean="0"/>
              <a:t>In some cases the SE will need to bring in specialty engineers. The physical model of the circulatory system required a bioengineer.</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Coupling and cohesion</a:t>
            </a:r>
            <a:endParaRPr lang="en-US" dirty="0"/>
          </a:p>
        </p:txBody>
      </p:sp>
      <p:sp>
        <p:nvSpPr>
          <p:cNvPr id="3" name="Content Placeholder 2"/>
          <p:cNvSpPr>
            <a:spLocks noGrp="1"/>
          </p:cNvSpPr>
          <p:nvPr>
            <p:ph idx="1"/>
          </p:nvPr>
        </p:nvSpPr>
        <p:spPr/>
        <p:txBody>
          <a:bodyPr/>
          <a:lstStyle/>
          <a:p>
            <a:r>
              <a:rPr lang="en-US" sz="2800" dirty="0" smtClean="0"/>
              <a:t>When one function invokes another that creates a dependency or coupling.</a:t>
            </a:r>
          </a:p>
          <a:p>
            <a:r>
              <a:rPr lang="en-US" sz="2800" dirty="0" smtClean="0"/>
              <a:t>When one module uses another that creates a dependency that couples the two modules.</a:t>
            </a:r>
          </a:p>
          <a:p>
            <a:r>
              <a:rPr lang="en-US" sz="2800" dirty="0" smtClean="0"/>
              <a:t>A good design groups functions that invoke each other with the same module. A module with functions invoking each other is cohesive.</a:t>
            </a:r>
          </a:p>
          <a:p>
            <a:r>
              <a:rPr lang="en-US" sz="2800" dirty="0" smtClean="0"/>
              <a:t>It is not totally possible obviously to have </a:t>
            </a:r>
            <a:r>
              <a:rPr lang="en-US" sz="2800" dirty="0" smtClean="0"/>
              <a:t>no </a:t>
            </a:r>
            <a:r>
              <a:rPr lang="en-US" sz="2800" dirty="0" smtClean="0"/>
              <a:t>dependencies among modules but the fewer the better.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 Structure Matrix</a:t>
            </a:r>
            <a:endParaRPr lang="en-US" dirty="0"/>
          </a:p>
        </p:txBody>
      </p:sp>
      <p:sp>
        <p:nvSpPr>
          <p:cNvPr id="3" name="Content Placeholder 2"/>
          <p:cNvSpPr>
            <a:spLocks noGrp="1"/>
          </p:cNvSpPr>
          <p:nvPr>
            <p:ph idx="1"/>
          </p:nvPr>
        </p:nvSpPr>
        <p:spPr/>
        <p:txBody>
          <a:bodyPr/>
          <a:lstStyle/>
          <a:p>
            <a:r>
              <a:rPr lang="en-US" sz="2800" dirty="0" smtClean="0"/>
              <a:t>The Design Structure Matrix supports several structural analyses of dependencies and particularly an analysis of the module structure.</a:t>
            </a:r>
          </a:p>
          <a:p>
            <a:r>
              <a:rPr lang="en-US" sz="2800" dirty="0" smtClean="0"/>
              <a:t>It can be used to examine the dependencies among hardware elements, software modules or a combination</a:t>
            </a:r>
          </a:p>
          <a:p>
            <a:r>
              <a:rPr lang="en-US" sz="2800" dirty="0" smtClean="0"/>
              <a:t>We use it to consider the boundaries between modules given dependencies (such as function calls). Setting module boundaries  so that invocations are encapsulated within modules reduces the complexity of a design. </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DSM tool</a:t>
            </a:r>
            <a:endParaRPr lang="en-US" dirty="0"/>
          </a:p>
        </p:txBody>
      </p:sp>
      <p:sp>
        <p:nvSpPr>
          <p:cNvPr id="3" name="Content Placeholder 2"/>
          <p:cNvSpPr>
            <a:spLocks noGrp="1"/>
          </p:cNvSpPr>
          <p:nvPr>
            <p:ph idx="1"/>
          </p:nvPr>
        </p:nvSpPr>
        <p:spPr/>
        <p:txBody>
          <a:bodyPr/>
          <a:lstStyle/>
          <a:p>
            <a:r>
              <a:rPr lang="en-US" dirty="0" smtClean="0">
                <a:hlinkClick r:id="rId2"/>
              </a:rPr>
              <a:t>Walk through this tutorial in detail</a:t>
            </a:r>
          </a:p>
          <a:p>
            <a:pPr lvl="1"/>
            <a:r>
              <a:rPr lang="en-US" sz="1200" dirty="0" smtClean="0">
                <a:hlinkClick r:id="rId2"/>
              </a:rPr>
              <a:t>http://129.187.108.94/dsmweb/en/understand-dsm/technical-dsm-tutorial.html</a:t>
            </a:r>
            <a:endParaRPr lang="en-US" dirty="0" smtClean="0">
              <a:hlinkClick r:id="rId2"/>
            </a:endParaRPr>
          </a:p>
          <a:p>
            <a:r>
              <a:rPr lang="en-US" dirty="0" smtClean="0">
                <a:hlinkClick r:id="rId2"/>
              </a:rPr>
              <a:t>These references are in case you want more information </a:t>
            </a:r>
          </a:p>
          <a:p>
            <a:pPr lvl="1"/>
            <a:r>
              <a:rPr lang="en-US" dirty="0" smtClean="0">
                <a:hlinkClick r:id="rId2"/>
              </a:rPr>
              <a:t>Overview, tutorials, etc</a:t>
            </a:r>
          </a:p>
          <a:p>
            <a:pPr lvl="2"/>
            <a:r>
              <a:rPr lang="en-US" dirty="0" smtClean="0">
                <a:hlinkClick r:id="rId2"/>
              </a:rPr>
              <a:t>http://www.dsmweb.org/</a:t>
            </a:r>
          </a:p>
          <a:p>
            <a:pPr lvl="1"/>
            <a:r>
              <a:rPr lang="en-US" dirty="0" smtClean="0">
                <a:hlinkClick r:id="rId2"/>
              </a:rPr>
              <a:t>A multi-purpose tool</a:t>
            </a:r>
          </a:p>
          <a:p>
            <a:pPr lvl="2"/>
            <a:r>
              <a:rPr lang="en-US" dirty="0" smtClean="0">
                <a:hlinkClick r:id="rId2"/>
              </a:rPr>
              <a:t>http://www-edc.eng.cam.ac.uk/cam/</a:t>
            </a:r>
          </a:p>
          <a:p>
            <a:pPr lvl="1"/>
            <a:r>
              <a:rPr lang="en-US" sz="2000" dirty="0" smtClean="0">
                <a:hlinkClick r:id="rId3"/>
              </a:rPr>
              <a:t>Documentation for using CAM as a DSM tool</a:t>
            </a:r>
          </a:p>
          <a:p>
            <a:pPr lvl="2"/>
            <a:r>
              <a:rPr lang="en-US" sz="2000" dirty="0" smtClean="0">
                <a:hlinkClick r:id="rId3"/>
              </a:rPr>
              <a:t>http://www-edc.eng.cam.ac.uk/cam/documentation/DSM%20toolbox%20documentation%20home</a:t>
            </a:r>
            <a:endParaRPr lang="en-US" sz="2000" dirty="0" smtClean="0"/>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sz="2400" dirty="0" smtClean="0"/>
              <a:t>We can use the old and new designs for a radio platform from the reference below to see DSMs in action.</a:t>
            </a:r>
          </a:p>
          <a:p>
            <a:r>
              <a:rPr lang="en-US" sz="2400" dirty="0" smtClean="0"/>
              <a:t>Each mark in the matrix indicates a dependency of the vertical axis element on the horizontal axis element.</a:t>
            </a:r>
          </a:p>
          <a:p>
            <a:r>
              <a:rPr lang="en-US" sz="2400" dirty="0" smtClean="0"/>
              <a:t>The tutorials referenced on the previous page will explain the details of the analysis technique.</a:t>
            </a:r>
          </a:p>
          <a:p>
            <a:r>
              <a:rPr lang="en-US" sz="2400" dirty="0" smtClean="0"/>
              <a:t>The light colored squares along the diagonal represent modules collected to absorb as many interactions as possible. </a:t>
            </a:r>
          </a:p>
          <a:p>
            <a:endParaRPr lang="en-US" sz="1600" dirty="0" smtClean="0"/>
          </a:p>
          <a:p>
            <a:r>
              <a:rPr lang="en-US" sz="1600" dirty="0" smtClean="0"/>
              <a:t>http://www.microtune.com/pdf/Whitepapers/Microtune_Software_Defined_Radio_The_Next-Generation_Automotive_Radio_Platform.pdf</a:t>
            </a:r>
            <a:endParaRPr lang="en-US" sz="16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design</a:t>
            </a:r>
            <a:endParaRPr lang="en-US" dirty="0"/>
          </a:p>
        </p:txBody>
      </p:sp>
      <p:sp>
        <p:nvSpPr>
          <p:cNvPr id="3" name="Content Placeholder 2"/>
          <p:cNvSpPr>
            <a:spLocks noGrp="1"/>
          </p:cNvSpPr>
          <p:nvPr>
            <p:ph idx="1"/>
          </p:nvPr>
        </p:nvSpPr>
        <p:spPr/>
        <p:txBody>
          <a:bodyPr/>
          <a:lstStyle/>
          <a:p>
            <a:endParaRPr lang="en-US"/>
          </a:p>
        </p:txBody>
      </p:sp>
      <p:pic>
        <p:nvPicPr>
          <p:cNvPr id="2050" name="Picture 2"/>
          <p:cNvPicPr>
            <a:picLocks noChangeAspect="1" noChangeArrowheads="1"/>
          </p:cNvPicPr>
          <p:nvPr/>
        </p:nvPicPr>
        <p:blipFill>
          <a:blip r:embed="rId2"/>
          <a:srcRect/>
          <a:stretch>
            <a:fillRect/>
          </a:stretch>
        </p:blipFill>
        <p:spPr bwMode="auto">
          <a:xfrm>
            <a:off x="457200" y="1068781"/>
            <a:ext cx="8267700" cy="5789219"/>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syse802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syse802Template</Template>
  <TotalTime>4461</TotalTime>
  <Words>2268</Words>
  <Application>Microsoft Office PowerPoint</Application>
  <PresentationFormat>On-screen Show (4:3)</PresentationFormat>
  <Paragraphs>215</Paragraphs>
  <Slides>42</Slides>
  <Notes>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syse802Template</vt:lpstr>
      <vt:lpstr>Equation</vt:lpstr>
      <vt:lpstr>SYSE 802</vt:lpstr>
      <vt:lpstr>Session Objective</vt:lpstr>
      <vt:lpstr>SE Analyses</vt:lpstr>
      <vt:lpstr>Modularity</vt:lpstr>
      <vt:lpstr>Coupling and cohesion</vt:lpstr>
      <vt:lpstr>Design Structure Matrix</vt:lpstr>
      <vt:lpstr>DSM tool</vt:lpstr>
      <vt:lpstr>Example</vt:lpstr>
      <vt:lpstr>Original design</vt:lpstr>
      <vt:lpstr>New design</vt:lpstr>
      <vt:lpstr>Second Example Matrix</vt:lpstr>
      <vt:lpstr>One clustering algorithm</vt:lpstr>
      <vt:lpstr>Manual Clustered Matrix</vt:lpstr>
      <vt:lpstr>DSM</vt:lpstr>
      <vt:lpstr>Trade Studies</vt:lpstr>
      <vt:lpstr>Trade Studies - 2</vt:lpstr>
      <vt:lpstr>Example</vt:lpstr>
      <vt:lpstr>The table</vt:lpstr>
      <vt:lpstr>The table - 2</vt:lpstr>
      <vt:lpstr>System Modeling</vt:lpstr>
      <vt:lpstr>Types of models - Physical</vt:lpstr>
      <vt:lpstr>Types of models - Graphical</vt:lpstr>
      <vt:lpstr>Types of Models - Numerical</vt:lpstr>
      <vt:lpstr>Analyses</vt:lpstr>
      <vt:lpstr>Simulation extracts information</vt:lpstr>
      <vt:lpstr>Simulation</vt:lpstr>
      <vt:lpstr>Life Cycle Costs</vt:lpstr>
      <vt:lpstr>Life Cycle Costs - 2</vt:lpstr>
      <vt:lpstr>Life Cycle Costs - 3</vt:lpstr>
      <vt:lpstr>Software Product Line model</vt:lpstr>
      <vt:lpstr>Product Line costs</vt:lpstr>
      <vt:lpstr>Product Line costs - 2</vt:lpstr>
      <vt:lpstr>Structured Intuitive Model of Product Line Economics (SIMPLE)</vt:lpstr>
      <vt:lpstr>Uncertainty</vt:lpstr>
      <vt:lpstr>Uncertainty – Break down</vt:lpstr>
      <vt:lpstr>SIMPLE spreadsheet</vt:lpstr>
      <vt:lpstr>SIMPLE spreadsheet - 2</vt:lpstr>
      <vt:lpstr>Uncertainty - Sensitivity</vt:lpstr>
      <vt:lpstr>Uncertainty - Simulation</vt:lpstr>
      <vt:lpstr>Uncertainty – Simulation - 2</vt:lpstr>
      <vt:lpstr>Uncertainty – Simulation - 3</vt:lpstr>
      <vt:lpstr>Summary</vt:lpstr>
    </vt:vector>
  </TitlesOfParts>
  <Company>Clemson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SYSE 802</dc:title>
  <dc:creator>McGregor</dc:creator>
  <cp:lastModifiedBy>McGregor</cp:lastModifiedBy>
  <cp:revision>36</cp:revision>
  <dcterms:created xsi:type="dcterms:W3CDTF">2010-10-01T23:49:34Z</dcterms:created>
  <dcterms:modified xsi:type="dcterms:W3CDTF">2010-10-17T00:25:18Z</dcterms:modified>
</cp:coreProperties>
</file>