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60" r:id="rId2"/>
    <p:sldId id="261" r:id="rId3"/>
    <p:sldId id="262" r:id="rId4"/>
    <p:sldId id="280" r:id="rId5"/>
    <p:sldId id="279" r:id="rId6"/>
    <p:sldId id="264" r:id="rId7"/>
    <p:sldId id="287" r:id="rId8"/>
    <p:sldId id="265" r:id="rId9"/>
    <p:sldId id="266" r:id="rId10"/>
    <p:sldId id="267" r:id="rId11"/>
    <p:sldId id="281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84" r:id="rId23"/>
    <p:sldId id="286" r:id="rId24"/>
    <p:sldId id="278" r:id="rId25"/>
    <p:sldId id="282" r:id="rId26"/>
    <p:sldId id="283" r:id="rId27"/>
    <p:sldId id="285" r:id="rId28"/>
    <p:sldId id="263" r:id="rId29"/>
    <p:sldId id="288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6" d="100"/>
          <a:sy n="66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10/22/2010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10/22/2010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10/22/2010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10/22/2010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10/22/2010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10/22/2010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10/22/2010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10/22/2010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10/22/2010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10/22/2010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10/22/2010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10/22/2010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10/22/2010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does.eng.buffalo.edu/DOES_Publications/2008/Olewnik.IJQRM.HoQ.2008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does.eng.buffalo.edu/DOES_Publications/2008/Olewnik.IJQRM.HoQ.2008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SYSE 802</a:t>
            </a:r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Module 6 Session 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Systems Engineering Analyses II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Voice of the Customer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should be a comprehensive list</a:t>
            </a:r>
          </a:p>
          <a:p>
            <a:r>
              <a:rPr lang="en-US" dirty="0" smtClean="0"/>
              <a:t>Functional and non-functional</a:t>
            </a:r>
          </a:p>
          <a:p>
            <a:r>
              <a:rPr lang="en-US" dirty="0" smtClean="0"/>
              <a:t>Requirements from regulatory agencies, laws, professional standards, …</a:t>
            </a:r>
          </a:p>
          <a:p>
            <a:r>
              <a:rPr lang="en-US" dirty="0" smtClean="0"/>
              <a:t>Company policies may also be reflected in this matrix: “we use only Intel chips”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of the customer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categories of customer needs:</a:t>
            </a:r>
          </a:p>
          <a:p>
            <a:pPr lvl="1"/>
            <a:r>
              <a:rPr lang="en-US" dirty="0" smtClean="0"/>
              <a:t>Linear satisfier – the usual “good” ideas that are not revolutionary but …</a:t>
            </a:r>
          </a:p>
          <a:p>
            <a:pPr lvl="1"/>
            <a:r>
              <a:rPr lang="en-US" dirty="0" smtClean="0"/>
              <a:t>Must have – essential to the product </a:t>
            </a:r>
          </a:p>
          <a:p>
            <a:pPr lvl="1"/>
            <a:r>
              <a:rPr lang="en-US" dirty="0" smtClean="0"/>
              <a:t>Delighter – a characteristic that will delight a customer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ratings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7000"/>
          </a:xfrm>
        </p:spPr>
        <p:txBody>
          <a:bodyPr/>
          <a:lstStyle/>
          <a:p>
            <a:r>
              <a:rPr lang="en-US" sz="2800" dirty="0" smtClean="0"/>
              <a:t>Customer data can be used to obtain a priority rating. Any required elements are given the highest possible rating. This is not a ranking.</a:t>
            </a:r>
          </a:p>
          <a:p>
            <a:r>
              <a:rPr lang="en-US" sz="2800" dirty="0" smtClean="0"/>
              <a:t>Different customers can be given different numbers of votes and they can vote more than once for a particular requirement.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495801"/>
            <a:ext cx="5928066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8091" y="2271122"/>
            <a:ext cx="6275909" cy="458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2666999"/>
          </a:xfrm>
        </p:spPr>
        <p:txBody>
          <a:bodyPr/>
          <a:lstStyle/>
          <a:p>
            <a:r>
              <a:rPr lang="en-US" sz="2800" dirty="0" smtClean="0"/>
              <a:t>Customers can be asked to rate competitors on each requirement. The picture shows multiple clients but there are techniques for combining the scores into one value.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of the Engineer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/>
          <a:lstStyle/>
          <a:p>
            <a:r>
              <a:rPr lang="en-US" sz="2800" dirty="0" smtClean="0"/>
              <a:t>This matrix captures technical expectations that address  the customer requirements. There is not a one-to-one match but each customer requirement is used to drive the identification of engineering factors. 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657601"/>
            <a:ext cx="4383155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</p:spPr>
        <p:txBody>
          <a:bodyPr/>
          <a:lstStyle/>
          <a:p>
            <a:r>
              <a:rPr lang="en-US" dirty="0" smtClean="0"/>
              <a:t>The direction of change is captured for each technical factor. That is, do we intend for our efforts to make the value larger or smaller?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581400"/>
            <a:ext cx="4288490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/>
          <a:lstStyle/>
          <a:p>
            <a:r>
              <a:rPr lang="en-US" dirty="0" smtClean="0"/>
              <a:t>The relationship matrix relates each customer need to appropriate technical needs. Usually on a binary scale, but sometimes on an odd-numbered scale such as high, medium, and low.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2738" y="3790950"/>
            <a:ext cx="34385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5029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There are many potential difficulties that could affect the use of specific technical factors.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This row allows an estimate of those to be included in the analysis.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4289" y="1600200"/>
            <a:ext cx="5319711" cy="486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2226"/>
          </a:xfrm>
        </p:spPr>
        <p:txBody>
          <a:bodyPr/>
          <a:lstStyle/>
          <a:p>
            <a:r>
              <a:rPr lang="en-US" sz="3600" dirty="0" smtClean="0"/>
              <a:t>Engineering assessment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242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The engineering staff makes the same assessment as customers have but against the technical factors. 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866864"/>
            <a:ext cx="5400675" cy="58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sz="3200" dirty="0" smtClean="0"/>
              <a:t>Target Values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24584"/>
            <a:ext cx="3200400" cy="603341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Goals are set for each of the technical factors.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824584"/>
            <a:ext cx="5562600" cy="603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session we will explore another analysis technique: Quality Function Deployment.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715962"/>
          </a:xfrm>
        </p:spPr>
        <p:txBody>
          <a:bodyPr/>
          <a:lstStyle/>
          <a:p>
            <a:r>
              <a:rPr lang="en-US" sz="3200" dirty="0" smtClean="0"/>
              <a:t>Correlation matrix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512445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In the correlation matrix, a mark in a cell indicates a relationship between the two factors. Positive and negative relationships can be shown.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762000"/>
            <a:ext cx="441007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838200"/>
            <a:ext cx="428625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944562"/>
          </a:xfrm>
        </p:spPr>
        <p:txBody>
          <a:bodyPr/>
          <a:lstStyle/>
          <a:p>
            <a:r>
              <a:rPr lang="en-US" sz="3600" dirty="0" smtClean="0"/>
              <a:t>Absolute importance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dirty="0" smtClean="0"/>
              <a:t>This is the product of the cell value and the customer importance. </a:t>
            </a:r>
          </a:p>
          <a:p>
            <a:r>
              <a:rPr lang="en-US" dirty="0" smtClean="0"/>
              <a:t>For example, “Meet European Standards” has only one cell marked. It is a “9” and “safe” is a “5” so the importance is 45.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We have completed the form for Product Planning and can now consider the information.</a:t>
            </a:r>
          </a:p>
          <a:p>
            <a:r>
              <a:rPr lang="en-US" sz="2800" dirty="0" smtClean="0"/>
              <a:t>In the relationship matrix, look at the rows and columns.</a:t>
            </a:r>
          </a:p>
          <a:p>
            <a:r>
              <a:rPr lang="en-US" sz="2800" dirty="0" smtClean="0"/>
              <a:t>A full (or nearly full) row indicates several system requirements are related to the customer need. Check that the customer need has a high importance rating since it requires much effort to implement.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Planning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full (or nearly full) column indicates that a system requirement cuts across several customer needs. </a:t>
            </a:r>
          </a:p>
          <a:p>
            <a:pPr lvl="1"/>
            <a:r>
              <a:rPr lang="en-US" dirty="0" smtClean="0"/>
              <a:t>Check whether these customer needs are similar or need to be </a:t>
            </a:r>
            <a:r>
              <a:rPr lang="en-US" dirty="0" err="1" smtClean="0"/>
              <a:t>refactored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Check the difficulty of this requirement. Special attention will be needed if this “high”.</a:t>
            </a:r>
          </a:p>
          <a:p>
            <a:r>
              <a:rPr lang="en-US" dirty="0" smtClean="0"/>
              <a:t>The literature is full of analyses that can be run on this data.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majority of companies that use QFD only use the “House of Quality”, this first sheet we have completed.</a:t>
            </a:r>
          </a:p>
          <a:p>
            <a:r>
              <a:rPr lang="en-US" sz="2400" dirty="0" smtClean="0"/>
              <a:t>Each succeeding phase takes the elements on the horizontal axis of the preceding relationship matrix as its vertical axis.</a:t>
            </a:r>
          </a:p>
          <a:p>
            <a:r>
              <a:rPr lang="en-US" sz="2400" dirty="0" smtClean="0"/>
              <a:t>Product Design</a:t>
            </a:r>
          </a:p>
          <a:p>
            <a:pPr lvl="1"/>
            <a:r>
              <a:rPr lang="en-US" sz="2400" dirty="0" smtClean="0"/>
              <a:t>Voice of the engineer mapped to part design specification</a:t>
            </a:r>
          </a:p>
          <a:p>
            <a:r>
              <a:rPr lang="en-US" sz="2400" dirty="0" smtClean="0"/>
              <a:t>Process Planning</a:t>
            </a:r>
          </a:p>
          <a:p>
            <a:pPr lvl="1"/>
            <a:r>
              <a:rPr lang="en-US" sz="2400" dirty="0" smtClean="0"/>
              <a:t>part design specification mapped to manufacturing planning </a:t>
            </a:r>
          </a:p>
          <a:p>
            <a:r>
              <a:rPr lang="en-US" sz="2400" dirty="0" smtClean="0"/>
              <a:t>Process Control</a:t>
            </a:r>
          </a:p>
          <a:p>
            <a:pPr lvl="1"/>
            <a:r>
              <a:rPr lang="en-US" sz="2400" dirty="0" smtClean="0"/>
              <a:t>manufacturing planning mapped to production planning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Axiomatic design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6363" y="1600200"/>
            <a:ext cx="63912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ontent Placeholder 4"/>
          <p:cNvGraphicFramePr>
            <a:graphicFrameLocks noChangeAspect="1"/>
          </p:cNvGraphicFramePr>
          <p:nvPr>
            <p:ph idx="1"/>
          </p:nvPr>
        </p:nvGraphicFramePr>
        <p:xfrm>
          <a:off x="1524000" y="4179888"/>
          <a:ext cx="3616325" cy="1481137"/>
        </p:xfrm>
        <a:graphic>
          <a:graphicData uri="http://schemas.openxmlformats.org/presentationml/2006/ole">
            <p:oleObj spid="_x0000_s7171" name="Equation" r:id="rId4" imgW="1054080" imgH="43164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40325" y="4179888"/>
            <a:ext cx="3890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Functional requirements are </a:t>
            </a:r>
          </a:p>
          <a:p>
            <a:r>
              <a:rPr lang="en-US" dirty="0" smtClean="0"/>
              <a:t>transformed into design parameters.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40325" y="4978619"/>
            <a:ext cx="377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Design parameters are </a:t>
            </a:r>
          </a:p>
          <a:p>
            <a:r>
              <a:rPr lang="en-US" dirty="0" smtClean="0"/>
              <a:t>transformed into process variables.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2209800"/>
          </a:xfrm>
        </p:spPr>
        <p:txBody>
          <a:bodyPr/>
          <a:lstStyle/>
          <a:p>
            <a:r>
              <a:rPr lang="en-US" dirty="0" smtClean="0"/>
              <a:t>These 4 domains correspond to the house transformations that are made.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417638"/>
            <a:ext cx="4214720" cy="304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families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For a software product line, a Master House of Quality has been developed.</a:t>
            </a:r>
          </a:p>
          <a:p>
            <a:r>
              <a:rPr lang="en-US" sz="2800" dirty="0" smtClean="0"/>
              <a:t>Then each product development team starts with that data and derives the House of Quality for their product.</a:t>
            </a:r>
          </a:p>
          <a:p>
            <a:r>
              <a:rPr lang="en-US" sz="2800" dirty="0" smtClean="0"/>
              <a:t>The Master House of Quality does not differ in terms of fields but in what the information represents.</a:t>
            </a:r>
          </a:p>
          <a:p>
            <a:r>
              <a:rPr lang="en-US" sz="2800" dirty="0" smtClean="0"/>
              <a:t>Ratings about the competition can be reused.</a:t>
            </a:r>
          </a:p>
          <a:p>
            <a:r>
              <a:rPr lang="en-US" sz="2800" dirty="0" smtClean="0"/>
              <a:t>Groups of customer needs will apply (or not) to a product. This corresponds to a feature.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QFD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http://www.ciri.org.nz/downloads/Quality%20Function%20Deployment.pdf</a:t>
            </a:r>
          </a:p>
          <a:p>
            <a:r>
              <a:rPr lang="en-US" dirty="0" smtClean="0">
                <a:hlinkClick r:id="rId2"/>
              </a:rPr>
              <a:t>http://does.eng.buffalo.edu/DOES_Publications/2008/Olewnik.IJQRM.HoQ.2008.pdf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QFD provides a method for gathering and interpreting data about the entire life cycle but primarily about customer needs.</a:t>
            </a:r>
          </a:p>
          <a:p>
            <a:r>
              <a:rPr lang="en-US" dirty="0" smtClean="0"/>
              <a:t>It provides the basis for several analyses that may be useful to specific types of projects.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Capture the Voices of the Customer and the Engineer</a:t>
            </a:r>
          </a:p>
          <a:p>
            <a:r>
              <a:rPr lang="en-US" sz="2800" dirty="0" smtClean="0"/>
              <a:t>Three main goals</a:t>
            </a:r>
          </a:p>
          <a:p>
            <a:pPr lvl="1"/>
            <a:r>
              <a:rPr lang="en-US" sz="2400" dirty="0" smtClean="0"/>
              <a:t>Prioritize spoken and unspoken customer needs</a:t>
            </a:r>
          </a:p>
          <a:p>
            <a:pPr lvl="1"/>
            <a:r>
              <a:rPr lang="en-US" sz="2400" dirty="0" smtClean="0"/>
              <a:t>Match those needs to technical characteristics</a:t>
            </a:r>
          </a:p>
          <a:p>
            <a:pPr lvl="1"/>
            <a:r>
              <a:rPr lang="en-US" sz="2400" dirty="0" smtClean="0"/>
              <a:t>Focus everyone on customer satisfaction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QFD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0575" y="2172494"/>
            <a:ext cx="33718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172494"/>
            <a:ext cx="34766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8225" y="5943600"/>
            <a:ext cx="66103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QFD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Takes elicited information from customers and uses it to drive a chain of transformations.</a:t>
            </a:r>
          </a:p>
          <a:p>
            <a:r>
              <a:rPr lang="en-US" sz="2400" dirty="0" smtClean="0"/>
              <a:t>The chain cuts across the entire organization and serves as a focus for getting everyone focused on meeting customer needs. </a:t>
            </a: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657600"/>
            <a:ext cx="442543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QFD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 Planning</a:t>
            </a:r>
          </a:p>
          <a:p>
            <a:pPr lvl="1"/>
            <a:r>
              <a:rPr lang="en-US" dirty="0" smtClean="0"/>
              <a:t>Captures customer requirements</a:t>
            </a:r>
          </a:p>
          <a:p>
            <a:r>
              <a:rPr lang="en-US" dirty="0" smtClean="0"/>
              <a:t>Product Design</a:t>
            </a:r>
          </a:p>
          <a:p>
            <a:pPr lvl="1"/>
            <a:r>
              <a:rPr lang="en-US" dirty="0" smtClean="0"/>
              <a:t>Product concepts defined </a:t>
            </a:r>
          </a:p>
          <a:p>
            <a:r>
              <a:rPr lang="en-US" dirty="0" smtClean="0"/>
              <a:t>Process Planning</a:t>
            </a:r>
          </a:p>
          <a:p>
            <a:pPr lvl="1"/>
            <a:r>
              <a:rPr lang="en-US" dirty="0" smtClean="0"/>
              <a:t>Manufacturing processes are laid out</a:t>
            </a:r>
          </a:p>
          <a:p>
            <a:r>
              <a:rPr lang="en-US" dirty="0" smtClean="0"/>
              <a:t>Process Control</a:t>
            </a:r>
          </a:p>
          <a:p>
            <a:pPr lvl="1"/>
            <a:r>
              <a:rPr lang="en-US" dirty="0" smtClean="0"/>
              <a:t>Production planning creates measures used to control the production process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systems engineer will lead this process.</a:t>
            </a:r>
          </a:p>
          <a:p>
            <a:r>
              <a:rPr lang="en-US" dirty="0" smtClean="0"/>
              <a:t>The systems engineer will ensure the comprehensiveness of the information.</a:t>
            </a:r>
          </a:p>
          <a:p>
            <a:r>
              <a:rPr lang="en-US" dirty="0" smtClean="0"/>
              <a:t>It will bring together product managers, marketing personnel, and other front-end people.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42"/>
            <a:ext cx="8229600" cy="1143000"/>
          </a:xfrm>
        </p:spPr>
        <p:txBody>
          <a:bodyPr/>
          <a:lstStyle/>
          <a:p>
            <a:r>
              <a:rPr lang="en-US" dirty="0" smtClean="0"/>
              <a:t>House of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76442"/>
            <a:ext cx="3962400" cy="5452958"/>
          </a:xfrm>
        </p:spPr>
        <p:txBody>
          <a:bodyPr/>
          <a:lstStyle/>
          <a:p>
            <a:r>
              <a:rPr lang="en-US" sz="2800" dirty="0" smtClean="0"/>
              <a:t>The House is intended to capture a large number of measures in one figure.</a:t>
            </a:r>
          </a:p>
          <a:p>
            <a:r>
              <a:rPr lang="en-US" sz="2800" dirty="0" smtClean="0"/>
              <a:t>The idea is to start with customer needs and move to engineering considerations of those needs.</a:t>
            </a:r>
          </a:p>
          <a:p>
            <a:r>
              <a:rPr lang="en-US" sz="1800" dirty="0" smtClean="0"/>
              <a:t>Figures here and on the next pages from: </a:t>
            </a:r>
            <a:r>
              <a:rPr lang="en-US" sz="1800" dirty="0" smtClean="0">
                <a:hlinkClick r:id="rId2"/>
              </a:rPr>
              <a:t>http://www.ciri.org.nz/downloads/Quality%20Function%20Deployment.pdf</a:t>
            </a:r>
          </a:p>
          <a:p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861848"/>
            <a:ext cx="4191000" cy="576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Voice of the Customer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2819400"/>
          </a:xfrm>
        </p:spPr>
        <p:txBody>
          <a:bodyPr/>
          <a:lstStyle/>
          <a:p>
            <a:r>
              <a:rPr lang="en-US" sz="2800" dirty="0" smtClean="0"/>
              <a:t>Individual requirements are elicited and captured in this matrix.</a:t>
            </a:r>
          </a:p>
          <a:p>
            <a:r>
              <a:rPr lang="en-US" sz="2800" dirty="0" smtClean="0"/>
              <a:t>They can be grouped as shown in the second column from the left in the table.</a:t>
            </a:r>
          </a:p>
          <a:p>
            <a:r>
              <a:rPr lang="en-US" sz="2800" dirty="0" smtClean="0"/>
              <a:t>The source can be whatever the project wants: use cases, statements, feature models…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724401"/>
            <a:ext cx="5395941" cy="213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0230" y="5257800"/>
            <a:ext cx="1734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Note: red shading</a:t>
            </a:r>
          </a:p>
          <a:p>
            <a:r>
              <a:rPr lang="en-US" sz="1200" dirty="0" smtClean="0"/>
              <a:t>Is the focus of the text.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6727</TotalTime>
  <Words>1039</Words>
  <Application>Microsoft Office PowerPoint</Application>
  <PresentationFormat>On-screen Show (4:3)</PresentationFormat>
  <Paragraphs>115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syse802Template</vt:lpstr>
      <vt:lpstr>Equation</vt:lpstr>
      <vt:lpstr>SYSE 802</vt:lpstr>
      <vt:lpstr>Session Objective</vt:lpstr>
      <vt:lpstr>Goals</vt:lpstr>
      <vt:lpstr>QFD</vt:lpstr>
      <vt:lpstr>QFD - 2</vt:lpstr>
      <vt:lpstr>QFD Phases</vt:lpstr>
      <vt:lpstr>Product Planning</vt:lpstr>
      <vt:lpstr>House of Quality</vt:lpstr>
      <vt:lpstr>Voice of the Customer</vt:lpstr>
      <vt:lpstr>Voice of the Customer - 2</vt:lpstr>
      <vt:lpstr>Voice of the customer - 3</vt:lpstr>
      <vt:lpstr>Priority ratings</vt:lpstr>
      <vt:lpstr>Competition</vt:lpstr>
      <vt:lpstr>Voice of the Engineer</vt:lpstr>
      <vt:lpstr>Improvement</vt:lpstr>
      <vt:lpstr>Relationships</vt:lpstr>
      <vt:lpstr>Difficulty</vt:lpstr>
      <vt:lpstr>Engineering assessment</vt:lpstr>
      <vt:lpstr>Target Values</vt:lpstr>
      <vt:lpstr>Correlation matrix</vt:lpstr>
      <vt:lpstr>Absolute importance</vt:lpstr>
      <vt:lpstr>Product Planning</vt:lpstr>
      <vt:lpstr>Product Planning - 2</vt:lpstr>
      <vt:lpstr>Other Phases</vt:lpstr>
      <vt:lpstr>Axiomatic design</vt:lpstr>
      <vt:lpstr>Progression</vt:lpstr>
      <vt:lpstr>Product families</vt:lpstr>
      <vt:lpstr>QFD</vt:lpstr>
      <vt:lpstr>Summary</vt:lpstr>
    </vt:vector>
  </TitlesOfParts>
  <Company>Clemson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SYSE 802</dc:title>
  <dc:creator>McGregor</dc:creator>
  <cp:lastModifiedBy>McGregor</cp:lastModifiedBy>
  <cp:revision>33</cp:revision>
  <dcterms:created xsi:type="dcterms:W3CDTF">2010-10-12T17:30:30Z</dcterms:created>
  <dcterms:modified xsi:type="dcterms:W3CDTF">2010-10-22T14:17:22Z</dcterms:modified>
</cp:coreProperties>
</file>