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60" r:id="rId2"/>
    <p:sldId id="261" r:id="rId3"/>
    <p:sldId id="263" r:id="rId4"/>
    <p:sldId id="280" r:id="rId5"/>
    <p:sldId id="262" r:id="rId6"/>
    <p:sldId id="270" r:id="rId7"/>
    <p:sldId id="266" r:id="rId8"/>
    <p:sldId id="265" r:id="rId9"/>
    <p:sldId id="267" r:id="rId10"/>
    <p:sldId id="268" r:id="rId11"/>
    <p:sldId id="271" r:id="rId12"/>
    <p:sldId id="272" r:id="rId13"/>
    <p:sldId id="274" r:id="rId14"/>
    <p:sldId id="275" r:id="rId15"/>
    <p:sldId id="277" r:id="rId16"/>
    <p:sldId id="278" r:id="rId17"/>
    <p:sldId id="282" r:id="rId18"/>
    <p:sldId id="273" r:id="rId19"/>
    <p:sldId id="281" r:id="rId20"/>
    <p:sldId id="269" r:id="rId21"/>
    <p:sldId id="276" r:id="rId22"/>
    <p:sldId id="279" r:id="rId23"/>
    <p:sldId id="283" r:id="rId2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6" d="100"/>
          <a:sy n="66" d="100"/>
        </p:scale>
        <p:origin x="-59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10/22/2010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10/22/2010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10/22/2010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10/22/2010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10/22/2010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10/22/2010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10/22/2010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10/22/2010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10/22/2010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10/22/2010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10/22/2010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10/22/2010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10/22/2010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omg.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sei.cmu.edu/reports/94tr024.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6 Session 2</a:t>
            </a:r>
          </a:p>
          <a:p>
            <a:r>
              <a:rPr lang="en-US" dirty="0" smtClean="0">
                <a:solidFill>
                  <a:schemeClr val="tx1"/>
                </a:solidFill>
              </a:rPr>
              <a:t>Tailoring Processes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Input</a:t>
            </a:r>
            <a:endParaRPr lang="en-US" dirty="0"/>
          </a:p>
        </p:txBody>
      </p:sp>
      <p:sp>
        <p:nvSpPr>
          <p:cNvPr id="3" name="Content Placeholder 2"/>
          <p:cNvSpPr>
            <a:spLocks noGrp="1"/>
          </p:cNvSpPr>
          <p:nvPr>
            <p:ph idx="1"/>
          </p:nvPr>
        </p:nvSpPr>
        <p:spPr/>
        <p:txBody>
          <a:bodyPr/>
          <a:lstStyle/>
          <a:p>
            <a:r>
              <a:rPr lang="en-US" dirty="0" smtClean="0"/>
              <a:t>Legal regulations – DO178B for air worthiness; Mil-std-498; DO 254</a:t>
            </a:r>
          </a:p>
          <a:p>
            <a:r>
              <a:rPr lang="en-US" dirty="0" smtClean="0"/>
              <a:t>De facto or formal standards – IEEE 1074</a:t>
            </a:r>
          </a:p>
          <a:p>
            <a:r>
              <a:rPr lang="en-US" dirty="0" smtClean="0"/>
              <a:t>Business/operational context</a:t>
            </a:r>
          </a:p>
          <a:p>
            <a:endParaRPr lang="en-US"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Meta-models for method definition</a:t>
            </a:r>
            <a:endParaRPr lang="en-US" dirty="0"/>
          </a:p>
        </p:txBody>
      </p:sp>
      <p:sp>
        <p:nvSpPr>
          <p:cNvPr id="3" name="Content Placeholder 2"/>
          <p:cNvSpPr>
            <a:spLocks noGrp="1"/>
          </p:cNvSpPr>
          <p:nvPr>
            <p:ph idx="1"/>
          </p:nvPr>
        </p:nvSpPr>
        <p:spPr/>
        <p:txBody>
          <a:bodyPr/>
          <a:lstStyle/>
          <a:p>
            <a:r>
              <a:rPr lang="en-US" dirty="0" smtClean="0"/>
              <a:t>ISO 24774</a:t>
            </a:r>
          </a:p>
          <a:p>
            <a:r>
              <a:rPr lang="en-US" dirty="0" smtClean="0"/>
              <a:t>ISO 15288</a:t>
            </a:r>
          </a:p>
          <a:p>
            <a:r>
              <a:rPr lang="en-US" dirty="0" smtClean="0"/>
              <a:t>ISO 24744</a:t>
            </a:r>
          </a:p>
          <a:p>
            <a:r>
              <a:rPr lang="en-US" dirty="0" smtClean="0"/>
              <a:t>SPEM 2</a:t>
            </a:r>
          </a:p>
          <a:p>
            <a:r>
              <a:rPr lang="en-US" dirty="0" smtClean="0"/>
              <a:t>BPMN 2</a:t>
            </a:r>
          </a:p>
          <a:p>
            <a:r>
              <a:rPr lang="en-US" dirty="0" smtClean="0"/>
              <a:t>ISO 15926</a:t>
            </a:r>
          </a:p>
          <a:p>
            <a:pPr>
              <a:buNone/>
            </a:pPr>
            <a:r>
              <a:rPr lang="en-US" dirty="0" smtClean="0"/>
              <a:t>We have been using SPEM 2, which is the basis for EPF.</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method is enough?</a:t>
            </a:r>
            <a:endParaRPr lang="en-US" dirty="0"/>
          </a:p>
        </p:txBody>
      </p:sp>
      <p:sp>
        <p:nvSpPr>
          <p:cNvPr id="3" name="Content Placeholder 2"/>
          <p:cNvSpPr>
            <a:spLocks noGrp="1"/>
          </p:cNvSpPr>
          <p:nvPr>
            <p:ph idx="1"/>
          </p:nvPr>
        </p:nvSpPr>
        <p:spPr/>
        <p:txBody>
          <a:bodyPr/>
          <a:lstStyle/>
          <a:p>
            <a:endParaRPr lang="en-US" dirty="0"/>
          </a:p>
        </p:txBody>
      </p:sp>
      <p:pic>
        <p:nvPicPr>
          <p:cNvPr id="1026" name="Picture 2" descr="C:\Users\McGregor\AppData\Local\Microsoft\Windows\Temporary Internet Files\Content.IE5\4YR1IDUS\MC900290466[1].wmf"/>
          <p:cNvPicPr>
            <a:picLocks noChangeAspect="1" noChangeArrowheads="1"/>
          </p:cNvPicPr>
          <p:nvPr/>
        </p:nvPicPr>
        <p:blipFill>
          <a:blip r:embed="rId2"/>
          <a:srcRect/>
          <a:stretch>
            <a:fillRect/>
          </a:stretch>
        </p:blipFill>
        <p:spPr bwMode="auto">
          <a:xfrm>
            <a:off x="2616451" y="3200400"/>
            <a:ext cx="3911097" cy="2442927"/>
          </a:xfrm>
          <a:prstGeom prst="rect">
            <a:avLst/>
          </a:prstGeom>
          <a:noFill/>
        </p:spPr>
      </p:pic>
      <p:sp>
        <p:nvSpPr>
          <p:cNvPr id="5" name="TextBox 4"/>
          <p:cNvSpPr txBox="1"/>
          <p:nvPr/>
        </p:nvSpPr>
        <p:spPr>
          <a:xfrm>
            <a:off x="4800600" y="2590800"/>
            <a:ext cx="2403287" cy="646331"/>
          </a:xfrm>
          <a:prstGeom prst="rect">
            <a:avLst/>
          </a:prstGeom>
          <a:noFill/>
        </p:spPr>
        <p:txBody>
          <a:bodyPr wrap="none" rtlCol="0">
            <a:spAutoFit/>
          </a:bodyPr>
          <a:lstStyle/>
          <a:p>
            <a:r>
              <a:rPr lang="en-US" dirty="0" smtClean="0"/>
              <a:t>RTCA DO-178B or </a:t>
            </a:r>
          </a:p>
          <a:p>
            <a:r>
              <a:rPr lang="en-US" dirty="0" smtClean="0"/>
              <a:t>FDA 21 CFR part 820</a:t>
            </a:r>
            <a:endParaRPr lang="en-US" dirty="0"/>
          </a:p>
        </p:txBody>
      </p:sp>
      <p:sp>
        <p:nvSpPr>
          <p:cNvPr id="6" name="TextBox 5"/>
          <p:cNvSpPr txBox="1"/>
          <p:nvPr/>
        </p:nvSpPr>
        <p:spPr>
          <a:xfrm>
            <a:off x="2616451" y="2867799"/>
            <a:ext cx="1714957" cy="369332"/>
          </a:xfrm>
          <a:prstGeom prst="rect">
            <a:avLst/>
          </a:prstGeom>
          <a:noFill/>
        </p:spPr>
        <p:txBody>
          <a:bodyPr wrap="none" rtlCol="0">
            <a:spAutoFit/>
          </a:bodyPr>
          <a:lstStyle/>
          <a:p>
            <a:r>
              <a:rPr lang="en-US" dirty="0" smtClean="0"/>
              <a:t>Time to market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Chunks</a:t>
            </a:r>
            <a:endParaRPr lang="en-US" dirty="0"/>
          </a:p>
        </p:txBody>
      </p:sp>
      <p:sp>
        <p:nvSpPr>
          <p:cNvPr id="3" name="Content Placeholder 2"/>
          <p:cNvSpPr>
            <a:spLocks noGrp="1"/>
          </p:cNvSpPr>
          <p:nvPr>
            <p:ph idx="1"/>
          </p:nvPr>
        </p:nvSpPr>
        <p:spPr/>
        <p:txBody>
          <a:bodyPr/>
          <a:lstStyle/>
          <a:p>
            <a:r>
              <a:rPr lang="en-US" dirty="0" smtClean="0"/>
              <a:t>Method engineering begins with pieces of a method being collected. (Method Content in EPF)</a:t>
            </a:r>
          </a:p>
          <a:p>
            <a:r>
              <a:rPr lang="en-US" dirty="0" smtClean="0"/>
              <a:t>Then method engineering takes a basic </a:t>
            </a:r>
            <a:r>
              <a:rPr lang="en-US" dirty="0" smtClean="0"/>
              <a:t>framework</a:t>
            </a:r>
            <a:r>
              <a:rPr lang="en-US" dirty="0" smtClean="0"/>
              <a:t>, such as iterative or </a:t>
            </a:r>
            <a:r>
              <a:rPr lang="en-US" dirty="0" smtClean="0"/>
              <a:t>agile</a:t>
            </a:r>
            <a:r>
              <a:rPr lang="en-US" dirty="0" smtClean="0"/>
              <a:t>, </a:t>
            </a:r>
            <a:r>
              <a:rPr lang="en-US" dirty="0" smtClean="0"/>
              <a:t>and fills it with the “right” method chunks.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Chunks - 2</a:t>
            </a:r>
            <a:endParaRPr lang="en-US" dirty="0"/>
          </a:p>
        </p:txBody>
      </p:sp>
      <p:sp>
        <p:nvSpPr>
          <p:cNvPr id="3" name="Content Placeholder 2"/>
          <p:cNvSpPr>
            <a:spLocks noGrp="1"/>
          </p:cNvSpPr>
          <p:nvPr>
            <p:ph idx="1"/>
          </p:nvPr>
        </p:nvSpPr>
        <p:spPr/>
        <p:txBody>
          <a:bodyPr/>
          <a:lstStyle/>
          <a:p>
            <a:r>
              <a:rPr lang="en-US" dirty="0" smtClean="0"/>
              <a:t>The “right” pieces depend upon many factors including:</a:t>
            </a:r>
          </a:p>
          <a:p>
            <a:pPr lvl="1"/>
            <a:r>
              <a:rPr lang="en-US" dirty="0" smtClean="0"/>
              <a:t>Time lines</a:t>
            </a:r>
          </a:p>
          <a:p>
            <a:pPr lvl="1"/>
            <a:r>
              <a:rPr lang="en-US" dirty="0" smtClean="0"/>
              <a:t>Available personnel</a:t>
            </a:r>
          </a:p>
          <a:p>
            <a:pPr lvl="1"/>
            <a:r>
              <a:rPr lang="en-US" dirty="0" smtClean="0"/>
              <a:t>Size of the product</a:t>
            </a:r>
          </a:p>
          <a:p>
            <a:pPr lvl="1"/>
            <a:r>
              <a:rPr lang="en-US" dirty="0" smtClean="0"/>
              <a:t>Initiatives underway in the organization</a:t>
            </a:r>
          </a:p>
          <a:p>
            <a:pPr lvl="1"/>
            <a:r>
              <a:rPr lang="en-US" dirty="0" smtClean="0"/>
              <a:t>For internal use or external sale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Chunks - 3</a:t>
            </a:r>
            <a:endParaRPr lang="en-US" dirty="0"/>
          </a:p>
        </p:txBody>
      </p:sp>
      <p:sp>
        <p:nvSpPr>
          <p:cNvPr id="3" name="Content Placeholder 2"/>
          <p:cNvSpPr>
            <a:spLocks noGrp="1"/>
          </p:cNvSpPr>
          <p:nvPr>
            <p:ph idx="1"/>
          </p:nvPr>
        </p:nvSpPr>
        <p:spPr/>
        <p:txBody>
          <a:bodyPr/>
          <a:lstStyle/>
          <a:p>
            <a:r>
              <a:rPr lang="en-US" dirty="0" smtClean="0"/>
              <a:t>A good approach to identifying appropriate chunks is to use an appropriate meta-model.</a:t>
            </a:r>
          </a:p>
          <a:p>
            <a:r>
              <a:rPr lang="en-US" dirty="0" smtClean="0"/>
              <a:t>For chunks use these primitives from SPEM:</a:t>
            </a:r>
          </a:p>
          <a:p>
            <a:pPr lvl="1"/>
            <a:r>
              <a:rPr lang="en-US" dirty="0" smtClean="0"/>
              <a:t>Role</a:t>
            </a:r>
          </a:p>
          <a:p>
            <a:pPr lvl="1"/>
            <a:r>
              <a:rPr lang="en-US" dirty="0" smtClean="0"/>
              <a:t>Task</a:t>
            </a:r>
          </a:p>
          <a:p>
            <a:pPr lvl="1"/>
            <a:r>
              <a:rPr lang="en-US" dirty="0" err="1" smtClean="0"/>
              <a:t>Workproduct</a:t>
            </a:r>
            <a:endParaRPr lang="en-US" dirty="0" smtClean="0"/>
          </a:p>
          <a:p>
            <a:pPr lvl="1"/>
            <a:r>
              <a:rPr lang="en-US" dirty="0" smtClean="0"/>
              <a:t>Guidance</a:t>
            </a:r>
          </a:p>
          <a:p>
            <a:pPr lvl="1"/>
            <a:r>
              <a:rPr lang="en-US" dirty="0" smtClean="0"/>
              <a:t>Delivery Process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Composition</a:t>
            </a:r>
            <a:endParaRPr lang="en-US" dirty="0"/>
          </a:p>
        </p:txBody>
      </p:sp>
      <p:sp>
        <p:nvSpPr>
          <p:cNvPr id="3" name="Content Placeholder 2"/>
          <p:cNvSpPr>
            <a:spLocks noGrp="1"/>
          </p:cNvSpPr>
          <p:nvPr>
            <p:ph idx="1"/>
          </p:nvPr>
        </p:nvSpPr>
        <p:spPr/>
        <p:txBody>
          <a:bodyPr/>
          <a:lstStyle/>
          <a:p>
            <a:r>
              <a:rPr lang="en-US" sz="2400" dirty="0" smtClean="0"/>
              <a:t>The method chunks are composed into a recognizable process with appropriate sequencing</a:t>
            </a:r>
            <a:r>
              <a:rPr lang="en-US" sz="2400" dirty="0" smtClean="0"/>
              <a:t>. </a:t>
            </a:r>
            <a:endParaRPr lang="en-US" sz="2400" dirty="0" smtClean="0"/>
          </a:p>
          <a:p>
            <a:pPr lvl="1"/>
            <a:r>
              <a:rPr lang="en-US" sz="2400" dirty="0" smtClean="0"/>
              <a:t>iterative uses a feedback loop to repeatedly process the same material into increasingly specific information. </a:t>
            </a:r>
          </a:p>
          <a:p>
            <a:pPr lvl="1"/>
            <a:r>
              <a:rPr lang="en-US" sz="2400" dirty="0" smtClean="0"/>
              <a:t>Incremental repeats process steps but with different material</a:t>
            </a:r>
          </a:p>
          <a:p>
            <a:pPr lvl="1"/>
            <a:r>
              <a:rPr lang="en-US" sz="2400" dirty="0" smtClean="0"/>
              <a:t>Agile opportunistically addresses material quickly</a:t>
            </a:r>
          </a:p>
          <a:p>
            <a:r>
              <a:rPr lang="en-US" sz="2400" dirty="0" smtClean="0"/>
              <a:t>EPF provides a “repeatable” check box for tasks on the process definition pages.</a:t>
            </a:r>
            <a:endParaRPr lang="en-US" sz="24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Composition - 2</a:t>
            </a:r>
            <a:endParaRPr lang="en-US" dirty="0"/>
          </a:p>
        </p:txBody>
      </p:sp>
      <p:sp>
        <p:nvSpPr>
          <p:cNvPr id="3" name="Content Placeholder 2"/>
          <p:cNvSpPr>
            <a:spLocks noGrp="1"/>
          </p:cNvSpPr>
          <p:nvPr>
            <p:ph idx="1"/>
          </p:nvPr>
        </p:nvSpPr>
        <p:spPr/>
        <p:txBody>
          <a:bodyPr/>
          <a:lstStyle/>
          <a:p>
            <a:r>
              <a:rPr lang="en-US" dirty="0" smtClean="0"/>
              <a:t>Exit and entry criteria are used to wire together chunks according to the process model being followed (iterative, etc)</a:t>
            </a:r>
          </a:p>
          <a:p>
            <a:r>
              <a:rPr lang="en-US" dirty="0" smtClean="0"/>
              <a:t>The work breakdown structure provides a natural structure for organizing into a process.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SPL &amp; Tailoring</a:t>
            </a:r>
            <a:endParaRPr lang="en-US" dirty="0"/>
          </a:p>
        </p:txBody>
      </p:sp>
      <p:sp>
        <p:nvSpPr>
          <p:cNvPr id="3" name="Content Placeholder 2"/>
          <p:cNvSpPr>
            <a:spLocks noGrp="1"/>
          </p:cNvSpPr>
          <p:nvPr>
            <p:ph idx="1"/>
          </p:nvPr>
        </p:nvSpPr>
        <p:spPr/>
        <p:txBody>
          <a:bodyPr/>
          <a:lstStyle/>
          <a:p>
            <a:r>
              <a:rPr lang="en-US" sz="2800" dirty="0" smtClean="0"/>
              <a:t>In a software product line organization, differences among products are anticipated and managed by including variation points at the places where the products differ.</a:t>
            </a:r>
          </a:p>
          <a:p>
            <a:r>
              <a:rPr lang="en-US" sz="2800" dirty="0" smtClean="0"/>
              <a:t>The production method for the product line is no exception.</a:t>
            </a:r>
          </a:p>
          <a:p>
            <a:r>
              <a:rPr lang="en-US" sz="2800" dirty="0" smtClean="0"/>
              <a:t>The method has variation points.</a:t>
            </a:r>
          </a:p>
          <a:p>
            <a:r>
              <a:rPr lang="en-US" sz="2800" dirty="0" smtClean="0"/>
              <a:t>There may be different verification techniques for different products or other differences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SPL &amp; Tailoring - 2</a:t>
            </a:r>
            <a:endParaRPr lang="en-US" dirty="0"/>
          </a:p>
        </p:txBody>
      </p:sp>
      <p:sp>
        <p:nvSpPr>
          <p:cNvPr id="3" name="Content Placeholder 2"/>
          <p:cNvSpPr>
            <a:spLocks noGrp="1"/>
          </p:cNvSpPr>
          <p:nvPr>
            <p:ph idx="1"/>
          </p:nvPr>
        </p:nvSpPr>
        <p:spPr/>
        <p:txBody>
          <a:bodyPr/>
          <a:lstStyle/>
          <a:p>
            <a:r>
              <a:rPr lang="en-US" dirty="0" smtClean="0"/>
              <a:t>In EPF this is done by having a page that </a:t>
            </a:r>
            <a:r>
              <a:rPr lang="en-US" dirty="0" smtClean="0"/>
              <a:t>provides an </a:t>
            </a:r>
            <a:r>
              <a:rPr lang="en-US" dirty="0" smtClean="0"/>
              <a:t>abstract description of an element and </a:t>
            </a:r>
            <a:r>
              <a:rPr lang="en-US" dirty="0" smtClean="0"/>
              <a:t>then a product team “extends” that page to give </a:t>
            </a:r>
            <a:r>
              <a:rPr lang="en-US" dirty="0" smtClean="0"/>
              <a:t>a project-specific </a:t>
            </a:r>
            <a:r>
              <a:rPr lang="en-US" dirty="0" smtClean="0"/>
              <a:t>definition for the element</a:t>
            </a:r>
            <a:r>
              <a:rPr lang="en-US" dirty="0" smtClean="0"/>
              <a:t>.</a:t>
            </a:r>
            <a:endParaRPr lang="en-US" dirty="0" smtClean="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The objective of this session is to explore techniques for tailoring processes to meet the specific needs of an individual project.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There are beginning to be process frameworks that support discipline-specific method definitions.</a:t>
            </a:r>
          </a:p>
          <a:p>
            <a:r>
              <a:rPr lang="en-US" dirty="0" smtClean="0"/>
              <a:t>MFESA </a:t>
            </a:r>
            <a:r>
              <a:rPr lang="en-US" dirty="0" smtClean="0"/>
              <a:t>is a framework for defining system architecture definition methods</a:t>
            </a:r>
          </a:p>
          <a:p>
            <a:endParaRPr lang="en-US" dirty="0" smtClean="0"/>
          </a:p>
          <a:p>
            <a:r>
              <a:rPr lang="en-US" dirty="0" err="1" smtClean="0"/>
              <a:t>FYI:http</a:t>
            </a:r>
            <a:r>
              <a:rPr lang="en-US" dirty="0" smtClean="0"/>
              <a:t>://www.sei.cmu.edu/library/assets/mfesatutorialoneday20090420.pdf</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- 2</a:t>
            </a:r>
            <a:endParaRPr lang="en-US" dirty="0"/>
          </a:p>
        </p:txBody>
      </p:sp>
      <p:sp>
        <p:nvSpPr>
          <p:cNvPr id="3" name="Content Placeholder 2"/>
          <p:cNvSpPr>
            <a:spLocks noGrp="1"/>
          </p:cNvSpPr>
          <p:nvPr>
            <p:ph idx="1"/>
          </p:nvPr>
        </p:nvSpPr>
        <p:spPr>
          <a:xfrm>
            <a:off x="304800" y="1600200"/>
            <a:ext cx="2514600" cy="4525963"/>
          </a:xfrm>
        </p:spPr>
        <p:txBody>
          <a:bodyPr/>
          <a:lstStyle/>
          <a:p>
            <a:pPr marL="0" indent="0">
              <a:spcBef>
                <a:spcPts val="0"/>
              </a:spcBef>
              <a:buNone/>
            </a:pPr>
            <a:r>
              <a:rPr lang="en-US" sz="2400" dirty="0" smtClean="0"/>
              <a:t>This model lays out the process for defining a new method.</a:t>
            </a:r>
          </a:p>
          <a:p>
            <a:pPr marL="0" indent="0">
              <a:spcBef>
                <a:spcPts val="0"/>
              </a:spcBef>
              <a:buNone/>
            </a:pPr>
            <a:endParaRPr lang="en-US" sz="2400" dirty="0" smtClean="0"/>
          </a:p>
          <a:p>
            <a:pPr marL="0" indent="0">
              <a:spcBef>
                <a:spcPts val="0"/>
              </a:spcBef>
              <a:buNone/>
            </a:pPr>
            <a:r>
              <a:rPr lang="en-US" sz="2400" dirty="0" smtClean="0"/>
              <a:t>Tailoring a method is similar </a:t>
            </a:r>
            <a:endParaRPr lang="en-US" sz="2400" dirty="0"/>
          </a:p>
        </p:txBody>
      </p:sp>
      <p:pic>
        <p:nvPicPr>
          <p:cNvPr id="1026" name="Picture 2"/>
          <p:cNvPicPr>
            <a:picLocks noChangeAspect="1" noChangeArrowheads="1"/>
          </p:cNvPicPr>
          <p:nvPr/>
        </p:nvPicPr>
        <p:blipFill>
          <a:blip r:embed="rId2"/>
          <a:srcRect/>
          <a:stretch>
            <a:fillRect/>
          </a:stretch>
        </p:blipFill>
        <p:spPr bwMode="auto">
          <a:xfrm>
            <a:off x="2819400" y="1752600"/>
            <a:ext cx="6162675" cy="49149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Tailoring</a:t>
            </a:r>
            <a:endParaRPr lang="en-US" dirty="0"/>
          </a:p>
        </p:txBody>
      </p:sp>
      <p:sp>
        <p:nvSpPr>
          <p:cNvPr id="3" name="Content Placeholder 2"/>
          <p:cNvSpPr>
            <a:spLocks noGrp="1"/>
          </p:cNvSpPr>
          <p:nvPr>
            <p:ph idx="1"/>
          </p:nvPr>
        </p:nvSpPr>
        <p:spPr/>
        <p:txBody>
          <a:bodyPr/>
          <a:lstStyle/>
          <a:p>
            <a:r>
              <a:rPr lang="en-US" dirty="0" smtClean="0"/>
              <a:t>This is a brief paper on method tailoring. Take a quick read.</a:t>
            </a:r>
          </a:p>
          <a:p>
            <a:r>
              <a:rPr lang="en-US" dirty="0" smtClean="0"/>
              <a:t>http://www.springerlink.com/content/j120572885131602/fulltext.pdf</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Method engineering, including tailoring, is an increasingly important discipline in a systems development organization.</a:t>
            </a:r>
          </a:p>
          <a:p>
            <a:r>
              <a:rPr lang="en-US" dirty="0" smtClean="0"/>
              <a:t>Selecting the right pieces and combining them in the best way is still an art but it is at least an explicitly articulated art now rather than implicit.</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a:t>
            </a:r>
            <a:endParaRPr lang="en-US" dirty="0"/>
          </a:p>
        </p:txBody>
      </p:sp>
      <p:sp>
        <p:nvSpPr>
          <p:cNvPr id="3" name="Content Placeholder 2"/>
          <p:cNvSpPr>
            <a:spLocks noGrp="1"/>
          </p:cNvSpPr>
          <p:nvPr>
            <p:ph idx="1"/>
          </p:nvPr>
        </p:nvSpPr>
        <p:spPr/>
        <p:txBody>
          <a:bodyPr/>
          <a:lstStyle/>
          <a:p>
            <a:r>
              <a:rPr lang="en-US" sz="2800" dirty="0" smtClean="0"/>
              <a:t>A method is a combination of tools, models, and processes that accomplish a specified task, such as the object-oriented development method.</a:t>
            </a:r>
          </a:p>
          <a:p>
            <a:r>
              <a:rPr lang="en-US" sz="2800" dirty="0" smtClean="0"/>
              <a:t>A method provides structure to how a task is to be accomplished.</a:t>
            </a:r>
          </a:p>
          <a:p>
            <a:r>
              <a:rPr lang="en-US" sz="2800" dirty="0" smtClean="0"/>
              <a:t>The Software and Systems Process Engineering Meta-Model provides a means of expressing methods. </a:t>
            </a:r>
            <a:r>
              <a:rPr lang="en-US" sz="2800" dirty="0" smtClean="0">
                <a:hlinkClick r:id="rId2"/>
              </a:rPr>
              <a:t>www.omg.org</a:t>
            </a:r>
            <a:endParaRPr lang="en-US" sz="2800" dirty="0" smtClean="0"/>
          </a:p>
          <a:p>
            <a:pPr>
              <a:buNone/>
            </a:pPr>
            <a:endParaRPr lang="en-US" sz="2000" dirty="0" smtClean="0"/>
          </a:p>
          <a:p>
            <a:pPr>
              <a:buNone/>
            </a:pPr>
            <a:r>
              <a:rPr lang="en-US" sz="2000" dirty="0" smtClean="0"/>
              <a:t>Note: Many people use “process” when they really mean “method”</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 for models of methods</a:t>
            </a:r>
            <a:endParaRPr lang="en-US" dirty="0"/>
          </a:p>
        </p:txBody>
      </p:sp>
      <p:sp>
        <p:nvSpPr>
          <p:cNvPr id="3" name="Content Placeholder 2"/>
          <p:cNvSpPr>
            <a:spLocks noGrp="1"/>
          </p:cNvSpPr>
          <p:nvPr>
            <p:ph idx="1"/>
          </p:nvPr>
        </p:nvSpPr>
        <p:spPr/>
        <p:txBody>
          <a:bodyPr/>
          <a:lstStyle/>
          <a:p>
            <a:r>
              <a:rPr lang="en-US" sz="2800" dirty="0" smtClean="0"/>
              <a:t>Different customers </a:t>
            </a:r>
            <a:r>
              <a:rPr lang="en-US" sz="2800" dirty="0" smtClean="0"/>
              <a:t>may require different levels of maturity – NASA requires Level 3 CMMI</a:t>
            </a:r>
          </a:p>
          <a:p>
            <a:r>
              <a:rPr lang="en-US" sz="2800" dirty="0" smtClean="0"/>
              <a:t>Certain customers may require special techniques such as a particular performance measurement or a specific design tool</a:t>
            </a:r>
          </a:p>
          <a:p>
            <a:r>
              <a:rPr lang="en-US" sz="2800" dirty="0" smtClean="0"/>
              <a:t>Certainly new tools, models, and process models will emerge over time and should be used to upgrade the existing method</a:t>
            </a:r>
          </a:p>
          <a:p>
            <a:r>
              <a:rPr lang="en-US" sz="2800" dirty="0" smtClean="0"/>
              <a:t>Applying a “one size fits all” approach is inefficient and often inadequate</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Engineering</a:t>
            </a:r>
            <a:endParaRPr lang="en-US" dirty="0"/>
          </a:p>
        </p:txBody>
      </p:sp>
      <p:sp>
        <p:nvSpPr>
          <p:cNvPr id="3" name="Content Placeholder 2"/>
          <p:cNvSpPr>
            <a:spLocks noGrp="1"/>
          </p:cNvSpPr>
          <p:nvPr>
            <p:ph idx="1"/>
          </p:nvPr>
        </p:nvSpPr>
        <p:spPr/>
        <p:txBody>
          <a:bodyPr/>
          <a:lstStyle/>
          <a:p>
            <a:r>
              <a:rPr lang="en-US" sz="1800" dirty="0" smtClean="0"/>
              <a:t>“Method engineering (ME) and situational method engineering (SME) focus on formalizing the use of methods for systems development. The broader term, method engineering, is defined as the engineering discipline to design, construct and adapt methods, techniques and tools for systems development…”</a:t>
            </a:r>
          </a:p>
          <a:p>
            <a:r>
              <a:rPr lang="en-US" sz="1800" dirty="0" smtClean="0"/>
              <a:t>We need technique deciding what makes a method “good” or at least better, tools to support tailoring, and processes for tailoring. In short we need a method for tailoring methods.</a:t>
            </a:r>
          </a:p>
          <a:p>
            <a:pPr>
              <a:buNone/>
            </a:pPr>
            <a:r>
              <a:rPr lang="en-US" sz="1800" b="1" dirty="0" smtClean="0"/>
              <a:t>Situational Method Engineering: State-of-the-Art Review by Brian Henderson-Sellers and </a:t>
            </a:r>
            <a:r>
              <a:rPr lang="en-US" sz="1800" b="1" dirty="0" err="1" smtClean="0"/>
              <a:t>Jolita</a:t>
            </a:r>
            <a:r>
              <a:rPr lang="en-US" sz="1800" b="1" dirty="0" smtClean="0"/>
              <a:t> </a:t>
            </a:r>
            <a:r>
              <a:rPr lang="en-US" sz="1800" b="1" dirty="0" err="1" smtClean="0"/>
              <a:t>Ralyté</a:t>
            </a:r>
            <a:r>
              <a:rPr lang="en-US" sz="1800" b="1" dirty="0" smtClean="0"/>
              <a:t>. </a:t>
            </a:r>
            <a:r>
              <a:rPr lang="en-US" sz="1800" i="1" dirty="0" smtClean="0"/>
              <a:t>Journal of Universal Computer Science, vol. 16, no. 3 (2010), 424-478.</a:t>
            </a:r>
          </a:p>
          <a:p>
            <a:pPr>
              <a:buNone/>
            </a:pPr>
            <a:endParaRPr lang="en-US" sz="1800" i="1" dirty="0" smtClean="0"/>
          </a:p>
          <a:p>
            <a:r>
              <a:rPr lang="en-US" sz="1800" dirty="0" smtClean="0"/>
              <a:t>In CMMI, Generic Practice 2.2 Planning the Process, gives an entry point into the CMMI for method engineering .</a:t>
            </a:r>
          </a:p>
          <a:p>
            <a:pPr>
              <a:buNone/>
            </a:pPr>
            <a:r>
              <a:rPr lang="en-US" sz="1800" dirty="0" smtClean="0">
                <a:hlinkClick r:id="rId2"/>
              </a:rPr>
              <a:t>http://www.sei.cmu.edu/reports/94tr024.pdf</a:t>
            </a:r>
            <a:endParaRPr lang="en-US" sz="1800" dirty="0" smtClean="0"/>
          </a:p>
          <a:p>
            <a:pPr>
              <a:buNone/>
            </a:pPr>
            <a:endParaRPr lang="en-US" sz="1800" dirty="0" smtClean="0"/>
          </a:p>
          <a:p>
            <a:pPr>
              <a:buNone/>
            </a:pPr>
            <a:r>
              <a:rPr lang="en-US" sz="1800" dirty="0" smtClean="0"/>
              <a:t>These references are only for your curiosity. No requirement to read.</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 Tailoring and Improving</a:t>
            </a:r>
            <a:endParaRPr lang="en-US" dirty="0"/>
          </a:p>
        </p:txBody>
      </p:sp>
      <p:sp>
        <p:nvSpPr>
          <p:cNvPr id="3" name="Content Placeholder 2"/>
          <p:cNvSpPr>
            <a:spLocks noGrp="1"/>
          </p:cNvSpPr>
          <p:nvPr>
            <p:ph idx="1"/>
          </p:nvPr>
        </p:nvSpPr>
        <p:spPr/>
        <p:txBody>
          <a:bodyPr/>
          <a:lstStyle/>
          <a:p>
            <a:r>
              <a:rPr lang="en-US" sz="2400" dirty="0" smtClean="0"/>
              <a:t>Method engineering addresses building a method from scratch. </a:t>
            </a:r>
          </a:p>
          <a:p>
            <a:r>
              <a:rPr lang="en-US" sz="2400" dirty="0" smtClean="0"/>
              <a:t>Process improvement, as described in the literature such as CMMI, is a technique for introspecting on the actions taken during product development and making changes to improve the process but may not affect the rest of the method.</a:t>
            </a:r>
          </a:p>
          <a:p>
            <a:r>
              <a:rPr lang="en-US" sz="2400" dirty="0" smtClean="0"/>
              <a:t>Tailoring, a special case of method engineering, creates a variant of a general process model for the purpose of satisfying the specific objectives of a specific project.</a:t>
            </a:r>
          </a:p>
          <a:p>
            <a:r>
              <a:rPr lang="en-US" sz="2400" dirty="0" smtClean="0"/>
              <a:t>Tailoring is the focus of this session.</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Tailoring Process</a:t>
            </a:r>
            <a:endParaRPr lang="en-US" dirty="0"/>
          </a:p>
        </p:txBody>
      </p:sp>
      <p:sp>
        <p:nvSpPr>
          <p:cNvPr id="6" name="Content Placeholder 5"/>
          <p:cNvSpPr>
            <a:spLocks noGrp="1"/>
          </p:cNvSpPr>
          <p:nvPr>
            <p:ph idx="1"/>
          </p:nvPr>
        </p:nvSpPr>
        <p:spPr>
          <a:xfrm>
            <a:off x="457200" y="1600200"/>
            <a:ext cx="8229600" cy="1981199"/>
          </a:xfrm>
        </p:spPr>
        <p:txBody>
          <a:bodyPr/>
          <a:lstStyle/>
          <a:p>
            <a:r>
              <a:rPr lang="en-US" dirty="0" smtClean="0"/>
              <a:t>Many regulations such as MIL-STD-499B include sections that specify tailoring mechanisms and considerations.</a:t>
            </a:r>
          </a:p>
          <a:p>
            <a:r>
              <a:rPr lang="en-US" dirty="0" smtClean="0"/>
              <a:t>This model illustrates…</a:t>
            </a:r>
            <a:endParaRPr lang="en-US" dirty="0"/>
          </a:p>
        </p:txBody>
      </p:sp>
      <p:sp>
        <p:nvSpPr>
          <p:cNvPr id="7" name="Rectangle 6"/>
          <p:cNvSpPr/>
          <p:nvPr/>
        </p:nvSpPr>
        <p:spPr>
          <a:xfrm>
            <a:off x="3697645" y="4504267"/>
            <a:ext cx="2362200" cy="1219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Process (method) </a:t>
            </a:r>
            <a:r>
              <a:rPr lang="en-US" smtClean="0"/>
              <a:t>definition process</a:t>
            </a:r>
            <a:endParaRPr lang="en-US"/>
          </a:p>
        </p:txBody>
      </p:sp>
      <p:sp>
        <p:nvSpPr>
          <p:cNvPr id="12" name="Freeform 11"/>
          <p:cNvSpPr/>
          <p:nvPr/>
        </p:nvSpPr>
        <p:spPr>
          <a:xfrm>
            <a:off x="3059823" y="5071534"/>
            <a:ext cx="3736622" cy="812800"/>
          </a:xfrm>
          <a:custGeom>
            <a:avLst/>
            <a:gdLst>
              <a:gd name="connsiteX0" fmla="*/ 3002844 w 3736622"/>
              <a:gd name="connsiteY0" fmla="*/ 0 h 812800"/>
              <a:gd name="connsiteX1" fmla="*/ 3736622 w 3736622"/>
              <a:gd name="connsiteY1" fmla="*/ 11289 h 812800"/>
              <a:gd name="connsiteX2" fmla="*/ 3725333 w 3736622"/>
              <a:gd name="connsiteY2" fmla="*/ 812800 h 812800"/>
              <a:gd name="connsiteX3" fmla="*/ 0 w 3736622"/>
              <a:gd name="connsiteY3" fmla="*/ 790222 h 812800"/>
              <a:gd name="connsiteX4" fmla="*/ 11289 w 3736622"/>
              <a:gd name="connsiteY4" fmla="*/ 237066 h 812800"/>
              <a:gd name="connsiteX5" fmla="*/ 643466 w 3736622"/>
              <a:gd name="connsiteY5" fmla="*/ 248355 h 81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36622" h="812800">
                <a:moveTo>
                  <a:pt x="3002844" y="0"/>
                </a:moveTo>
                <a:lnTo>
                  <a:pt x="3736622" y="11289"/>
                </a:lnTo>
                <a:lnTo>
                  <a:pt x="3725333" y="812800"/>
                </a:lnTo>
                <a:lnTo>
                  <a:pt x="0" y="790222"/>
                </a:lnTo>
                <a:lnTo>
                  <a:pt x="11289" y="237066"/>
                </a:lnTo>
                <a:lnTo>
                  <a:pt x="643466" y="248355"/>
                </a:lnTo>
              </a:path>
            </a:pathLst>
          </a:custGeom>
          <a:ln>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TextBox 12"/>
          <p:cNvSpPr txBox="1"/>
          <p:nvPr/>
        </p:nvSpPr>
        <p:spPr>
          <a:xfrm>
            <a:off x="3926245" y="5843601"/>
            <a:ext cx="1954381" cy="369332"/>
          </a:xfrm>
          <a:prstGeom prst="rect">
            <a:avLst/>
          </a:prstGeom>
          <a:noFill/>
        </p:spPr>
        <p:txBody>
          <a:bodyPr wrap="none" rtlCol="0">
            <a:spAutoFit/>
          </a:bodyPr>
          <a:lstStyle/>
          <a:p>
            <a:r>
              <a:rPr lang="en-US" dirty="0" smtClean="0"/>
              <a:t>Lessons Learned</a:t>
            </a:r>
            <a:endParaRPr lang="en-US" dirty="0"/>
          </a:p>
        </p:txBody>
      </p:sp>
      <p:cxnSp>
        <p:nvCxnSpPr>
          <p:cNvPr id="15" name="Straight Arrow Connector 14"/>
          <p:cNvCxnSpPr/>
          <p:nvPr/>
        </p:nvCxnSpPr>
        <p:spPr>
          <a:xfrm>
            <a:off x="6059845" y="4809067"/>
            <a:ext cx="7366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6059845" y="3885737"/>
            <a:ext cx="1129476" cy="923330"/>
          </a:xfrm>
          <a:prstGeom prst="rect">
            <a:avLst/>
          </a:prstGeom>
          <a:noFill/>
        </p:spPr>
        <p:txBody>
          <a:bodyPr wrap="none" rtlCol="0">
            <a:spAutoFit/>
          </a:bodyPr>
          <a:lstStyle/>
          <a:p>
            <a:r>
              <a:rPr lang="en-US" dirty="0" smtClean="0"/>
              <a:t>Project’s </a:t>
            </a:r>
          </a:p>
          <a:p>
            <a:r>
              <a:rPr lang="en-US" dirty="0" smtClean="0"/>
              <a:t>Defined </a:t>
            </a:r>
          </a:p>
          <a:p>
            <a:r>
              <a:rPr lang="en-US" dirty="0" smtClean="0"/>
              <a:t>Process</a:t>
            </a:r>
            <a:endParaRPr lang="en-US" dirty="0"/>
          </a:p>
        </p:txBody>
      </p:sp>
      <p:cxnSp>
        <p:nvCxnSpPr>
          <p:cNvPr id="18" name="Straight Arrow Connector 17"/>
          <p:cNvCxnSpPr/>
          <p:nvPr/>
        </p:nvCxnSpPr>
        <p:spPr>
          <a:xfrm>
            <a:off x="3059823" y="5071534"/>
            <a:ext cx="63782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3059823" y="4656667"/>
            <a:ext cx="63782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a:off x="3059823" y="4810655"/>
            <a:ext cx="63782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954445" y="4439735"/>
            <a:ext cx="2121093" cy="369332"/>
          </a:xfrm>
          <a:prstGeom prst="rect">
            <a:avLst/>
          </a:prstGeom>
          <a:noFill/>
        </p:spPr>
        <p:txBody>
          <a:bodyPr wrap="none" rtlCol="0">
            <a:spAutoFit/>
          </a:bodyPr>
          <a:lstStyle/>
          <a:p>
            <a:r>
              <a:rPr lang="en-US" dirty="0" smtClean="0"/>
              <a:t>Project Information</a:t>
            </a:r>
            <a:endParaRPr lang="en-US" dirty="0"/>
          </a:p>
        </p:txBody>
      </p:sp>
      <p:sp>
        <p:nvSpPr>
          <p:cNvPr id="24" name="TextBox 23"/>
          <p:cNvSpPr txBox="1"/>
          <p:nvPr/>
        </p:nvSpPr>
        <p:spPr>
          <a:xfrm>
            <a:off x="954445" y="4656667"/>
            <a:ext cx="2249334" cy="369332"/>
          </a:xfrm>
          <a:prstGeom prst="rect">
            <a:avLst/>
          </a:prstGeom>
          <a:noFill/>
        </p:spPr>
        <p:txBody>
          <a:bodyPr wrap="none" rtlCol="0">
            <a:spAutoFit/>
          </a:bodyPr>
          <a:lstStyle/>
          <a:p>
            <a:r>
              <a:rPr lang="en-US" dirty="0" smtClean="0"/>
              <a:t>Organizational Input</a:t>
            </a:r>
            <a:endParaRPr lang="en-US" dirty="0"/>
          </a:p>
        </p:txBody>
      </p:sp>
      <p:sp>
        <p:nvSpPr>
          <p:cNvPr id="25" name="TextBox 24"/>
          <p:cNvSpPr txBox="1"/>
          <p:nvPr/>
        </p:nvSpPr>
        <p:spPr>
          <a:xfrm>
            <a:off x="1451690" y="4888456"/>
            <a:ext cx="1608133" cy="369332"/>
          </a:xfrm>
          <a:prstGeom prst="rect">
            <a:avLst/>
          </a:prstGeom>
          <a:noFill/>
        </p:spPr>
        <p:txBody>
          <a:bodyPr wrap="none" rtlCol="0">
            <a:spAutoFit/>
          </a:bodyPr>
          <a:lstStyle/>
          <a:p>
            <a:r>
              <a:rPr lang="en-US" dirty="0" smtClean="0"/>
              <a:t>External Input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Information</a:t>
            </a:r>
            <a:endParaRPr lang="en-US" dirty="0"/>
          </a:p>
        </p:txBody>
      </p:sp>
      <p:sp>
        <p:nvSpPr>
          <p:cNvPr id="3" name="Content Placeholder 2"/>
          <p:cNvSpPr>
            <a:spLocks noGrp="1"/>
          </p:cNvSpPr>
          <p:nvPr>
            <p:ph sz="half" idx="1"/>
          </p:nvPr>
        </p:nvSpPr>
        <p:spPr/>
        <p:txBody>
          <a:bodyPr/>
          <a:lstStyle/>
          <a:p>
            <a:pPr fontAlgn="ctr"/>
            <a:r>
              <a:rPr lang="en-US" sz="1400" b="1" dirty="0" smtClean="0"/>
              <a:t>Size and Complexity:</a:t>
            </a:r>
            <a:endParaRPr lang="en-US" sz="1400" dirty="0" smtClean="0"/>
          </a:p>
          <a:p>
            <a:pPr fontAlgn="ctr"/>
            <a:r>
              <a:rPr lang="en-US" sz="1400" dirty="0" smtClean="0"/>
              <a:t>Software Product (estimated SLOC or FP)</a:t>
            </a:r>
          </a:p>
          <a:p>
            <a:pPr fontAlgn="ctr"/>
            <a:r>
              <a:rPr lang="en-US" sz="1400" dirty="0" smtClean="0"/>
              <a:t>Documentation (estimated # of pages)</a:t>
            </a:r>
          </a:p>
          <a:p>
            <a:pPr fontAlgn="ctr"/>
            <a:r>
              <a:rPr lang="en-US" sz="1400" dirty="0" smtClean="0"/>
              <a:t>Development Team (estimated # of people)</a:t>
            </a:r>
          </a:p>
          <a:p>
            <a:pPr fontAlgn="ctr"/>
            <a:r>
              <a:rPr lang="en-US" sz="1400" dirty="0" smtClean="0"/>
              <a:t>System Product Mix:</a:t>
            </a:r>
          </a:p>
          <a:p>
            <a:pPr fontAlgn="ctr"/>
            <a:r>
              <a:rPr lang="en-US" sz="1400" dirty="0" smtClean="0"/>
              <a:t>Number of HWCIs</a:t>
            </a:r>
          </a:p>
          <a:p>
            <a:pPr fontAlgn="ctr"/>
            <a:r>
              <a:rPr lang="en-US" sz="1400" dirty="0" smtClean="0"/>
              <a:t>Number of CSCIs</a:t>
            </a:r>
          </a:p>
          <a:p>
            <a:pPr fontAlgn="ctr"/>
            <a:r>
              <a:rPr lang="en-US" sz="1400" dirty="0" smtClean="0"/>
              <a:t>Number of Interfaces (External)</a:t>
            </a:r>
          </a:p>
          <a:p>
            <a:pPr fontAlgn="ctr"/>
            <a:r>
              <a:rPr lang="en-US" sz="1400" dirty="0" smtClean="0"/>
              <a:t>Type of Software (Command &amp; Control, Embedded, MIS, ATE)</a:t>
            </a:r>
          </a:p>
          <a:p>
            <a:pPr fontAlgn="ctr"/>
            <a:r>
              <a:rPr lang="en-US" sz="1400" dirty="0" smtClean="0"/>
              <a:t>Type of System (Centralized, Distributed, etc.)</a:t>
            </a:r>
          </a:p>
          <a:p>
            <a:pPr fontAlgn="ctr"/>
            <a:r>
              <a:rPr lang="en-US" sz="1400" dirty="0" smtClean="0"/>
              <a:t>Intent (Feasibility study, research, operational system, incrementally developed operational system, upgrade to an existing system, etc.)</a:t>
            </a:r>
          </a:p>
          <a:p>
            <a:pPr fontAlgn="ctr"/>
            <a:r>
              <a:rPr lang="en-US" sz="1400" dirty="0" smtClean="0"/>
              <a:t>Criticality (Life Critical, Safety Critical, etc.)</a:t>
            </a:r>
          </a:p>
        </p:txBody>
      </p:sp>
      <p:sp>
        <p:nvSpPr>
          <p:cNvPr id="4" name="Content Placeholder 3"/>
          <p:cNvSpPr>
            <a:spLocks noGrp="1"/>
          </p:cNvSpPr>
          <p:nvPr>
            <p:ph sz="half" idx="2"/>
          </p:nvPr>
        </p:nvSpPr>
        <p:spPr/>
        <p:txBody>
          <a:bodyPr/>
          <a:lstStyle/>
          <a:p>
            <a:pPr fontAlgn="ctr"/>
            <a:r>
              <a:rPr lang="en-US" sz="1400" dirty="0" smtClean="0"/>
              <a:t>Number of Users</a:t>
            </a:r>
          </a:p>
          <a:p>
            <a:pPr fontAlgn="ctr"/>
            <a:r>
              <a:rPr lang="en-US" sz="1400" dirty="0" smtClean="0"/>
              <a:t>Type of Users</a:t>
            </a:r>
          </a:p>
          <a:p>
            <a:pPr fontAlgn="ctr"/>
            <a:r>
              <a:rPr lang="en-US" sz="1400" dirty="0" smtClean="0"/>
              <a:t>Local or Distributed</a:t>
            </a:r>
          </a:p>
          <a:p>
            <a:pPr fontAlgn="ctr"/>
            <a:r>
              <a:rPr lang="en-US" sz="1400" dirty="0" smtClean="0"/>
              <a:t>Number of Installations</a:t>
            </a:r>
          </a:p>
          <a:p>
            <a:pPr fontAlgn="ctr"/>
            <a:r>
              <a:rPr lang="en-US" sz="1400" dirty="0" smtClean="0"/>
              <a:t>Life of Product (Number of months or years)</a:t>
            </a:r>
          </a:p>
          <a:p>
            <a:pPr fontAlgn="ctr"/>
            <a:r>
              <a:rPr lang="en-US" sz="1400" dirty="0" smtClean="0"/>
              <a:t>Upgrade Interval</a:t>
            </a:r>
          </a:p>
          <a:p>
            <a:pPr fontAlgn="ctr"/>
            <a:r>
              <a:rPr lang="en-US" sz="1400" b="1" dirty="0" smtClean="0"/>
              <a:t>Formality</a:t>
            </a:r>
            <a:endParaRPr lang="en-US" sz="1400" dirty="0" smtClean="0"/>
          </a:p>
          <a:p>
            <a:pPr fontAlgn="ctr"/>
            <a:r>
              <a:rPr lang="en-US" sz="1400" dirty="0" smtClean="0"/>
              <a:t>Development requirements</a:t>
            </a:r>
          </a:p>
          <a:p>
            <a:pPr fontAlgn="ctr"/>
            <a:r>
              <a:rPr lang="en-US" sz="1400" dirty="0" smtClean="0"/>
              <a:t>Formal reviews and audits </a:t>
            </a:r>
          </a:p>
          <a:p>
            <a:pPr fontAlgn="ctr"/>
            <a:r>
              <a:rPr lang="en-US" sz="1400" dirty="0" smtClean="0"/>
              <a:t>Formal approval of deliverables and baselines</a:t>
            </a:r>
          </a:p>
          <a:p>
            <a:pPr fontAlgn="ctr"/>
            <a:r>
              <a:rPr lang="en-US" sz="1400" b="1" dirty="0" smtClean="0"/>
              <a:t>Control</a:t>
            </a:r>
            <a:endParaRPr lang="en-US" sz="1400" dirty="0" smtClean="0"/>
          </a:p>
          <a:p>
            <a:pPr fontAlgn="ctr"/>
            <a:r>
              <a:rPr lang="en-US" sz="1400" dirty="0" smtClean="0"/>
              <a:t>Management visibility level required</a:t>
            </a:r>
          </a:p>
          <a:p>
            <a:pPr fontAlgn="ctr"/>
            <a:r>
              <a:rPr lang="en-US" sz="1400" dirty="0" smtClean="0"/>
              <a:t>Development Organization</a:t>
            </a:r>
          </a:p>
          <a:p>
            <a:pPr fontAlgn="ctr"/>
            <a:r>
              <a:rPr lang="en-US" sz="1400" dirty="0" smtClean="0"/>
              <a:t>Acquirer Organization</a:t>
            </a:r>
          </a:p>
          <a:p>
            <a:pPr fontAlgn="ctr"/>
            <a:r>
              <a:rPr lang="en-US" sz="1400" dirty="0" smtClean="0"/>
              <a:t>Project Risk Management</a:t>
            </a:r>
          </a:p>
          <a:p>
            <a:pPr fontAlgn="ctr"/>
            <a:r>
              <a:rPr lang="en-US" sz="1400" dirty="0" smtClean="0"/>
              <a:t>Cost</a:t>
            </a:r>
          </a:p>
          <a:p>
            <a:pPr fontAlgn="ctr"/>
            <a:r>
              <a:rPr lang="en-US" sz="1400" dirty="0" smtClean="0"/>
              <a:t>Schedule</a:t>
            </a:r>
          </a:p>
          <a:p>
            <a:pPr fontAlgn="ctr"/>
            <a:r>
              <a:rPr lang="en-US" sz="1400" dirty="0" smtClean="0"/>
              <a:t>Technical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Input</a:t>
            </a:r>
            <a:endParaRPr lang="en-US" dirty="0"/>
          </a:p>
        </p:txBody>
      </p:sp>
      <p:sp>
        <p:nvSpPr>
          <p:cNvPr id="3" name="Content Placeholder 2"/>
          <p:cNvSpPr>
            <a:spLocks noGrp="1"/>
          </p:cNvSpPr>
          <p:nvPr>
            <p:ph idx="1"/>
          </p:nvPr>
        </p:nvSpPr>
        <p:spPr/>
        <p:txBody>
          <a:bodyPr/>
          <a:lstStyle/>
          <a:p>
            <a:r>
              <a:rPr lang="en-US" dirty="0" smtClean="0"/>
              <a:t>Business goals</a:t>
            </a:r>
          </a:p>
          <a:p>
            <a:r>
              <a:rPr lang="en-US" dirty="0" smtClean="0"/>
              <a:t>Product goals</a:t>
            </a:r>
          </a:p>
          <a:p>
            <a:r>
              <a:rPr lang="en-US" dirty="0" smtClean="0"/>
              <a:t>Production goals</a:t>
            </a:r>
          </a:p>
          <a:p>
            <a:r>
              <a:rPr lang="en-US" dirty="0" smtClean="0"/>
              <a:t>Measures of method effectiveness</a:t>
            </a:r>
          </a:p>
          <a:p>
            <a:endParaRPr lang="en-US" dirty="0" smtClean="0"/>
          </a:p>
          <a:p>
            <a:endParaRPr lang="en-US" dirty="0"/>
          </a:p>
        </p:txBody>
      </p:sp>
    </p:spTree>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3154</TotalTime>
  <Words>1124</Words>
  <Application>Microsoft Office PowerPoint</Application>
  <PresentationFormat>On-screen Show (4:3)</PresentationFormat>
  <Paragraphs>148</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syse802Template</vt:lpstr>
      <vt:lpstr>SYSE 802</vt:lpstr>
      <vt:lpstr>Session Objective</vt:lpstr>
      <vt:lpstr>Method</vt:lpstr>
      <vt:lpstr>Need for models of methods</vt:lpstr>
      <vt:lpstr>Method Engineering</vt:lpstr>
      <vt:lpstr>ME, Tailoring and Improving</vt:lpstr>
      <vt:lpstr>Tailoring Process</vt:lpstr>
      <vt:lpstr>Project Information</vt:lpstr>
      <vt:lpstr>Organizational Input</vt:lpstr>
      <vt:lpstr>External Input</vt:lpstr>
      <vt:lpstr>Meta-models for method definition</vt:lpstr>
      <vt:lpstr>How much method is enough?</vt:lpstr>
      <vt:lpstr>Method Chunks</vt:lpstr>
      <vt:lpstr>Method Chunks - 2</vt:lpstr>
      <vt:lpstr>Method Chunks - 3</vt:lpstr>
      <vt:lpstr>Method Composition</vt:lpstr>
      <vt:lpstr>Method Composition - 2</vt:lpstr>
      <vt:lpstr>SPL &amp; Tailoring</vt:lpstr>
      <vt:lpstr>SPL &amp; Tailoring - 2</vt:lpstr>
      <vt:lpstr>Example</vt:lpstr>
      <vt:lpstr>Example - 2</vt:lpstr>
      <vt:lpstr>Tailoring</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23</cp:revision>
  <dcterms:created xsi:type="dcterms:W3CDTF">2010-10-12T17:31:24Z</dcterms:created>
  <dcterms:modified xsi:type="dcterms:W3CDTF">2010-10-22T13:06:19Z</dcterms:modified>
</cp:coreProperties>
</file>