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60" r:id="rId2"/>
    <p:sldId id="261" r:id="rId3"/>
    <p:sldId id="263" r:id="rId4"/>
    <p:sldId id="264" r:id="rId5"/>
    <p:sldId id="273" r:id="rId6"/>
    <p:sldId id="265" r:id="rId7"/>
    <p:sldId id="266" r:id="rId8"/>
    <p:sldId id="267" r:id="rId9"/>
    <p:sldId id="268" r:id="rId10"/>
    <p:sldId id="270" r:id="rId11"/>
    <p:sldId id="269" r:id="rId12"/>
    <p:sldId id="271" r:id="rId13"/>
    <p:sldId id="272" r:id="rId14"/>
    <p:sldId id="274" r:id="rId15"/>
    <p:sldId id="277" r:id="rId16"/>
    <p:sldId id="275" r:id="rId17"/>
    <p:sldId id="276" r:id="rId18"/>
    <p:sldId id="262" r:id="rId19"/>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Objects="1">
      <p:cViewPr varScale="1">
        <p:scale>
          <a:sx n="89" d="100"/>
          <a:sy n="89" d="100"/>
        </p:scale>
        <p:origin x="-164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10/25/2010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10/25/2010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10/25/2010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10/25/2010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10/25/2010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10/25/2010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10/25/2010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10/25/2010</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10/25/2010</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10/25/2010</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10/25/2010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10/25/2010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10/25/2010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a:t>
            </a:r>
            <a:r>
              <a:rPr lang="en-US" dirty="0" smtClean="0">
                <a:solidFill>
                  <a:schemeClr val="tx1"/>
                </a:solidFill>
              </a:rPr>
              <a:t>McGregor</a:t>
            </a:r>
          </a:p>
          <a:p>
            <a:r>
              <a:rPr lang="en-US" dirty="0" smtClean="0">
                <a:solidFill>
                  <a:schemeClr val="tx1"/>
                </a:solidFill>
              </a:rPr>
              <a:t>Module 7 Session 2</a:t>
            </a:r>
          </a:p>
          <a:p>
            <a:r>
              <a:rPr lang="en-US" dirty="0" smtClean="0">
                <a:solidFill>
                  <a:schemeClr val="tx1"/>
                </a:solidFill>
              </a:rPr>
              <a:t>State Machines</a:t>
            </a:r>
            <a:endParaRPr lang="en-US" dirty="0" smtClean="0">
              <a:solidFill>
                <a:schemeClr val="tx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Flat machine</a:t>
            </a:r>
            <a:endParaRPr lang="en-US" dirty="0"/>
          </a:p>
        </p:txBody>
      </p:sp>
      <p:sp>
        <p:nvSpPr>
          <p:cNvPr id="3" name="Content Placeholder 2"/>
          <p:cNvSpPr>
            <a:spLocks noGrp="1"/>
          </p:cNvSpPr>
          <p:nvPr>
            <p:ph idx="1"/>
          </p:nvPr>
        </p:nvSpPr>
        <p:spPr>
          <a:xfrm>
            <a:off x="457200" y="4343400"/>
            <a:ext cx="8229600" cy="1782763"/>
          </a:xfrm>
        </p:spPr>
        <p:txBody>
          <a:bodyPr/>
          <a:lstStyle/>
          <a:p>
            <a:r>
              <a:rPr lang="en-US" sz="2400" dirty="0" smtClean="0"/>
              <a:t>States often have something in common and the more states usually the more commonality.</a:t>
            </a:r>
          </a:p>
          <a:p>
            <a:r>
              <a:rPr lang="en-US" sz="2400" dirty="0" smtClean="0"/>
              <a:t>Use of hierarchical machines simplifies the diagram.</a:t>
            </a:r>
            <a:endParaRPr lang="en-US" sz="2400" dirty="0"/>
          </a:p>
        </p:txBody>
      </p:sp>
      <p:pic>
        <p:nvPicPr>
          <p:cNvPr id="2050" name="Picture 2"/>
          <p:cNvPicPr>
            <a:picLocks noChangeAspect="1" noChangeArrowheads="1"/>
          </p:cNvPicPr>
          <p:nvPr/>
        </p:nvPicPr>
        <p:blipFill>
          <a:blip r:embed="rId2"/>
          <a:srcRect/>
          <a:stretch>
            <a:fillRect/>
          </a:stretch>
        </p:blipFill>
        <p:spPr bwMode="auto">
          <a:xfrm>
            <a:off x="2590800" y="1417638"/>
            <a:ext cx="4298269" cy="2735262"/>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Hierarchical state machines</a:t>
            </a:r>
            <a:endParaRPr lang="en-US" dirty="0"/>
          </a:p>
        </p:txBody>
      </p:sp>
      <p:sp>
        <p:nvSpPr>
          <p:cNvPr id="3" name="Content Placeholder 2"/>
          <p:cNvSpPr>
            <a:spLocks noGrp="1"/>
          </p:cNvSpPr>
          <p:nvPr>
            <p:ph idx="1"/>
          </p:nvPr>
        </p:nvSpPr>
        <p:spPr>
          <a:xfrm>
            <a:off x="457200" y="4953000"/>
            <a:ext cx="8229600" cy="1173164"/>
          </a:xfrm>
        </p:spPr>
        <p:txBody>
          <a:bodyPr/>
          <a:lstStyle/>
          <a:p>
            <a:r>
              <a:rPr lang="en-US" dirty="0" smtClean="0"/>
              <a:t>Nesting states reduces complexity and separates concerns</a:t>
            </a:r>
            <a:endParaRPr lang="en-US" dirty="0"/>
          </a:p>
        </p:txBody>
      </p:sp>
      <p:pic>
        <p:nvPicPr>
          <p:cNvPr id="1027" name="Picture 3"/>
          <p:cNvPicPr>
            <a:picLocks noChangeAspect="1" noChangeArrowheads="1"/>
          </p:cNvPicPr>
          <p:nvPr/>
        </p:nvPicPr>
        <p:blipFill>
          <a:blip r:embed="rId2"/>
          <a:srcRect/>
          <a:stretch>
            <a:fillRect/>
          </a:stretch>
        </p:blipFill>
        <p:spPr bwMode="auto">
          <a:xfrm>
            <a:off x="1339851" y="1417638"/>
            <a:ext cx="6076325" cy="3306762"/>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Traces</a:t>
            </a:r>
            <a:endParaRPr lang="en-US" dirty="0"/>
          </a:p>
        </p:txBody>
      </p:sp>
      <p:sp>
        <p:nvSpPr>
          <p:cNvPr id="3" name="Content Placeholder 2"/>
          <p:cNvSpPr>
            <a:spLocks noGrp="1"/>
          </p:cNvSpPr>
          <p:nvPr>
            <p:ph idx="1"/>
          </p:nvPr>
        </p:nvSpPr>
        <p:spPr/>
        <p:txBody>
          <a:bodyPr/>
          <a:lstStyle/>
          <a:p>
            <a:r>
              <a:rPr lang="en-US" dirty="0" smtClean="0"/>
              <a:t>A trace through a sequence of states gives a sequential path of execution.</a:t>
            </a:r>
          </a:p>
          <a:p>
            <a:r>
              <a:rPr lang="en-US" dirty="0" smtClean="0"/>
              <a:t>Using regions in a state allows a representation of parallel actions.</a:t>
            </a:r>
          </a:p>
          <a:p>
            <a:r>
              <a:rPr lang="en-US" dirty="0" smtClean="0"/>
              <a:t>This specifies parallel actions but they may actually be represented as concurrent actions in the implementation.</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Concurrent states</a:t>
            </a:r>
            <a:endParaRPr lang="en-US" dirty="0"/>
          </a:p>
        </p:txBody>
      </p:sp>
      <p:sp>
        <p:nvSpPr>
          <p:cNvPr id="3" name="Content Placeholder 2"/>
          <p:cNvSpPr>
            <a:spLocks noGrp="1"/>
          </p:cNvSpPr>
          <p:nvPr>
            <p:ph idx="1"/>
          </p:nvPr>
        </p:nvSpPr>
        <p:spPr/>
        <p:txBody>
          <a:bodyPr/>
          <a:lstStyle/>
          <a:p>
            <a:endParaRPr lang="en-US"/>
          </a:p>
        </p:txBody>
      </p:sp>
      <p:pic>
        <p:nvPicPr>
          <p:cNvPr id="3074" name="Picture 2"/>
          <p:cNvPicPr>
            <a:picLocks noChangeAspect="1" noChangeArrowheads="1"/>
          </p:cNvPicPr>
          <p:nvPr/>
        </p:nvPicPr>
        <p:blipFill>
          <a:blip r:embed="rId2"/>
          <a:srcRect/>
          <a:stretch>
            <a:fillRect/>
          </a:stretch>
        </p:blipFill>
        <p:spPr bwMode="auto">
          <a:xfrm>
            <a:off x="1295400" y="1580272"/>
            <a:ext cx="6586537" cy="5277728"/>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lstStyle/>
          <a:p>
            <a:endParaRPr lang="en-US" sz="1600" dirty="0" smtClean="0"/>
          </a:p>
          <a:p>
            <a:r>
              <a:rPr lang="en-US" sz="1600" dirty="0" smtClean="0"/>
              <a:t>There is a demo of the simulation capability using state machines in </a:t>
            </a:r>
            <a:r>
              <a:rPr lang="en-US" sz="1600" dirty="0" err="1" smtClean="0"/>
              <a:t>Topcased</a:t>
            </a:r>
            <a:r>
              <a:rPr lang="en-US" sz="1600" dirty="0" smtClean="0"/>
              <a:t> </a:t>
            </a:r>
            <a:r>
              <a:rPr lang="en-US" sz="1600" dirty="0" smtClean="0"/>
              <a:t>available on </a:t>
            </a:r>
            <a:r>
              <a:rPr lang="en-US" sz="1600" smtClean="0"/>
              <a:t>the module page.</a:t>
            </a:r>
            <a:endParaRPr lang="en-US" sz="1600" dirty="0" smtClean="0"/>
          </a:p>
          <a:p>
            <a:r>
              <a:rPr lang="en-US" sz="1600" dirty="0" smtClean="0"/>
              <a:t>For reference, no requirement to read: This is a report on state machines in the automotive domain.</a:t>
            </a:r>
          </a:p>
          <a:p>
            <a:r>
              <a:rPr lang="en-US" sz="1600" dirty="0" smtClean="0"/>
              <a:t>http</a:t>
            </a:r>
            <a:r>
              <a:rPr lang="en-US" sz="1600" dirty="0" smtClean="0"/>
              <a:t>://delivery.acm.org/10.1145/1140000/1138482/p37-schnieders.pdf?key1=1138482&amp;key2=0681228821&amp;coll=GUIDE&amp;dl=GUIDE&amp;CFID=107561142&amp;CFTOKEN=65623825</a:t>
            </a:r>
            <a:endParaRPr lang="en-US"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Hierarchy </a:t>
            </a:r>
            <a:endParaRPr lang="en-US" dirty="0"/>
          </a:p>
        </p:txBody>
      </p:sp>
      <p:sp>
        <p:nvSpPr>
          <p:cNvPr id="3" name="Content Placeholder 2"/>
          <p:cNvSpPr>
            <a:spLocks noGrp="1"/>
          </p:cNvSpPr>
          <p:nvPr>
            <p:ph idx="1"/>
          </p:nvPr>
        </p:nvSpPr>
        <p:spPr/>
        <p:txBody>
          <a:bodyPr/>
          <a:lstStyle/>
          <a:p>
            <a:r>
              <a:rPr lang="en-US" sz="2800" dirty="0" err="1" smtClean="0"/>
              <a:t>Topcased</a:t>
            </a:r>
            <a:r>
              <a:rPr lang="en-US" sz="2800" dirty="0" smtClean="0"/>
              <a:t> and other IDEs use hierarchy to visually reduce the complexity.</a:t>
            </a:r>
          </a:p>
          <a:p>
            <a:r>
              <a:rPr lang="en-US" sz="2800" dirty="0" smtClean="0"/>
              <a:t>On the next slide is the top level machine. Notice the oval in the upper right corner. These arrows are used to move from one diagram to attached diagrams. (You can also double click on the “on” state in the connectivity region)</a:t>
            </a:r>
          </a:p>
          <a:p>
            <a:r>
              <a:rPr lang="en-US" sz="2800" dirty="0" smtClean="0"/>
              <a:t>On the following slide the activate machine shows the submachine. The oval shows the navigation arrows.</a:t>
            </a:r>
            <a:endParaRPr 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pic>
        <p:nvPicPr>
          <p:cNvPr id="5122" name="Picture 2"/>
          <p:cNvPicPr>
            <a:picLocks noChangeAspect="1" noChangeArrowheads="1"/>
          </p:cNvPicPr>
          <p:nvPr/>
        </p:nvPicPr>
        <p:blipFill>
          <a:blip r:embed="rId2"/>
          <a:srcRect/>
          <a:stretch>
            <a:fillRect/>
          </a:stretch>
        </p:blipFill>
        <p:spPr bwMode="auto">
          <a:xfrm>
            <a:off x="457200" y="1600200"/>
            <a:ext cx="8229600" cy="5143500"/>
          </a:xfrm>
          <a:prstGeom prst="rect">
            <a:avLst/>
          </a:prstGeom>
          <a:noFill/>
          <a:ln w="9525">
            <a:noFill/>
            <a:miter lim="800000"/>
            <a:headEnd/>
            <a:tailEnd/>
          </a:ln>
        </p:spPr>
      </p:pic>
      <p:sp>
        <p:nvSpPr>
          <p:cNvPr id="5" name="Oval 4"/>
          <p:cNvSpPr/>
          <p:nvPr/>
        </p:nvSpPr>
        <p:spPr>
          <a:xfrm>
            <a:off x="6248400" y="1828800"/>
            <a:ext cx="762000" cy="381000"/>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6146" name="Picture 2"/>
          <p:cNvPicPr>
            <a:picLocks noChangeAspect="1" noChangeArrowheads="1"/>
          </p:cNvPicPr>
          <p:nvPr/>
        </p:nvPicPr>
        <p:blipFill>
          <a:blip r:embed="rId2"/>
          <a:srcRect/>
          <a:stretch>
            <a:fillRect/>
          </a:stretch>
        </p:blipFill>
        <p:spPr bwMode="auto">
          <a:xfrm>
            <a:off x="304800" y="1600200"/>
            <a:ext cx="8412480" cy="5257800"/>
          </a:xfrm>
          <a:prstGeom prst="rect">
            <a:avLst/>
          </a:prstGeom>
          <a:noFill/>
          <a:ln w="9525">
            <a:noFill/>
            <a:miter lim="800000"/>
            <a:headEnd/>
            <a:tailEnd/>
          </a:ln>
        </p:spPr>
      </p:pic>
      <p:sp>
        <p:nvSpPr>
          <p:cNvPr id="5" name="Oval 4"/>
          <p:cNvSpPr/>
          <p:nvPr/>
        </p:nvSpPr>
        <p:spPr>
          <a:xfrm>
            <a:off x="6248400" y="1828800"/>
            <a:ext cx="762000" cy="381000"/>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State machines are often used to convey the part of a specification that is reactive; i.e., that responds to a trigger.</a:t>
            </a:r>
          </a:p>
          <a:p>
            <a:r>
              <a:rPr lang="en-US" dirty="0" smtClean="0"/>
              <a:t>The theory behind state machines (finite state automata) give the basis for automating consistency checks and checks for other properties.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To explore the use of state machines in specifying behavior</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machines</a:t>
            </a:r>
            <a:endParaRPr lang="en-US" dirty="0"/>
          </a:p>
        </p:txBody>
      </p:sp>
      <p:sp>
        <p:nvSpPr>
          <p:cNvPr id="3" name="Content Placeholder 2"/>
          <p:cNvSpPr>
            <a:spLocks noGrp="1"/>
          </p:cNvSpPr>
          <p:nvPr>
            <p:ph idx="1"/>
          </p:nvPr>
        </p:nvSpPr>
        <p:spPr/>
        <p:txBody>
          <a:bodyPr/>
          <a:lstStyle/>
          <a:p>
            <a:r>
              <a:rPr lang="en-US" dirty="0" smtClean="0"/>
              <a:t>State machine – a set of states and the transitions among them including conditions for traversing the transitions</a:t>
            </a:r>
          </a:p>
          <a:p>
            <a:r>
              <a:rPr lang="en-US" dirty="0" smtClean="0"/>
              <a:t>State – a particular combination of data values in variables that are referenced by functions to determine how to behave; variables that are used in control statements (if, while,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a:t>
            </a:r>
            <a:r>
              <a:rPr lang="en-US" dirty="0" smtClean="0"/>
              <a:t>machines - 2</a:t>
            </a:r>
            <a:endParaRPr lang="en-US" dirty="0"/>
          </a:p>
        </p:txBody>
      </p:sp>
      <p:sp>
        <p:nvSpPr>
          <p:cNvPr id="3" name="Content Placeholder 2"/>
          <p:cNvSpPr>
            <a:spLocks noGrp="1"/>
          </p:cNvSpPr>
          <p:nvPr>
            <p:ph idx="1"/>
          </p:nvPr>
        </p:nvSpPr>
        <p:spPr/>
        <p:txBody>
          <a:bodyPr/>
          <a:lstStyle/>
          <a:p>
            <a:r>
              <a:rPr lang="en-US" dirty="0" smtClean="0"/>
              <a:t>Transition – a </a:t>
            </a:r>
            <a:r>
              <a:rPr lang="en-US" dirty="0" smtClean="0"/>
              <a:t>directed link between states that is annotated with three elements:</a:t>
            </a:r>
          </a:p>
          <a:p>
            <a:pPr lvl="1"/>
            <a:r>
              <a:rPr lang="en-US" dirty="0" smtClean="0"/>
              <a:t>Trigger – an event that initiates the change from one state to another</a:t>
            </a:r>
          </a:p>
          <a:p>
            <a:pPr lvl="1"/>
            <a:r>
              <a:rPr lang="en-US" dirty="0" smtClean="0"/>
              <a:t>Guard – a </a:t>
            </a:r>
            <a:r>
              <a:rPr lang="en-US" dirty="0" err="1" smtClean="0"/>
              <a:t>boolean</a:t>
            </a:r>
            <a:r>
              <a:rPr lang="en-US" dirty="0" smtClean="0"/>
              <a:t> expression that must be true for the change from one state to another to occur</a:t>
            </a:r>
          </a:p>
          <a:p>
            <a:pPr lvl="1"/>
            <a:r>
              <a:rPr lang="en-US" dirty="0" smtClean="0"/>
              <a:t>Action – a behavior that occurs as a result of successful change  </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transition</a:t>
            </a:r>
            <a:endParaRPr lang="en-US" dirty="0"/>
          </a:p>
        </p:txBody>
      </p:sp>
      <p:sp>
        <p:nvSpPr>
          <p:cNvPr id="3" name="Content Placeholder 2"/>
          <p:cNvSpPr>
            <a:spLocks noGrp="1"/>
          </p:cNvSpPr>
          <p:nvPr>
            <p:ph idx="1"/>
          </p:nvPr>
        </p:nvSpPr>
        <p:spPr>
          <a:xfrm>
            <a:off x="457200" y="2849562"/>
            <a:ext cx="8229600" cy="3276601"/>
          </a:xfrm>
        </p:spPr>
        <p:txBody>
          <a:bodyPr/>
          <a:lstStyle/>
          <a:p>
            <a:r>
              <a:rPr lang="en-US" sz="2800" dirty="0" smtClean="0"/>
              <a:t>Call is an event</a:t>
            </a:r>
          </a:p>
          <a:p>
            <a:r>
              <a:rPr lang="en-US" sz="2800" dirty="0" smtClean="0"/>
              <a:t>OCL expression (Object Constraint Language)</a:t>
            </a:r>
          </a:p>
          <a:p>
            <a:r>
              <a:rPr lang="en-US" sz="2800" dirty="0" smtClean="0"/>
              <a:t>Function behavior</a:t>
            </a:r>
            <a:endParaRPr lang="en-US" sz="2800" dirty="0"/>
          </a:p>
        </p:txBody>
      </p:sp>
      <p:pic>
        <p:nvPicPr>
          <p:cNvPr id="4098" name="Picture 2"/>
          <p:cNvPicPr>
            <a:picLocks noChangeAspect="1" noChangeArrowheads="1"/>
          </p:cNvPicPr>
          <p:nvPr/>
        </p:nvPicPr>
        <p:blipFill>
          <a:blip r:embed="rId2"/>
          <a:srcRect/>
          <a:stretch>
            <a:fillRect/>
          </a:stretch>
        </p:blipFill>
        <p:spPr bwMode="auto">
          <a:xfrm>
            <a:off x="2057400" y="1676400"/>
            <a:ext cx="5293536" cy="1173162"/>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States/Modes</a:t>
            </a:r>
            <a:endParaRPr lang="en-US" dirty="0"/>
          </a:p>
        </p:txBody>
      </p:sp>
      <p:sp>
        <p:nvSpPr>
          <p:cNvPr id="3" name="Content Placeholder 2"/>
          <p:cNvSpPr>
            <a:spLocks noGrp="1"/>
          </p:cNvSpPr>
          <p:nvPr>
            <p:ph idx="1"/>
          </p:nvPr>
        </p:nvSpPr>
        <p:spPr/>
        <p:txBody>
          <a:bodyPr/>
          <a:lstStyle/>
          <a:p>
            <a:r>
              <a:rPr lang="en-US" dirty="0" smtClean="0"/>
              <a:t>Most definitions of state and mode sound just about the same.</a:t>
            </a:r>
          </a:p>
          <a:p>
            <a:r>
              <a:rPr lang="en-US" dirty="0" smtClean="0"/>
              <a:t>Essentially modes divide the requirements into sets where the requirements are active when the system is in a particular state (has a particular data configuration)</a:t>
            </a:r>
          </a:p>
          <a:p>
            <a:r>
              <a:rPr lang="en-US" dirty="0" smtClean="0"/>
              <a:t>Using modes simplifies the system since only a subset of requirements needs to be analyzed at any point in time.</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AADL Example</a:t>
            </a:r>
            <a:endParaRPr lang="en-US" dirty="0"/>
          </a:p>
        </p:txBody>
      </p:sp>
      <p:sp>
        <p:nvSpPr>
          <p:cNvPr id="3" name="Content Placeholder 2"/>
          <p:cNvSpPr>
            <a:spLocks noGrp="1"/>
          </p:cNvSpPr>
          <p:nvPr>
            <p:ph idx="1"/>
          </p:nvPr>
        </p:nvSpPr>
        <p:spPr/>
        <p:txBody>
          <a:bodyPr/>
          <a:lstStyle/>
          <a:p>
            <a:pPr>
              <a:buNone/>
            </a:pPr>
            <a:r>
              <a:rPr lang="en-US" sz="1200" b="1" dirty="0" smtClean="0"/>
              <a:t>system implementation</a:t>
            </a:r>
            <a:r>
              <a:rPr lang="en-US" sz="1200" dirty="0" smtClean="0"/>
              <a:t> </a:t>
            </a:r>
            <a:r>
              <a:rPr lang="en-US" sz="1200" dirty="0" err="1" smtClean="0"/>
              <a:t>Gps.Dual</a:t>
            </a:r>
            <a:endParaRPr lang="en-US" sz="1200" dirty="0" smtClean="0"/>
          </a:p>
          <a:p>
            <a:pPr>
              <a:buNone/>
            </a:pPr>
            <a:r>
              <a:rPr lang="en-US" sz="1200" b="1" dirty="0" smtClean="0"/>
              <a:t>subcomponents</a:t>
            </a:r>
            <a:endParaRPr lang="en-US" sz="1200" dirty="0" smtClean="0"/>
          </a:p>
          <a:p>
            <a:pPr>
              <a:buNone/>
            </a:pPr>
            <a:r>
              <a:rPr lang="en-US" sz="1200" dirty="0" smtClean="0"/>
              <a:t>   </a:t>
            </a:r>
            <a:r>
              <a:rPr lang="en-US" sz="1200" dirty="0" err="1" smtClean="0"/>
              <a:t>Main_Gps</a:t>
            </a:r>
            <a:r>
              <a:rPr lang="en-US" sz="1200" dirty="0" smtClean="0"/>
              <a:t>: </a:t>
            </a:r>
            <a:r>
              <a:rPr lang="en-US" sz="1200" b="1" dirty="0" smtClean="0"/>
              <a:t>process</a:t>
            </a:r>
            <a:r>
              <a:rPr lang="en-US" sz="1200" dirty="0" smtClean="0"/>
              <a:t> </a:t>
            </a:r>
            <a:r>
              <a:rPr lang="en-US" sz="1200" dirty="0" err="1" smtClean="0"/>
              <a:t>Gps_Sender.Basic</a:t>
            </a:r>
            <a:r>
              <a:rPr lang="en-US" sz="1200" dirty="0" smtClean="0"/>
              <a:t> </a:t>
            </a:r>
            <a:r>
              <a:rPr lang="en-US" sz="1200" b="1" dirty="0" smtClean="0"/>
              <a:t>in modes</a:t>
            </a:r>
            <a:r>
              <a:rPr lang="en-US" sz="1200" dirty="0" smtClean="0"/>
              <a:t> (</a:t>
            </a:r>
            <a:r>
              <a:rPr lang="en-US" sz="1200" dirty="0" err="1" smtClean="0"/>
              <a:t>Dualmode</a:t>
            </a:r>
            <a:r>
              <a:rPr lang="en-US" sz="1200" dirty="0" smtClean="0"/>
              <a:t>, </a:t>
            </a:r>
            <a:r>
              <a:rPr lang="en-US" sz="1200" dirty="0" err="1" smtClean="0"/>
              <a:t>Mainmode</a:t>
            </a:r>
            <a:r>
              <a:rPr lang="en-US" sz="1200" dirty="0" smtClean="0"/>
              <a:t>);</a:t>
            </a:r>
          </a:p>
          <a:p>
            <a:pPr>
              <a:buNone/>
            </a:pPr>
            <a:r>
              <a:rPr lang="en-US" sz="1200" dirty="0" smtClean="0"/>
              <a:t>   </a:t>
            </a:r>
            <a:r>
              <a:rPr lang="en-US" sz="1200" dirty="0" err="1" smtClean="0"/>
              <a:t>Backup_Gps</a:t>
            </a:r>
            <a:r>
              <a:rPr lang="en-US" sz="1200" dirty="0" smtClean="0"/>
              <a:t>: </a:t>
            </a:r>
            <a:r>
              <a:rPr lang="en-US" sz="1200" b="1" dirty="0" smtClean="0"/>
              <a:t>process</a:t>
            </a:r>
            <a:r>
              <a:rPr lang="en-US" sz="1200" dirty="0" smtClean="0"/>
              <a:t> </a:t>
            </a:r>
            <a:r>
              <a:rPr lang="en-US" sz="1200" dirty="0" err="1" smtClean="0"/>
              <a:t>Gps_Sender.Basic</a:t>
            </a:r>
            <a:r>
              <a:rPr lang="en-US" sz="1200" dirty="0" smtClean="0"/>
              <a:t> </a:t>
            </a:r>
            <a:r>
              <a:rPr lang="en-US" sz="1200" b="1" dirty="0" smtClean="0"/>
              <a:t>in modes</a:t>
            </a:r>
            <a:r>
              <a:rPr lang="en-US" sz="1200" dirty="0" smtClean="0"/>
              <a:t> (</a:t>
            </a:r>
            <a:r>
              <a:rPr lang="en-US" sz="1200" dirty="0" err="1" smtClean="0"/>
              <a:t>Dualmode</a:t>
            </a:r>
            <a:r>
              <a:rPr lang="en-US" sz="1200" dirty="0" smtClean="0"/>
              <a:t>, </a:t>
            </a:r>
            <a:r>
              <a:rPr lang="en-US" sz="1200" dirty="0" err="1" smtClean="0"/>
              <a:t>Backupmode</a:t>
            </a:r>
            <a:r>
              <a:rPr lang="en-US" sz="1200" dirty="0" smtClean="0"/>
              <a:t>);</a:t>
            </a:r>
          </a:p>
          <a:p>
            <a:pPr>
              <a:buNone/>
            </a:pPr>
            <a:r>
              <a:rPr lang="en-US" sz="1200" dirty="0" smtClean="0"/>
              <a:t>   Monitor: </a:t>
            </a:r>
            <a:r>
              <a:rPr lang="en-US" sz="1200" b="1" dirty="0" smtClean="0"/>
              <a:t>process</a:t>
            </a:r>
            <a:r>
              <a:rPr lang="en-US" sz="1200" dirty="0" smtClean="0"/>
              <a:t> </a:t>
            </a:r>
            <a:r>
              <a:rPr lang="en-US" sz="1200" dirty="0" err="1" smtClean="0"/>
              <a:t>GPS_Health_Monitor</a:t>
            </a:r>
            <a:r>
              <a:rPr lang="en-US" sz="1200" dirty="0" smtClean="0"/>
              <a:t>;</a:t>
            </a:r>
          </a:p>
          <a:p>
            <a:pPr>
              <a:buNone/>
            </a:pPr>
            <a:r>
              <a:rPr lang="en-US" sz="1200" b="1" dirty="0" smtClean="0"/>
              <a:t>connections</a:t>
            </a:r>
            <a:endParaRPr lang="en-US" sz="1200" dirty="0" smtClean="0"/>
          </a:p>
          <a:p>
            <a:pPr>
              <a:buNone/>
            </a:pPr>
            <a:r>
              <a:rPr lang="en-US" sz="1200" dirty="0" smtClean="0"/>
              <a:t>   </a:t>
            </a:r>
            <a:r>
              <a:rPr lang="en-US" sz="1200" b="1" dirty="0" smtClean="0"/>
              <a:t>data port</a:t>
            </a:r>
            <a:r>
              <a:rPr lang="en-US" sz="1200" dirty="0" smtClean="0"/>
              <a:t> </a:t>
            </a:r>
            <a:r>
              <a:rPr lang="en-US" sz="1200" dirty="0" err="1" smtClean="0"/>
              <a:t>Main_Gps.Position</a:t>
            </a:r>
            <a:r>
              <a:rPr lang="en-US" sz="1200" dirty="0" smtClean="0"/>
              <a:t> -&gt; Position</a:t>
            </a:r>
            <a:r>
              <a:rPr lang="en-US" sz="1200" b="1" dirty="0" smtClean="0"/>
              <a:t> in modes</a:t>
            </a:r>
            <a:r>
              <a:rPr lang="en-US" sz="1200" dirty="0" smtClean="0"/>
              <a:t> (</a:t>
            </a:r>
            <a:r>
              <a:rPr lang="en-US" sz="1200" dirty="0" err="1" smtClean="0"/>
              <a:t>Dualmode</a:t>
            </a:r>
            <a:r>
              <a:rPr lang="en-US" sz="1200" dirty="0" smtClean="0"/>
              <a:t>, </a:t>
            </a:r>
            <a:r>
              <a:rPr lang="en-US" sz="1200" dirty="0" err="1" smtClean="0"/>
              <a:t>Mainmode</a:t>
            </a:r>
            <a:r>
              <a:rPr lang="en-US" sz="1200" dirty="0" smtClean="0"/>
              <a:t>);</a:t>
            </a:r>
          </a:p>
          <a:p>
            <a:pPr>
              <a:buNone/>
            </a:pPr>
            <a:r>
              <a:rPr lang="en-US" sz="1200" dirty="0" smtClean="0"/>
              <a:t>   </a:t>
            </a:r>
            <a:r>
              <a:rPr lang="en-US" sz="1200" b="1" dirty="0" smtClean="0"/>
              <a:t>data port</a:t>
            </a:r>
            <a:r>
              <a:rPr lang="en-US" sz="1200" dirty="0" smtClean="0"/>
              <a:t> </a:t>
            </a:r>
            <a:r>
              <a:rPr lang="en-US" sz="1200" dirty="0" err="1" smtClean="0"/>
              <a:t>Backup_Gps.Position</a:t>
            </a:r>
            <a:r>
              <a:rPr lang="en-US" sz="1200" dirty="0" smtClean="0"/>
              <a:t> -&gt; Position </a:t>
            </a:r>
            <a:r>
              <a:rPr lang="en-US" sz="1200" b="1" dirty="0" smtClean="0"/>
              <a:t>in modes</a:t>
            </a:r>
            <a:r>
              <a:rPr lang="en-US" sz="1200" dirty="0" smtClean="0"/>
              <a:t> (</a:t>
            </a:r>
            <a:r>
              <a:rPr lang="en-US" sz="1200" dirty="0" err="1" smtClean="0"/>
              <a:t>Backupmode</a:t>
            </a:r>
            <a:r>
              <a:rPr lang="en-US" sz="1200" dirty="0" smtClean="0"/>
              <a:t>);</a:t>
            </a:r>
          </a:p>
          <a:p>
            <a:pPr>
              <a:buNone/>
            </a:pPr>
            <a:r>
              <a:rPr lang="en-US" sz="1200" dirty="0" smtClean="0"/>
              <a:t>   </a:t>
            </a:r>
            <a:r>
              <a:rPr lang="en-US" sz="1200" b="1" dirty="0" smtClean="0"/>
              <a:t>data port</a:t>
            </a:r>
            <a:r>
              <a:rPr lang="en-US" sz="1200" dirty="0" smtClean="0"/>
              <a:t> </a:t>
            </a:r>
            <a:r>
              <a:rPr lang="en-US" sz="1200" dirty="0" err="1" smtClean="0"/>
              <a:t>Backup_Gps.Position</a:t>
            </a:r>
            <a:r>
              <a:rPr lang="en-US" sz="1200" dirty="0" smtClean="0"/>
              <a:t> -&gt; </a:t>
            </a:r>
            <a:r>
              <a:rPr lang="en-US" sz="1200" dirty="0" err="1" smtClean="0"/>
              <a:t>Main_Gps.SecondaryPosition</a:t>
            </a:r>
            <a:endParaRPr lang="en-US" sz="1200" dirty="0" smtClean="0"/>
          </a:p>
          <a:p>
            <a:pPr>
              <a:buNone/>
            </a:pPr>
            <a:r>
              <a:rPr lang="en-US" sz="1200" dirty="0" smtClean="0"/>
              <a:t>                                             </a:t>
            </a:r>
            <a:r>
              <a:rPr lang="en-US" sz="1200" b="1" dirty="0" smtClean="0"/>
              <a:t>in modes</a:t>
            </a:r>
            <a:r>
              <a:rPr lang="en-US" sz="1200" dirty="0" smtClean="0"/>
              <a:t> (</a:t>
            </a:r>
            <a:r>
              <a:rPr lang="en-US" sz="1200" dirty="0" err="1" smtClean="0"/>
              <a:t>Dualmode</a:t>
            </a:r>
            <a:r>
              <a:rPr lang="en-US" sz="1200" dirty="0" smtClean="0"/>
              <a:t>);</a:t>
            </a:r>
          </a:p>
          <a:p>
            <a:r>
              <a:rPr lang="en-US" dirty="0" smtClean="0"/>
              <a:t>Components and connections may only exist when the product is in a particular mode</a:t>
            </a:r>
          </a:p>
          <a:p>
            <a:r>
              <a:rPr lang="en-US" dirty="0" smtClean="0"/>
              <a:t>The mode definition covers all of the behavior of the “system”</a:t>
            </a:r>
          </a:p>
          <a:p>
            <a:endParaRPr lang="en-US" dirty="0"/>
          </a:p>
        </p:txBody>
      </p:sp>
      <p:sp>
        <p:nvSpPr>
          <p:cNvPr id="4" name="TextBox 3"/>
          <p:cNvSpPr txBox="1"/>
          <p:nvPr/>
        </p:nvSpPr>
        <p:spPr>
          <a:xfrm>
            <a:off x="2971800" y="6126163"/>
            <a:ext cx="3659976" cy="369332"/>
          </a:xfrm>
          <a:prstGeom prst="rect">
            <a:avLst/>
          </a:prstGeom>
          <a:noFill/>
        </p:spPr>
        <p:txBody>
          <a:bodyPr wrap="none" rtlCol="0">
            <a:spAutoFit/>
          </a:bodyPr>
          <a:lstStyle/>
          <a:p>
            <a:r>
              <a:rPr lang="en-US" dirty="0" smtClean="0"/>
              <a:t>From the AADL on-help in OSATE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AADL Example</a:t>
            </a:r>
            <a:endParaRPr lang="en-US" dirty="0"/>
          </a:p>
        </p:txBody>
      </p:sp>
      <p:sp>
        <p:nvSpPr>
          <p:cNvPr id="3" name="Content Placeholder 2"/>
          <p:cNvSpPr>
            <a:spLocks noGrp="1"/>
          </p:cNvSpPr>
          <p:nvPr>
            <p:ph idx="1"/>
          </p:nvPr>
        </p:nvSpPr>
        <p:spPr/>
        <p:txBody>
          <a:bodyPr/>
          <a:lstStyle/>
          <a:p>
            <a:pPr>
              <a:buNone/>
            </a:pPr>
            <a:r>
              <a:rPr lang="en-US" sz="1200" b="1" dirty="0" smtClean="0"/>
              <a:t>modes</a:t>
            </a:r>
            <a:endParaRPr lang="en-US" sz="1200" dirty="0" smtClean="0"/>
          </a:p>
          <a:p>
            <a:pPr>
              <a:buNone/>
            </a:pPr>
            <a:r>
              <a:rPr lang="en-US" sz="1200" b="1" dirty="0" smtClean="0"/>
              <a:t>   </a:t>
            </a:r>
            <a:r>
              <a:rPr lang="en-US" sz="1200" dirty="0" smtClean="0"/>
              <a:t>Initialize: </a:t>
            </a:r>
            <a:r>
              <a:rPr lang="en-US" sz="1200" b="1" dirty="0" smtClean="0"/>
              <a:t>initial mode</a:t>
            </a:r>
            <a:r>
              <a:rPr lang="en-US" sz="1200" dirty="0" smtClean="0"/>
              <a:t>;</a:t>
            </a:r>
          </a:p>
          <a:p>
            <a:pPr>
              <a:buNone/>
            </a:pPr>
            <a:r>
              <a:rPr lang="en-US" sz="1200" dirty="0" smtClean="0"/>
              <a:t>   </a:t>
            </a:r>
            <a:r>
              <a:rPr lang="en-US" sz="1200" dirty="0" err="1" smtClean="0"/>
              <a:t>Dualmode</a:t>
            </a:r>
            <a:r>
              <a:rPr lang="en-US" sz="1200" dirty="0" smtClean="0"/>
              <a:t> : </a:t>
            </a:r>
            <a:r>
              <a:rPr lang="en-US" sz="1200" b="1" dirty="0" smtClean="0"/>
              <a:t>mode</a:t>
            </a:r>
            <a:r>
              <a:rPr lang="en-US" sz="1200" dirty="0" smtClean="0"/>
              <a:t>;  </a:t>
            </a:r>
          </a:p>
          <a:p>
            <a:pPr>
              <a:buNone/>
            </a:pPr>
            <a:r>
              <a:rPr lang="en-US" sz="1200" dirty="0" smtClean="0"/>
              <a:t>   </a:t>
            </a:r>
            <a:r>
              <a:rPr lang="en-US" sz="1200" dirty="0" err="1" smtClean="0"/>
              <a:t>Mainmode</a:t>
            </a:r>
            <a:r>
              <a:rPr lang="en-US" sz="1200" dirty="0" smtClean="0"/>
              <a:t> : </a:t>
            </a:r>
            <a:r>
              <a:rPr lang="en-US" sz="1200" b="1" dirty="0" smtClean="0"/>
              <a:t>mode</a:t>
            </a:r>
            <a:r>
              <a:rPr lang="en-US" sz="1200" dirty="0" smtClean="0"/>
              <a:t>; </a:t>
            </a:r>
          </a:p>
          <a:p>
            <a:pPr>
              <a:buNone/>
            </a:pPr>
            <a:r>
              <a:rPr lang="en-US" sz="1200" dirty="0" smtClean="0"/>
              <a:t>   </a:t>
            </a:r>
            <a:r>
              <a:rPr lang="en-US" sz="1200" dirty="0" err="1" smtClean="0"/>
              <a:t>Backupmode</a:t>
            </a:r>
            <a:r>
              <a:rPr lang="en-US" sz="1200" dirty="0" smtClean="0"/>
              <a:t>: </a:t>
            </a:r>
            <a:r>
              <a:rPr lang="en-US" sz="1200" b="1" dirty="0" smtClean="0"/>
              <a:t>mode</a:t>
            </a:r>
            <a:r>
              <a:rPr lang="en-US" sz="1200" dirty="0" smtClean="0"/>
              <a:t>;</a:t>
            </a:r>
          </a:p>
          <a:p>
            <a:pPr>
              <a:buNone/>
            </a:pPr>
            <a:r>
              <a:rPr lang="en-US" sz="1200" dirty="0" smtClean="0"/>
              <a:t>   Initialize –[ </a:t>
            </a:r>
            <a:r>
              <a:rPr lang="en-US" sz="1200" dirty="0" err="1" smtClean="0"/>
              <a:t>Init_Done</a:t>
            </a:r>
            <a:r>
              <a:rPr lang="en-US" sz="1200" dirty="0" smtClean="0"/>
              <a:t> ]-&gt; </a:t>
            </a:r>
            <a:r>
              <a:rPr lang="en-US" sz="1200" dirty="0" err="1" smtClean="0"/>
              <a:t>Dualmode</a:t>
            </a:r>
            <a:r>
              <a:rPr lang="en-US" sz="1200" dirty="0" smtClean="0"/>
              <a:t>;</a:t>
            </a:r>
          </a:p>
          <a:p>
            <a:pPr>
              <a:buNone/>
            </a:pPr>
            <a:r>
              <a:rPr lang="en-US" sz="1200" dirty="0" smtClean="0"/>
              <a:t>   </a:t>
            </a:r>
            <a:r>
              <a:rPr lang="en-US" sz="1200" dirty="0" err="1" smtClean="0"/>
              <a:t>Dualmode</a:t>
            </a:r>
            <a:r>
              <a:rPr lang="en-US" sz="1200" dirty="0" smtClean="0"/>
              <a:t> –[ </a:t>
            </a:r>
            <a:r>
              <a:rPr lang="en-US" sz="1200" dirty="0" err="1" smtClean="0"/>
              <a:t>Monitor.Backup_Stopped</a:t>
            </a:r>
            <a:r>
              <a:rPr lang="en-US" sz="1200" dirty="0" smtClean="0"/>
              <a:t> ]-&gt; </a:t>
            </a:r>
            <a:r>
              <a:rPr lang="en-US" sz="1200" dirty="0" err="1" smtClean="0"/>
              <a:t>Mainmode</a:t>
            </a:r>
            <a:r>
              <a:rPr lang="en-US" sz="1200" dirty="0" smtClean="0"/>
              <a:t>;</a:t>
            </a:r>
          </a:p>
          <a:p>
            <a:pPr>
              <a:buNone/>
            </a:pPr>
            <a:r>
              <a:rPr lang="en-US" sz="1200" dirty="0" smtClean="0"/>
              <a:t>   </a:t>
            </a:r>
            <a:r>
              <a:rPr lang="en-US" sz="1200" dirty="0" err="1" smtClean="0"/>
              <a:t>Dualmode</a:t>
            </a:r>
            <a:r>
              <a:rPr lang="en-US" sz="1200" dirty="0" smtClean="0"/>
              <a:t> –[ </a:t>
            </a:r>
            <a:r>
              <a:rPr lang="en-US" sz="1200" dirty="0" err="1" smtClean="0"/>
              <a:t>Monitor.Main_Stopped</a:t>
            </a:r>
            <a:r>
              <a:rPr lang="en-US" sz="1200" dirty="0" smtClean="0"/>
              <a:t> ]-&gt; </a:t>
            </a:r>
            <a:r>
              <a:rPr lang="en-US" sz="1200" dirty="0" err="1" smtClean="0"/>
              <a:t>Backupmode</a:t>
            </a:r>
            <a:r>
              <a:rPr lang="en-US" sz="1200" dirty="0" smtClean="0"/>
              <a:t>;</a:t>
            </a:r>
          </a:p>
          <a:p>
            <a:pPr>
              <a:buNone/>
            </a:pPr>
            <a:r>
              <a:rPr lang="en-US" sz="1200" dirty="0" smtClean="0"/>
              <a:t>   </a:t>
            </a:r>
            <a:r>
              <a:rPr lang="en-US" sz="1200" dirty="0" err="1" smtClean="0"/>
              <a:t>Mainmode</a:t>
            </a:r>
            <a:r>
              <a:rPr lang="en-US" sz="1200" dirty="0" smtClean="0"/>
              <a:t>, </a:t>
            </a:r>
            <a:r>
              <a:rPr lang="en-US" sz="1200" dirty="0" err="1" smtClean="0"/>
              <a:t>Backupmode</a:t>
            </a:r>
            <a:r>
              <a:rPr lang="en-US" sz="1200" dirty="0" smtClean="0"/>
              <a:t> –[ </a:t>
            </a:r>
            <a:r>
              <a:rPr lang="en-US" sz="1200" dirty="0" err="1" smtClean="0"/>
              <a:t>Monitor.All_Ok</a:t>
            </a:r>
            <a:r>
              <a:rPr lang="en-US" sz="1200" dirty="0" smtClean="0"/>
              <a:t> ]-&gt; </a:t>
            </a:r>
            <a:r>
              <a:rPr lang="en-US" sz="1200" dirty="0" err="1" smtClean="0"/>
              <a:t>Dualmode</a:t>
            </a:r>
            <a:r>
              <a:rPr lang="en-US" sz="1200" dirty="0" smtClean="0"/>
              <a:t>;</a:t>
            </a:r>
          </a:p>
          <a:p>
            <a:pPr>
              <a:buNone/>
            </a:pPr>
            <a:r>
              <a:rPr lang="en-US" sz="1200" b="1" dirty="0" smtClean="0"/>
              <a:t>end</a:t>
            </a:r>
            <a:r>
              <a:rPr lang="en-US" sz="1200" dirty="0" smtClean="0"/>
              <a:t> </a:t>
            </a:r>
            <a:r>
              <a:rPr lang="en-US" sz="1200" dirty="0" err="1" smtClean="0"/>
              <a:t>Gps.Dual</a:t>
            </a:r>
            <a:r>
              <a:rPr lang="en-US" sz="1200" dirty="0" smtClean="0"/>
              <a:t>;</a:t>
            </a:r>
          </a:p>
          <a:p>
            <a:r>
              <a:rPr lang="en-US" sz="2000" dirty="0" smtClean="0"/>
              <a:t>This section defines the modes and the transitions.</a:t>
            </a:r>
          </a:p>
          <a:p>
            <a:r>
              <a:rPr lang="en-US" sz="2000" dirty="0" smtClean="0"/>
              <a:t>Inside the [] is the function in some system that is invoked to move from one state to another.</a:t>
            </a:r>
          </a:p>
          <a:p>
            <a:endParaRPr lang="en-US" sz="2000" dirty="0"/>
          </a:p>
        </p:txBody>
      </p:sp>
      <p:sp>
        <p:nvSpPr>
          <p:cNvPr id="4" name="TextBox 3"/>
          <p:cNvSpPr txBox="1"/>
          <p:nvPr/>
        </p:nvSpPr>
        <p:spPr>
          <a:xfrm>
            <a:off x="2971800" y="6126163"/>
            <a:ext cx="3659976" cy="369332"/>
          </a:xfrm>
          <a:prstGeom prst="rect">
            <a:avLst/>
          </a:prstGeom>
          <a:noFill/>
        </p:spPr>
        <p:txBody>
          <a:bodyPr wrap="none" rtlCol="0">
            <a:spAutoFit/>
          </a:bodyPr>
          <a:lstStyle/>
          <a:p>
            <a:r>
              <a:rPr lang="en-US" dirty="0" smtClean="0"/>
              <a:t>From the AADL on-help in OSATE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states</a:t>
            </a:r>
            <a:endParaRPr lang="en-US" dirty="0"/>
          </a:p>
        </p:txBody>
      </p:sp>
      <p:sp>
        <p:nvSpPr>
          <p:cNvPr id="3" name="Content Placeholder 2"/>
          <p:cNvSpPr>
            <a:spLocks noGrp="1"/>
          </p:cNvSpPr>
          <p:nvPr>
            <p:ph idx="1"/>
          </p:nvPr>
        </p:nvSpPr>
        <p:spPr/>
        <p:txBody>
          <a:bodyPr/>
          <a:lstStyle/>
          <a:p>
            <a:r>
              <a:rPr lang="en-US" dirty="0" smtClean="0"/>
              <a:t>There are some states that are commonly used:</a:t>
            </a:r>
          </a:p>
          <a:p>
            <a:pPr lvl="1"/>
            <a:r>
              <a:rPr lang="en-US" dirty="0" smtClean="0"/>
              <a:t>Initialized/Off/on</a:t>
            </a:r>
          </a:p>
          <a:p>
            <a:pPr lvl="1"/>
            <a:r>
              <a:rPr lang="en-US" dirty="0" smtClean="0"/>
              <a:t>Normal/error</a:t>
            </a:r>
          </a:p>
          <a:p>
            <a:pPr lvl="1"/>
            <a:r>
              <a:rPr lang="en-US" dirty="0" err="1" smtClean="0"/>
              <a:t>powerUp</a:t>
            </a:r>
            <a:r>
              <a:rPr lang="en-US" dirty="0" smtClean="0"/>
              <a:t>/on/off</a:t>
            </a:r>
          </a:p>
          <a:p>
            <a:pPr lvl="1"/>
            <a:r>
              <a:rPr lang="en-US" dirty="0" smtClean="0"/>
              <a:t>Active/standby</a:t>
            </a:r>
          </a:p>
          <a:p>
            <a:pPr lvl="1"/>
            <a:endParaRPr lang="en-US" dirty="0"/>
          </a:p>
        </p:txBody>
      </p:sp>
    </p:spTree>
  </p:cSld>
  <p:clrMapOvr>
    <a:masterClrMapping/>
  </p:clrMapOvr>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6975</TotalTime>
  <Words>504</Words>
  <Application>Microsoft Office PowerPoint</Application>
  <PresentationFormat>On-screen Show (4:3)</PresentationFormat>
  <Paragraphs>82</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syse802Template</vt:lpstr>
      <vt:lpstr>SYSE 802</vt:lpstr>
      <vt:lpstr>Session Objective</vt:lpstr>
      <vt:lpstr>State machines</vt:lpstr>
      <vt:lpstr>State machines - 2</vt:lpstr>
      <vt:lpstr>transition</vt:lpstr>
      <vt:lpstr>States/Modes</vt:lpstr>
      <vt:lpstr>AADL Example</vt:lpstr>
      <vt:lpstr>AADL Example</vt:lpstr>
      <vt:lpstr>Common states</vt:lpstr>
      <vt:lpstr>Flat machine</vt:lpstr>
      <vt:lpstr>Hierarchical state machines</vt:lpstr>
      <vt:lpstr>Traces</vt:lpstr>
      <vt:lpstr>Concurrent states</vt:lpstr>
      <vt:lpstr>Resources</vt:lpstr>
      <vt:lpstr>Hierarchy </vt:lpstr>
      <vt:lpstr>Slide 16</vt:lpstr>
      <vt:lpstr>Slide 17</vt:lpstr>
      <vt:lpstr>Summary</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7</cp:revision>
  <dcterms:created xsi:type="dcterms:W3CDTF">2010-10-25T20:09:54Z</dcterms:created>
  <dcterms:modified xsi:type="dcterms:W3CDTF">2010-10-30T16:25:36Z</dcterms:modified>
</cp:coreProperties>
</file>