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60" r:id="rId2"/>
    <p:sldId id="261" r:id="rId3"/>
    <p:sldId id="276" r:id="rId4"/>
    <p:sldId id="262" r:id="rId5"/>
    <p:sldId id="263" r:id="rId6"/>
    <p:sldId id="264" r:id="rId7"/>
    <p:sldId id="265" r:id="rId8"/>
    <p:sldId id="274" r:id="rId9"/>
    <p:sldId id="267" r:id="rId10"/>
    <p:sldId id="268" r:id="rId11"/>
    <p:sldId id="269" r:id="rId12"/>
    <p:sldId id="270" r:id="rId13"/>
    <p:sldId id="266" r:id="rId14"/>
    <p:sldId id="277" r:id="rId15"/>
    <p:sldId id="275" r:id="rId16"/>
    <p:sldId id="271" r:id="rId17"/>
    <p:sldId id="272" r:id="rId18"/>
    <p:sldId id="273" r:id="rId19"/>
    <p:sldId id="279" r:id="rId20"/>
    <p:sldId id="278" r:id="rId2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6" d="100"/>
          <a:sy n="66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6B37-BB50-4860-B621-92F5BDBC64F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w2.org/xwiki/bin/download/About/OW2Consortium/CedricThomasPlatformStrategy0903.pdf" TargetMode="External"/><Relationship Id="rId2" Type="http://schemas.openxmlformats.org/officeDocument/2006/relationships/hyperlink" Target="http://www.kauffman.org/advancing-innovation/innovation-3-0.asp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8 Session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Platforms, Ecosystems, and Innovations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 value of 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Option value is low when consumer tastes are homogeneous and predictable, and designs are on a tightly determined technological trajectory.</a:t>
            </a:r>
          </a:p>
          <a:p>
            <a:r>
              <a:rPr lang="en-US" sz="2800" dirty="0" smtClean="0"/>
              <a:t>Option value is high when consumer tastes are heterogeneous or unpredictable, and technological trajectories are uncertain.</a:t>
            </a:r>
          </a:p>
          <a:p>
            <a:r>
              <a:rPr lang="en-US" sz="2800" dirty="0" smtClean="0"/>
              <a:t>Outside </a:t>
            </a:r>
            <a:r>
              <a:rPr lang="en-US" sz="2800" dirty="0" err="1" smtClean="0"/>
              <a:t>complementors</a:t>
            </a:r>
            <a:r>
              <a:rPr lang="en-US" sz="2800" dirty="0" smtClean="0"/>
              <a:t> will be attracted to the platform if there is option value in the complements, </a:t>
            </a:r>
            <a:r>
              <a:rPr lang="en-US" sz="2800" i="1" dirty="0" smtClean="0"/>
              <a:t>provided the platform owner does not expropriate all the value they create.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any platform system, there are three types of components: (1) the complements, which exhibit high variety and high rates of change over time; (2) the core components, which remain stable as the complements change; and (3) the interfaces, which are the design rules that allow the core and the complements to operate as one system.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DSM – 2 modules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6888" y="1417638"/>
            <a:ext cx="5610225" cy="541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Platforms give rise to </a:t>
            </a:r>
            <a:r>
              <a:rPr lang="en-US" sz="2400" i="1" dirty="0" smtClean="0"/>
              <a:t>modular clusters or business ecosystems of </a:t>
            </a:r>
            <a:r>
              <a:rPr lang="en-US" sz="2400" dirty="0" smtClean="0"/>
              <a:t>complementary and competing firms.</a:t>
            </a:r>
          </a:p>
          <a:p>
            <a:r>
              <a:rPr lang="en-US" sz="2400" dirty="0" smtClean="0"/>
              <a:t>Example:</a:t>
            </a:r>
          </a:p>
          <a:p>
            <a:pPr lvl="1"/>
            <a:r>
              <a:rPr lang="en-US" sz="2000" dirty="0" smtClean="0"/>
              <a:t>“Aside from Eclipse (and </a:t>
            </a:r>
            <a:r>
              <a:rPr lang="en-US" sz="2000" dirty="0" err="1" smtClean="0"/>
              <a:t>Atlassian</a:t>
            </a:r>
            <a:r>
              <a:rPr lang="en-US" sz="2000" dirty="0" smtClean="0"/>
              <a:t>), none of these other platforms leverage </a:t>
            </a:r>
            <a:r>
              <a:rPr lang="en-US" sz="2000" dirty="0" err="1" smtClean="0"/>
              <a:t>OSGi</a:t>
            </a:r>
            <a:r>
              <a:rPr lang="en-US" sz="2000" dirty="0" smtClean="0"/>
              <a:t>. Yet each are wildly successful because of two reasons:</a:t>
            </a:r>
          </a:p>
          <a:p>
            <a:pPr lvl="1"/>
            <a:r>
              <a:rPr lang="en-US" sz="2000" dirty="0" smtClean="0"/>
              <a:t>An environment was created that allowed an ecosystem to form and flourish. This environment includes a platform and a marketplace.</a:t>
            </a:r>
          </a:p>
          <a:p>
            <a:pPr lvl="1"/>
            <a:r>
              <a:rPr lang="en-US" sz="2000" dirty="0" smtClean="0"/>
              <a:t>A group of customers and developers converged on the marketplace and fueled growth of the platform. The result is a self-sustaining ecosystem.”</a:t>
            </a:r>
          </a:p>
          <a:p>
            <a:r>
              <a:rPr lang="en-US" sz="2400" dirty="0" smtClean="0"/>
              <a:t>A growing thriving ecosystem means business for many of the members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Ecosystem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 platform has</a:t>
            </a:r>
          </a:p>
          <a:p>
            <a:pPr lvl="1"/>
            <a:r>
              <a:rPr lang="en-US" sz="2000" dirty="0" smtClean="0"/>
              <a:t>Suppliers</a:t>
            </a:r>
          </a:p>
          <a:p>
            <a:pPr lvl="1"/>
            <a:r>
              <a:rPr lang="en-US" sz="2000" dirty="0" err="1" smtClean="0"/>
              <a:t>Complementors</a:t>
            </a:r>
            <a:endParaRPr lang="en-US" sz="2000" dirty="0" smtClean="0"/>
          </a:p>
          <a:p>
            <a:pPr lvl="1"/>
            <a:r>
              <a:rPr lang="en-US" sz="2000" dirty="0" smtClean="0"/>
              <a:t>Customers</a:t>
            </a:r>
          </a:p>
          <a:p>
            <a:r>
              <a:rPr lang="en-US" sz="2400" dirty="0" smtClean="0"/>
              <a:t>Events affecting one of these may affect others; some positively and some negatively</a:t>
            </a:r>
          </a:p>
          <a:p>
            <a:r>
              <a:rPr lang="en-US" sz="2400" dirty="0" smtClean="0"/>
              <a:t>The SE may have the opportunity to select a platform upon which to base their product or they may be faced with needing to be compatible with multiple platforms.</a:t>
            </a:r>
          </a:p>
          <a:p>
            <a:r>
              <a:rPr lang="en-US" sz="2400" dirty="0" smtClean="0"/>
              <a:t>In which case their development organization may be participating in multiple ecosystems.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DoD</a:t>
            </a:r>
            <a:r>
              <a:rPr lang="en-US" dirty="0" smtClean="0"/>
              <a:t> SPL Ecosystem Model</a:t>
            </a:r>
            <a:endParaRPr lang="en-US" dirty="0"/>
          </a:p>
        </p:txBody>
      </p:sp>
      <p:pic>
        <p:nvPicPr>
          <p:cNvPr id="4" name="Content Placeholder 3" descr="figureLast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09402" y="1600200"/>
            <a:ext cx="5925195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Innovator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smtClean="0"/>
              <a:t>A producer innovator is a single, non-collaborating firm. Producers anticipate profiting </a:t>
            </a:r>
            <a:r>
              <a:rPr lang="en-US" sz="2400" dirty="0" smtClean="0"/>
              <a:t>from their design by selling it to users or others: by definition they obtain no direct use-value from a new design.</a:t>
            </a:r>
          </a:p>
          <a:p>
            <a:r>
              <a:rPr lang="en-US" sz="2400" i="1" dirty="0" smtClean="0"/>
              <a:t>An open collaborative innovation project involves contributors who share the work of </a:t>
            </a:r>
            <a:r>
              <a:rPr lang="en-US" sz="2400" dirty="0" smtClean="0"/>
              <a:t>generating a design and also reveal the outputs from their individual and collective design efforts openly for anyone to use.</a:t>
            </a:r>
          </a:p>
          <a:p>
            <a:r>
              <a:rPr lang="en-US" sz="2400" i="1" dirty="0" smtClean="0"/>
              <a:t>A single user innovator is a single firm or individual that creates an innovation in order to </a:t>
            </a:r>
            <a:r>
              <a:rPr lang="en-US" sz="2400" dirty="0" smtClean="0"/>
              <a:t>use it.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Innovation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basic costs of innovation</a:t>
            </a:r>
          </a:p>
          <a:p>
            <a:pPr lvl="1"/>
            <a:r>
              <a:rPr lang="en-US" dirty="0" smtClean="0"/>
              <a:t>design cost </a:t>
            </a:r>
          </a:p>
          <a:p>
            <a:pPr lvl="1"/>
            <a:r>
              <a:rPr lang="en-US" dirty="0" smtClean="0"/>
              <a:t>communication cost</a:t>
            </a:r>
          </a:p>
          <a:p>
            <a:pPr lvl="1"/>
            <a:r>
              <a:rPr lang="en-US" dirty="0" smtClean="0"/>
              <a:t>production cost </a:t>
            </a:r>
          </a:p>
          <a:p>
            <a:pPr lvl="1"/>
            <a:r>
              <a:rPr lang="en-US" dirty="0" smtClean="0"/>
              <a:t>transaction cost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Interactions among models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199" y="2362200"/>
          <a:ext cx="8229602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4531"/>
                <a:gridCol w="1169670"/>
                <a:gridCol w="1813561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communication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transaction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Producer</a:t>
                      </a:r>
                    </a:p>
                    <a:p>
                      <a:r>
                        <a:rPr lang="en-US" dirty="0" smtClean="0"/>
                        <a:t>innovators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Single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user innovator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Open collaborative innovator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Innovation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z="2800" smtClean="0"/>
              <a:t>Innovation in a software product line is facilitated by allowing the product manager to quickly dispense with that portion of product implementations covered by the core asset base and focus on innovation.</a:t>
            </a:r>
          </a:p>
        </p:txBody>
      </p:sp>
      <p:pic>
        <p:nvPicPr>
          <p:cNvPr id="2253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267075"/>
            <a:ext cx="8572500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Rectangle 4"/>
          <p:cNvSpPr>
            <a:spLocks noChangeArrowheads="1"/>
          </p:cNvSpPr>
          <p:nvPr/>
        </p:nvSpPr>
        <p:spPr bwMode="auto">
          <a:xfrm>
            <a:off x="6324600" y="6477000"/>
            <a:ext cx="26606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http://grandview.rymatech.com/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session we will explore techniques for identifying alternatives during </a:t>
            </a:r>
            <a:r>
              <a:rPr lang="en-US" smtClean="0"/>
              <a:t>system decomposition by </a:t>
            </a:r>
            <a:r>
              <a:rPr lang="en-US" dirty="0" smtClean="0"/>
              <a:t>considering innovation and how to bound it as described in INCOSE Handbook section 4.3.2.2.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platform provides a focus for system developers.</a:t>
            </a:r>
          </a:p>
          <a:p>
            <a:r>
              <a:rPr lang="en-US" dirty="0" smtClean="0"/>
              <a:t>The interfaces of the platform inform users of the requirements for integrating with the platform.</a:t>
            </a:r>
          </a:p>
          <a:p>
            <a:r>
              <a:rPr lang="en-US" dirty="0" smtClean="0"/>
              <a:t>Innovation takes the form of changes either to products built on the platform or to the platform itself.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system engineer tries to find new ways to satisfy customer needs. Ways that may not be standard practice.</a:t>
            </a:r>
          </a:p>
          <a:p>
            <a:r>
              <a:rPr lang="en-US" sz="2800" dirty="0" smtClean="0"/>
              <a:t>Innovation comes with risk. The SE evaluates the risk against the potential reward of not only solving the immediate problem but also discovering a new pattern that can be applied to many future problems.</a:t>
            </a:r>
          </a:p>
          <a:p>
            <a:r>
              <a:rPr lang="en-US" sz="2800" dirty="0" smtClean="0"/>
              <a:t>To manage risk innovation has to be controlled.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smtClean="0"/>
              <a:t>Product development researchers first used the term “platform” to describe projects that created </a:t>
            </a:r>
            <a:r>
              <a:rPr lang="en-US" sz="2400" dirty="0" smtClean="0"/>
              <a:t>a new generation or family of products for a particular firm.</a:t>
            </a:r>
            <a:endParaRPr lang="en-US" sz="2400" i="1" dirty="0" smtClean="0"/>
          </a:p>
          <a:p>
            <a:r>
              <a:rPr lang="en-US" sz="2400" i="1" dirty="0" smtClean="0"/>
              <a:t>technology strategists identified platforms as valuable points of control </a:t>
            </a:r>
            <a:r>
              <a:rPr lang="en-US" sz="2400" dirty="0" smtClean="0"/>
              <a:t>(and rent extraction) in an industry, in particular at the interfaces </a:t>
            </a:r>
            <a:endParaRPr lang="en-US" sz="2400" i="1" dirty="0" smtClean="0"/>
          </a:p>
          <a:p>
            <a:r>
              <a:rPr lang="en-US" sz="2400" i="1" dirty="0" smtClean="0"/>
              <a:t>Industrial economists subsequently adopted the term “platform” to characterize products, </a:t>
            </a:r>
            <a:r>
              <a:rPr lang="en-US" sz="2400" dirty="0" smtClean="0"/>
              <a:t>services, firms, or institutions that mediate transactions between two or more groups of agents (</a:t>
            </a:r>
            <a:r>
              <a:rPr lang="en-US" sz="2400" dirty="0" err="1" smtClean="0"/>
              <a:t>Rochet</a:t>
            </a:r>
            <a:r>
              <a:rPr lang="en-US" sz="2400" dirty="0" smtClean="0"/>
              <a:t> and </a:t>
            </a:r>
            <a:r>
              <a:rPr lang="en-US" sz="2400" dirty="0" err="1" smtClean="0"/>
              <a:t>Tirole</a:t>
            </a:r>
            <a:r>
              <a:rPr lang="en-US" sz="2400" dirty="0" smtClean="0"/>
              <a:t>, 2003).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Early on, the brand and model of the CPU chip established a basis for compatibility – was the program written in the object code of that chip or some other?</a:t>
            </a:r>
          </a:p>
          <a:p>
            <a:r>
              <a:rPr lang="en-US" sz="2400" dirty="0" smtClean="0"/>
              <a:t>Later, the operating system (OS) was added the defining characteristics of the platform.</a:t>
            </a:r>
          </a:p>
          <a:p>
            <a:r>
              <a:rPr lang="en-US" sz="2400" dirty="0" smtClean="0"/>
              <a:t>Still more recently the term has been applied to a collection of software standards that are embodied in a set of products.</a:t>
            </a:r>
          </a:p>
          <a:p>
            <a:r>
              <a:rPr lang="en-US" sz="2400" dirty="0" smtClean="0"/>
              <a:t>The platform can be thought of as a set of interfaces used by the complementing software to utilize the services of the platform. 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Platform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architecture - “an abstract description of the entities of a system </a:t>
            </a:r>
            <a:r>
              <a:rPr lang="en-US" sz="2800" i="1" dirty="0" smtClean="0"/>
              <a:t>and how they are related”</a:t>
            </a:r>
          </a:p>
          <a:p>
            <a:r>
              <a:rPr lang="en-US" sz="2800" i="1" dirty="0" smtClean="0"/>
              <a:t>platform architecture - certain components </a:t>
            </a:r>
            <a:r>
              <a:rPr lang="en-US" sz="2800" dirty="0" smtClean="0"/>
              <a:t>remain fixed over the life of the platform, while others are allowed to vary in cross-section or change over time</a:t>
            </a:r>
          </a:p>
          <a:p>
            <a:r>
              <a:rPr lang="en-US" sz="2800" dirty="0" smtClean="0"/>
              <a:t>the interfaces between components creates specific </a:t>
            </a:r>
            <a:r>
              <a:rPr lang="en-US" sz="2800" i="1" dirty="0" smtClean="0"/>
              <a:t>thin crossing points </a:t>
            </a:r>
            <a:r>
              <a:rPr lang="en-US" sz="2800" dirty="0" smtClean="0"/>
              <a:t>in the network of relationships between the elements of the system</a:t>
            </a:r>
          </a:p>
          <a:p>
            <a:r>
              <a:rPr lang="en-US" sz="2800" dirty="0" smtClean="0"/>
              <a:t>Interfaces in turn establish the boundaries of </a:t>
            </a:r>
            <a:r>
              <a:rPr lang="en-US" sz="2800" i="1" dirty="0" smtClean="0"/>
              <a:t>modules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514600" y="6031468"/>
            <a:ext cx="4647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http://www.hbs.edu/research/pdf/09-034.pdf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Platform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Platforms evolve</a:t>
            </a:r>
          </a:p>
          <a:p>
            <a:r>
              <a:rPr lang="en-US" sz="2800" dirty="0" smtClean="0"/>
              <a:t>Modular interfaces reduce both coordination costs and transaction costs across the module boundary</a:t>
            </a:r>
          </a:p>
          <a:p>
            <a:r>
              <a:rPr lang="en-US" sz="2800" dirty="0" smtClean="0"/>
              <a:t>Just as technology platforms provide economies of scale and scope within and across firms, multi-sided market platforms exhibit economies of scale for the platform and economies of scope for the various groups that transact with each other.</a:t>
            </a:r>
          </a:p>
          <a:p>
            <a:r>
              <a:rPr lang="en-US" sz="2800" dirty="0" smtClean="0"/>
              <a:t>All platform systems exhibit tensions between platform owners and </a:t>
            </a:r>
            <a:r>
              <a:rPr lang="en-US" sz="2800" dirty="0" err="1" smtClean="0"/>
              <a:t>complementors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http://www.kauffman.org/advancing-innovation/innovation-3-0.aspx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http://www.ow2.org/xwiki/bin/download/About/OW2Consortium/CedricThomasPlatformStrategy0903.pdf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Platforms as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should the platform owner encourage outsiders to develop complements to the platform? In other words, when should the owner adopt a “platform strategy”?</a:t>
            </a:r>
          </a:p>
          <a:p>
            <a:r>
              <a:rPr lang="en-US" dirty="0" smtClean="0"/>
              <a:t>The answer is when those complements do not intersect with any of the future plans of the developer.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8280</TotalTime>
  <Words>1025</Words>
  <Application>Microsoft Office PowerPoint</Application>
  <PresentationFormat>On-screen Show (4:3)</PresentationFormat>
  <Paragraphs>90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syse802Template</vt:lpstr>
      <vt:lpstr>SYSE 802</vt:lpstr>
      <vt:lpstr>Session Objective</vt:lpstr>
      <vt:lpstr>Innovation</vt:lpstr>
      <vt:lpstr>Platform</vt:lpstr>
      <vt:lpstr>Progression</vt:lpstr>
      <vt:lpstr>Platform architecture</vt:lpstr>
      <vt:lpstr>Platform characteristics</vt:lpstr>
      <vt:lpstr>Examples</vt:lpstr>
      <vt:lpstr>Platforms as strategy</vt:lpstr>
      <vt:lpstr>Option value of platform</vt:lpstr>
      <vt:lpstr>Components</vt:lpstr>
      <vt:lpstr>DSM – 2 modules</vt:lpstr>
      <vt:lpstr>Ecosystems</vt:lpstr>
      <vt:lpstr>Ecosystem - 2</vt:lpstr>
      <vt:lpstr>A DoD SPL Ecosystem Model</vt:lpstr>
      <vt:lpstr>Innovator models</vt:lpstr>
      <vt:lpstr>Innovation costs</vt:lpstr>
      <vt:lpstr>Interactions among models</vt:lpstr>
      <vt:lpstr>Innovation</vt:lpstr>
      <vt:lpstr>Summary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31</cp:revision>
  <dcterms:created xsi:type="dcterms:W3CDTF">2010-10-17T00:38:41Z</dcterms:created>
  <dcterms:modified xsi:type="dcterms:W3CDTF">2010-11-08T14:22:41Z</dcterms:modified>
</cp:coreProperties>
</file>