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60" r:id="rId2"/>
    <p:sldId id="275" r:id="rId3"/>
    <p:sldId id="278" r:id="rId4"/>
    <p:sldId id="276" r:id="rId5"/>
    <p:sldId id="277"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9" d="100"/>
          <a:sy n="79" d="100"/>
        </p:scale>
        <p:origin x="-115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10/14/2011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10/14/2011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10/14/2011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eb.mit.edu/rvalerdi/www/COSYSMO%20A%20Systems%20Engineering%20Cost%20Model.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a:t>
            </a:r>
            <a:r>
              <a:rPr lang="en-US" dirty="0" smtClean="0">
                <a:solidFill>
                  <a:schemeClr val="tx1"/>
                </a:solidFill>
              </a:rPr>
              <a:t>8 </a:t>
            </a:r>
            <a:r>
              <a:rPr lang="en-US" smtClean="0">
                <a:solidFill>
                  <a:schemeClr val="tx1"/>
                </a:solidFill>
              </a:rPr>
              <a:t>Session </a:t>
            </a:r>
            <a:r>
              <a:rPr lang="en-US" smtClean="0">
                <a:solidFill>
                  <a:schemeClr val="tx1"/>
                </a:solidFill>
              </a:rPr>
              <a:t>2B</a:t>
            </a:r>
            <a:endParaRPr lang="en-US" dirty="0" smtClean="0">
              <a:solidFill>
                <a:schemeClr val="tx1"/>
              </a:solidFill>
            </a:endParaRPr>
          </a:p>
          <a:p>
            <a:r>
              <a:rPr lang="en-US" dirty="0" smtClean="0">
                <a:solidFill>
                  <a:schemeClr val="tx1"/>
                </a:solidFill>
              </a:rPr>
              <a:t>Cost Estimation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Helvetica" pitchFamily="34" charset="0"/>
              </a:rPr>
              <a:t>COCOMO-based Parametric Cost Estimating Relationship</a:t>
            </a:r>
            <a:endParaRPr lang="en-US" dirty="0"/>
          </a:p>
        </p:txBody>
      </p:sp>
      <p:sp>
        <p:nvSpPr>
          <p:cNvPr id="3" name="Content Placeholder 2"/>
          <p:cNvSpPr>
            <a:spLocks noGrp="1"/>
          </p:cNvSpPr>
          <p:nvPr>
            <p:ph idx="1"/>
          </p:nvPr>
        </p:nvSpPr>
        <p:spPr>
          <a:xfrm>
            <a:off x="457200" y="3170238"/>
            <a:ext cx="8229600" cy="2955925"/>
          </a:xfrm>
        </p:spPr>
        <p:txBody>
          <a:bodyPr/>
          <a:lstStyle/>
          <a:p>
            <a:pPr>
              <a:lnSpc>
                <a:spcPct val="110000"/>
              </a:lnSpc>
            </a:pPr>
            <a:r>
              <a:rPr lang="en-US" sz="1800" dirty="0" smtClean="0">
                <a:latin typeface="Helvetica" pitchFamily="34" charset="0"/>
              </a:rPr>
              <a:t>Where:  </a:t>
            </a:r>
          </a:p>
          <a:p>
            <a:pPr>
              <a:lnSpc>
                <a:spcPct val="110000"/>
              </a:lnSpc>
            </a:pPr>
            <a:r>
              <a:rPr lang="en-US" sz="1800" b="1" dirty="0" smtClean="0">
                <a:latin typeface="Helvetica" pitchFamily="34" charset="0"/>
              </a:rPr>
              <a:t>PM</a:t>
            </a:r>
            <a:r>
              <a:rPr lang="en-US" sz="1800" b="1" baseline="-25000" dirty="0" smtClean="0">
                <a:latin typeface="Helvetica" pitchFamily="34" charset="0"/>
              </a:rPr>
              <a:t>NS</a:t>
            </a:r>
            <a:r>
              <a:rPr lang="en-US" sz="1800" dirty="0" smtClean="0">
                <a:latin typeface="Helvetica" pitchFamily="34" charset="0"/>
              </a:rPr>
              <a:t> = effort in Person Months (Nominal Schedule)</a:t>
            </a:r>
          </a:p>
          <a:p>
            <a:pPr>
              <a:lnSpc>
                <a:spcPct val="110000"/>
              </a:lnSpc>
            </a:pPr>
            <a:r>
              <a:rPr lang="en-US" sz="1800" b="1" dirty="0" smtClean="0">
                <a:latin typeface="Helvetica" pitchFamily="34" charset="0"/>
              </a:rPr>
              <a:t>A</a:t>
            </a:r>
            <a:r>
              <a:rPr lang="en-US" sz="1800" dirty="0" smtClean="0">
                <a:latin typeface="Helvetica" pitchFamily="34" charset="0"/>
              </a:rPr>
              <a:t> = constant derived from historical project data </a:t>
            </a:r>
          </a:p>
          <a:p>
            <a:pPr>
              <a:lnSpc>
                <a:spcPct val="110000"/>
              </a:lnSpc>
            </a:pPr>
            <a:r>
              <a:rPr lang="en-US" sz="1800" b="1" dirty="0" smtClean="0">
                <a:latin typeface="Helvetica" pitchFamily="34" charset="0"/>
              </a:rPr>
              <a:t>Size</a:t>
            </a:r>
            <a:r>
              <a:rPr lang="en-US" sz="1800" dirty="0" smtClean="0">
                <a:latin typeface="Helvetica" pitchFamily="34" charset="0"/>
              </a:rPr>
              <a:t> = determined by computing the weighted average of the (4) size drivers </a:t>
            </a:r>
          </a:p>
          <a:p>
            <a:pPr>
              <a:lnSpc>
                <a:spcPct val="110000"/>
              </a:lnSpc>
            </a:pPr>
            <a:r>
              <a:rPr lang="en-US" sz="1800" b="1" dirty="0" smtClean="0"/>
              <a:t>E</a:t>
            </a:r>
            <a:r>
              <a:rPr lang="en-US" sz="1800" dirty="0" smtClean="0"/>
              <a:t>   = could represent economy/</a:t>
            </a:r>
            <a:r>
              <a:rPr lang="en-US" sz="1800" dirty="0" smtClean="0">
                <a:latin typeface="Helvetica" pitchFamily="34" charset="0"/>
              </a:rPr>
              <a:t>diseconomy of scale, currently equals 1</a:t>
            </a:r>
          </a:p>
          <a:p>
            <a:pPr>
              <a:lnSpc>
                <a:spcPct val="110000"/>
              </a:lnSpc>
            </a:pPr>
            <a:r>
              <a:rPr lang="en-US" sz="1800" b="1" dirty="0" smtClean="0">
                <a:latin typeface="Helvetica" pitchFamily="34" charset="0"/>
              </a:rPr>
              <a:t>n</a:t>
            </a:r>
            <a:r>
              <a:rPr lang="en-US" sz="1800" dirty="0" smtClean="0">
                <a:latin typeface="Helvetica" pitchFamily="34" charset="0"/>
              </a:rPr>
              <a:t> = number of cost drivers (14)</a:t>
            </a:r>
          </a:p>
          <a:p>
            <a:pPr>
              <a:lnSpc>
                <a:spcPct val="110000"/>
              </a:lnSpc>
            </a:pPr>
            <a:r>
              <a:rPr lang="en-US" sz="1800" b="1" dirty="0" smtClean="0">
                <a:latin typeface="Helvetica" pitchFamily="34" charset="0"/>
              </a:rPr>
              <a:t>EM</a:t>
            </a:r>
            <a:r>
              <a:rPr lang="en-US" sz="1800" dirty="0" smtClean="0">
                <a:latin typeface="Helvetica" pitchFamily="34" charset="0"/>
              </a:rPr>
              <a:t> = effort multiplier for the </a:t>
            </a:r>
            <a:r>
              <a:rPr lang="en-US" sz="1800" i="1" dirty="0" err="1" smtClean="0">
                <a:latin typeface="Helvetica" pitchFamily="34" charset="0"/>
              </a:rPr>
              <a:t>i</a:t>
            </a:r>
            <a:r>
              <a:rPr lang="en-US" sz="1800" baseline="-25000" dirty="0" err="1" smtClean="0">
                <a:latin typeface="Helvetica" pitchFamily="34" charset="0"/>
              </a:rPr>
              <a:t>th</a:t>
            </a:r>
            <a:r>
              <a:rPr lang="en-US" sz="1800" dirty="0" smtClean="0">
                <a:latin typeface="Helvetica" pitchFamily="34" charset="0"/>
              </a:rPr>
              <a:t> cost driver.  The geometric product results in an overall effort adjustment factor to the nominal effort.</a:t>
            </a:r>
          </a:p>
        </p:txBody>
      </p:sp>
      <p:graphicFrame>
        <p:nvGraphicFramePr>
          <p:cNvPr id="1027" name="Object 3"/>
          <p:cNvGraphicFramePr>
            <a:graphicFrameLocks noChangeAspect="1"/>
          </p:cNvGraphicFramePr>
          <p:nvPr/>
        </p:nvGraphicFramePr>
        <p:xfrm>
          <a:off x="914400" y="1600200"/>
          <a:ext cx="7161213" cy="1570038"/>
        </p:xfrm>
        <a:graphic>
          <a:graphicData uri="http://schemas.openxmlformats.org/presentationml/2006/ole">
            <p:oleObj spid="_x0000_s1027" name="Equation" r:id="rId3" imgW="1676160" imgH="368280"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size drivers</a:t>
            </a:r>
            <a:endParaRPr lang="en-US" dirty="0"/>
          </a:p>
        </p:txBody>
      </p:sp>
      <p:sp>
        <p:nvSpPr>
          <p:cNvPr id="3" name="Content Placeholder 2"/>
          <p:cNvSpPr>
            <a:spLocks noGrp="1"/>
          </p:cNvSpPr>
          <p:nvPr>
            <p:ph idx="1"/>
          </p:nvPr>
        </p:nvSpPr>
        <p:spPr/>
        <p:txBody>
          <a:bodyPr/>
          <a:lstStyle/>
          <a:p>
            <a:pPr marL="609600" indent="-609600">
              <a:buFontTx/>
              <a:buAutoNum type="arabicPeriod"/>
            </a:pPr>
            <a:r>
              <a:rPr lang="en-US" altLang="en-US" b="1" dirty="0" smtClean="0">
                <a:latin typeface="Helvetica" pitchFamily="34" charset="0"/>
                <a:cs typeface="Times New Roman" pitchFamily="18" charset="0"/>
              </a:rPr>
              <a:t>Number of System Requirements</a:t>
            </a:r>
            <a:r>
              <a:rPr lang="en-US" altLang="en-US" b="1" dirty="0" smtClean="0">
                <a:latin typeface="Helvetica" pitchFamily="34" charset="0"/>
              </a:rPr>
              <a:t> </a:t>
            </a:r>
          </a:p>
          <a:p>
            <a:pPr marL="609600" indent="-609600" algn="just">
              <a:buFontTx/>
              <a:buAutoNum type="arabicPeriod"/>
            </a:pPr>
            <a:r>
              <a:rPr lang="en-US" altLang="en-US" b="1" dirty="0" smtClean="0">
                <a:latin typeface="Helvetica" pitchFamily="34" charset="0"/>
                <a:cs typeface="Times New Roman" pitchFamily="18" charset="0"/>
              </a:rPr>
              <a:t>Number of Major Interfaces</a:t>
            </a:r>
          </a:p>
          <a:p>
            <a:pPr marL="609600" indent="-609600">
              <a:buFontTx/>
              <a:buAutoNum type="arabicPeriod"/>
            </a:pPr>
            <a:r>
              <a:rPr lang="en-US" altLang="en-US" b="1" dirty="0" smtClean="0">
                <a:latin typeface="Helvetica" pitchFamily="34" charset="0"/>
                <a:cs typeface="Times New Roman" pitchFamily="18" charset="0"/>
              </a:rPr>
              <a:t>Number of Operational Scenarios</a:t>
            </a:r>
          </a:p>
          <a:p>
            <a:pPr marL="609600" indent="-609600">
              <a:buFontTx/>
              <a:buAutoNum type="arabicPeriod"/>
            </a:pPr>
            <a:r>
              <a:rPr lang="en-US" altLang="en-US" b="1" dirty="0" smtClean="0">
                <a:latin typeface="Helvetica" pitchFamily="34" charset="0"/>
                <a:cs typeface="Times New Roman" pitchFamily="18" charset="0"/>
              </a:rPr>
              <a:t>Number of Critical Algorithms</a:t>
            </a:r>
          </a:p>
          <a:p>
            <a:endParaRPr lang="en-US" b="1" dirty="0" smtClean="0"/>
          </a:p>
          <a:p>
            <a:r>
              <a:rPr lang="en-US" b="1" dirty="0" smtClean="0"/>
              <a:t>Each weighted by complexity, volatility, and degree of reuse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Number of System Requirements</a:t>
            </a:r>
            <a:r>
              <a:rPr lang="en-US" dirty="0" smtClean="0"/>
              <a:t/>
            </a:r>
            <a:br>
              <a:rPr lang="en-US" dirty="0" smtClean="0"/>
            </a:br>
            <a:endParaRPr lang="en-US" dirty="0"/>
          </a:p>
        </p:txBody>
      </p:sp>
      <p:sp>
        <p:nvSpPr>
          <p:cNvPr id="4" name="Rectangle 2"/>
          <p:cNvSpPr>
            <a:spLocks noChangeArrowheads="1"/>
          </p:cNvSpPr>
          <p:nvPr/>
        </p:nvSpPr>
        <p:spPr bwMode="auto">
          <a:xfrm>
            <a:off x="381000" y="1270744"/>
            <a:ext cx="8458200" cy="2308324"/>
          </a:xfrm>
          <a:prstGeom prst="rect">
            <a:avLst/>
          </a:prstGeom>
          <a:noFill/>
          <a:ln w="9525">
            <a:noFill/>
            <a:miter lim="800000"/>
            <a:headEnd/>
            <a:tailEnd/>
          </a:ln>
          <a:effectLst/>
        </p:spPr>
        <p:txBody>
          <a:bodyPr anchor="ctr">
            <a:spAutoFit/>
          </a:bodyPr>
          <a:lstStyle/>
          <a:p>
            <a:pPr>
              <a:tabLst>
                <a:tab pos="457200" algn="r"/>
                <a:tab pos="2743200" algn="ctr"/>
                <a:tab pos="5486400" algn="r"/>
              </a:tabLst>
            </a:pPr>
            <a:r>
              <a:rPr lang="en-US" dirty="0" smtClean="0"/>
              <a:t>This </a:t>
            </a:r>
            <a:r>
              <a:rPr lang="en-US" dirty="0"/>
              <a:t>driver represents the number of requirements for the system-of-interest at a specific level of design.  Requirements may be functional, performance, feature, or service-oriented in nature depending on the methodology used for specification.  They may also be defined by the customer or contractor.  System requirements can typically be quantified by counting the number of applicable “</a:t>
            </a:r>
            <a:r>
              <a:rPr lang="en-US" dirty="0" err="1"/>
              <a:t>shall’s</a:t>
            </a:r>
            <a:r>
              <a:rPr lang="en-US" dirty="0"/>
              <a:t>” or “will’s” in the system or marketing specification.  Do not include a requirements expansion ratio – only provide a count for the requirements of the system-of-interest as defined by the system or marketing specification.</a:t>
            </a:r>
          </a:p>
        </p:txBody>
      </p:sp>
      <p:graphicFrame>
        <p:nvGraphicFramePr>
          <p:cNvPr id="5" name="Group 39"/>
          <p:cNvGraphicFramePr>
            <a:graphicFrameLocks noGrp="1"/>
          </p:cNvGraphicFramePr>
          <p:nvPr/>
        </p:nvGraphicFramePr>
        <p:xfrm>
          <a:off x="1066800" y="3706812"/>
          <a:ext cx="7102475" cy="2834640"/>
        </p:xfrm>
        <a:graphic>
          <a:graphicData uri="http://schemas.openxmlformats.org/drawingml/2006/table">
            <a:tbl>
              <a:tblPr/>
              <a:tblGrid>
                <a:gridCol w="2211388"/>
                <a:gridCol w="2524125"/>
                <a:gridCol w="2366962"/>
              </a:tblGrid>
              <a:tr h="260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Times New Roman" pitchFamily="18" charset="0"/>
                        </a:rPr>
                        <a:t>Easy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Nominal</a:t>
                      </a:r>
                      <a:endParaRPr kumimoji="0" lang="en-US" sz="12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Difficult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Well specified</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Loosely specified</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Poorly specified</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Traceable to source</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Can be traced to source with some effort</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Hard to trace to source</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Simple to understand</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Takes some effort to understand</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Hard to understand </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Little requirements overlap</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Times New Roman" pitchFamily="18" charset="0"/>
                        </a:rPr>
                        <a:t>- Some overlap</a:t>
                      </a:r>
                      <a:endParaRPr kumimoji="0" lang="en-US" sz="12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High degree of requirements overlap</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Familiar </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Generally familiar</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Unfamiliar</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Good understanding of what’s needed to satisfy and verify requirements</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General understanding of what’s needed to satisfy and verify requirements</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Times New Roman" pitchFamily="18" charset="0"/>
                        </a:rPr>
                        <a:t>- Poor understanding of what’s needed to satisfy and verify requirements</a:t>
                      </a:r>
                      <a:endParaRPr kumimoji="0" lang="en-US" sz="12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Number of Major Interfaces</a:t>
            </a:r>
            <a:r>
              <a:rPr lang="en-US" dirty="0" smtClean="0"/>
              <a:t/>
            </a:r>
            <a:br>
              <a:rPr lang="en-US" dirty="0" smtClean="0"/>
            </a:br>
            <a:endParaRPr lang="en-US" dirty="0"/>
          </a:p>
        </p:txBody>
      </p:sp>
      <p:graphicFrame>
        <p:nvGraphicFramePr>
          <p:cNvPr id="4" name="Group 3"/>
          <p:cNvGraphicFramePr>
            <a:graphicFrameLocks noGrp="1"/>
          </p:cNvGraphicFramePr>
          <p:nvPr/>
        </p:nvGraphicFramePr>
        <p:xfrm>
          <a:off x="1066800" y="3962400"/>
          <a:ext cx="7110413" cy="2001520"/>
        </p:xfrm>
        <a:graphic>
          <a:graphicData uri="http://schemas.openxmlformats.org/drawingml/2006/table">
            <a:tbl>
              <a:tblPr/>
              <a:tblGrid>
                <a:gridCol w="2195513"/>
                <a:gridCol w="2509837"/>
                <a:gridCol w="2405063"/>
              </a:tblGrid>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Easy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Nominal</a:t>
                      </a:r>
                      <a:endParaRPr kumimoji="0" lang="en-US" sz="12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Difficult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Well defined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Loosely defined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Ill defined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Uncoupled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Loosely coupled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Highly coupled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Cohesive</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Moderate cohesion</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Low cohesion</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Well behaved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Predictable behavior</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Times New Roman" pitchFamily="18" charset="0"/>
                        </a:rPr>
                        <a:t>- Poorly behaved</a:t>
                      </a:r>
                      <a:endParaRPr kumimoji="0" lang="en-US" sz="1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 name="Rectangle 2"/>
          <p:cNvSpPr>
            <a:spLocks noChangeArrowheads="1"/>
          </p:cNvSpPr>
          <p:nvPr/>
        </p:nvSpPr>
        <p:spPr bwMode="auto">
          <a:xfrm>
            <a:off x="381000" y="1828800"/>
            <a:ext cx="8534400" cy="1754326"/>
          </a:xfrm>
          <a:prstGeom prst="rect">
            <a:avLst/>
          </a:prstGeom>
          <a:noFill/>
          <a:ln w="9525">
            <a:noFill/>
            <a:miter lim="800000"/>
            <a:headEnd/>
            <a:tailEnd/>
          </a:ln>
          <a:effectLst/>
        </p:spPr>
        <p:txBody>
          <a:bodyPr anchor="ctr">
            <a:spAutoFit/>
          </a:bodyPr>
          <a:lstStyle/>
          <a:p>
            <a:pPr>
              <a:tabLst>
                <a:tab pos="228600" algn="l"/>
                <a:tab pos="457200" algn="l"/>
              </a:tabLst>
            </a:pPr>
            <a:r>
              <a:rPr lang="en-US" dirty="0" smtClean="0"/>
              <a:t>This </a:t>
            </a:r>
            <a:r>
              <a:rPr lang="en-US" dirty="0"/>
              <a:t>driver represents the number of shared major physical and logical boundaries between system components or functions (internal interfaces) and those external to the system (external interfaces). These interfaces typically can be quantified by counting the number of interfaces identified in either the system’s context diagram and/or by counting the significant interfaces in all applicable Interface Control Documents.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Number of Operational Scenarios</a:t>
            </a:r>
            <a:endParaRPr lang="en-US" dirty="0"/>
          </a:p>
        </p:txBody>
      </p:sp>
      <p:graphicFrame>
        <p:nvGraphicFramePr>
          <p:cNvPr id="4" name="Group 1052"/>
          <p:cNvGraphicFramePr>
            <a:graphicFrameLocks noGrp="1"/>
          </p:cNvGraphicFramePr>
          <p:nvPr/>
        </p:nvGraphicFramePr>
        <p:xfrm>
          <a:off x="1066800" y="3886200"/>
          <a:ext cx="7075488" cy="1926591"/>
        </p:xfrm>
        <a:graphic>
          <a:graphicData uri="http://schemas.openxmlformats.org/drawingml/2006/table">
            <a:tbl>
              <a:tblPr/>
              <a:tblGrid>
                <a:gridCol w="2251075"/>
                <a:gridCol w="2473325"/>
                <a:gridCol w="2351088"/>
              </a:tblGrid>
              <a:tr h="2571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Times New Roman" pitchFamily="18" charset="0"/>
                        </a:rPr>
                        <a:t>Easy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Nominal</a:t>
                      </a:r>
                      <a:endParaRPr kumimoji="0" lang="en-US" sz="12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Difficult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7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Well defined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Loosely defined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Ill defined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Loosely coupled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Moderately coupled</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Tightly coupled or many dependencies/conflicting requirements</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3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Times New Roman" pitchFamily="18" charset="0"/>
                        </a:rPr>
                        <a:t>- Timelines not an issue</a:t>
                      </a:r>
                      <a:endParaRPr kumimoji="0" lang="en-US" sz="14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Times New Roman" pitchFamily="18" charset="0"/>
                        </a:rPr>
                        <a:t>- Timelines a constraint</a:t>
                      </a:r>
                      <a:endParaRPr kumimoji="0" lang="en-US" sz="1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Times New Roman" pitchFamily="18" charset="0"/>
                        </a:rPr>
                        <a:t>- Tight timelines through scenario network</a:t>
                      </a:r>
                      <a:endParaRPr kumimoji="0" lang="en-US" sz="1400" b="1"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 name="Rectangle 1026"/>
          <p:cNvSpPr>
            <a:spLocks noChangeArrowheads="1"/>
          </p:cNvSpPr>
          <p:nvPr/>
        </p:nvSpPr>
        <p:spPr bwMode="auto">
          <a:xfrm>
            <a:off x="304800" y="1546973"/>
            <a:ext cx="8610600" cy="1854293"/>
          </a:xfrm>
          <a:prstGeom prst="rect">
            <a:avLst/>
          </a:prstGeom>
          <a:noFill/>
          <a:ln w="9525">
            <a:noFill/>
            <a:miter lim="800000"/>
            <a:headEnd/>
            <a:tailEnd/>
          </a:ln>
          <a:effectLst/>
        </p:spPr>
        <p:txBody>
          <a:bodyPr lIns="0" tIns="152352" rIns="0" bIns="38088" anchor="ctr">
            <a:spAutoFit/>
          </a:bodyPr>
          <a:lstStyle/>
          <a:p>
            <a:r>
              <a:rPr lang="en-US" dirty="0" smtClean="0"/>
              <a:t>This </a:t>
            </a:r>
            <a:r>
              <a:rPr lang="en-US" dirty="0"/>
              <a:t>driver represents the number of operational scenarios that a system must satisfy.  Such threads typically result in end-to-end test scenarios that are developed to validate the system and satisfy all of its requirements.  The number of scenarios can typically be quantified by counting the number of unique end-to-end tests used to validate the system functionality and performance or by counting the number of high-level use cases developed as part of the operational architecture.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Number of Critical Algorithms</a:t>
            </a:r>
            <a:endParaRPr lang="en-US" dirty="0"/>
          </a:p>
        </p:txBody>
      </p:sp>
      <p:graphicFrame>
        <p:nvGraphicFramePr>
          <p:cNvPr id="4" name="Group 38"/>
          <p:cNvGraphicFramePr>
            <a:graphicFrameLocks noGrp="1"/>
          </p:cNvGraphicFramePr>
          <p:nvPr/>
        </p:nvGraphicFramePr>
        <p:xfrm>
          <a:off x="990600" y="4011613"/>
          <a:ext cx="7202488" cy="2519998"/>
        </p:xfrm>
        <a:graphic>
          <a:graphicData uri="http://schemas.openxmlformats.org/drawingml/2006/table">
            <a:tbl>
              <a:tblPr/>
              <a:tblGrid>
                <a:gridCol w="2292350"/>
                <a:gridCol w="2617788"/>
                <a:gridCol w="2292350"/>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Times New Roman" pitchFamily="18" charset="0"/>
                        </a:rPr>
                        <a:t>Easy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Nominal</a:t>
                      </a:r>
                      <a:endParaRPr kumimoji="0" lang="en-US" sz="12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Difficult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Existing algorithms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Some new algorithms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Many new algorithms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Basic math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Algebraic by nature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Difficult math (calculus)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Straightforward structure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Nested structure with decision logic</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Recursive in structure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with distributed control</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47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Simple data</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Relational data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Persistent data</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Timing not an issue</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Timing a constraint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Dynamic, with timing issues</a:t>
                      </a:r>
                      <a:endParaRPr kumimoji="0" lang="en-US" sz="1200" b="1"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7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cs typeface="Times New Roman" pitchFamily="18" charset="0"/>
                        </a:rPr>
                        <a:t>- Library-based solution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Times New Roman" pitchFamily="18" charset="0"/>
                        </a:rPr>
                        <a:t>- Some modeling involved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Times New Roman" pitchFamily="18" charset="0"/>
                        </a:rPr>
                        <a:t>- Simulation and modeling involved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 name="Rectangle 2"/>
          <p:cNvSpPr>
            <a:spLocks noChangeArrowheads="1"/>
          </p:cNvSpPr>
          <p:nvPr/>
        </p:nvSpPr>
        <p:spPr bwMode="auto">
          <a:xfrm>
            <a:off x="304800" y="1326323"/>
            <a:ext cx="8534400" cy="2685290"/>
          </a:xfrm>
          <a:prstGeom prst="rect">
            <a:avLst/>
          </a:prstGeom>
          <a:noFill/>
          <a:ln w="9525">
            <a:noFill/>
            <a:miter lim="800000"/>
            <a:headEnd/>
            <a:tailEnd/>
          </a:ln>
          <a:effectLst/>
        </p:spPr>
        <p:txBody>
          <a:bodyPr lIns="0" tIns="152352" rIns="0" bIns="38088" anchor="ctr">
            <a:spAutoFit/>
          </a:bodyPr>
          <a:lstStyle/>
          <a:p>
            <a:r>
              <a:rPr lang="en-US" dirty="0" smtClean="0"/>
              <a:t>This </a:t>
            </a:r>
            <a:r>
              <a:rPr lang="en-US" dirty="0"/>
              <a:t>driver represents the number of newly defined or significantly altered functions that require unique mathematical algorithms to be derived in order to achieve the system performance requirements. As an example, this could include a complex aircraft tracking algorithm like a </a:t>
            </a:r>
            <a:r>
              <a:rPr lang="en-US" dirty="0" err="1"/>
              <a:t>Kalman</a:t>
            </a:r>
            <a:r>
              <a:rPr lang="en-US" dirty="0"/>
              <a:t> Filter being derived using existing experience as the basis for the all aspect search function. Another example could be a brand new discrimination algorithm being derived to identify friend or foe function in space-based applications. The number can be quantified by counting the number of unique algorithms needed to support each of the mathematical functions specified in the system specification or mode description document.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latin typeface="Helvetica" pitchFamily="34" charset="0"/>
              </a:rPr>
              <a:t>14 Cost Drivers</a:t>
            </a:r>
            <a:endParaRPr lang="en-US" dirty="0"/>
          </a:p>
        </p:txBody>
      </p:sp>
      <p:sp>
        <p:nvSpPr>
          <p:cNvPr id="4" name="Rectangle 3"/>
          <p:cNvSpPr txBox="1">
            <a:spLocks noChangeArrowheads="1"/>
          </p:cNvSpPr>
          <p:nvPr/>
        </p:nvSpPr>
        <p:spPr bwMode="auto">
          <a:xfrm>
            <a:off x="685800" y="1905000"/>
            <a:ext cx="84582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Requirements understanding</a:t>
            </a:r>
            <a:r>
              <a:rPr kumimoji="0" lang="en-US" altLang="en-US" sz="3000" b="0"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 </a:t>
            </a:r>
            <a:endPar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endParaRPr>
          </a:p>
          <a:p>
            <a:pPr marL="609600" marR="0" lvl="0" indent="-609600" algn="just"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Architecture complexity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Level of service requirements</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Migration complexity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Technology Maturity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Documentation Match to Life Cycle Needs</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 and Diversity of Installations/Platforms</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30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 of Recursive Levels in the Design</a:t>
            </a:r>
            <a:endParaRPr kumimoji="0" lang="en-US" altLang="en-US" sz="3000" b="1" i="0" u="none" strike="noStrike" kern="1200" cap="none" spc="0" normalizeH="0" baseline="0" noProof="0" dirty="0">
              <a:ln>
                <a:noFill/>
              </a:ln>
              <a:solidFill>
                <a:schemeClr val="tx1"/>
              </a:solidFill>
              <a:effectLst/>
              <a:uLnTx/>
              <a:uFillTx/>
              <a:latin typeface="Helvetica" pitchFamily="34" charset="0"/>
              <a:ea typeface="MS PGothic" pitchFamily="34" charset="-128"/>
              <a:cs typeface="Times New Roman" pitchFamily="18" charset="0"/>
            </a:endParaRPr>
          </a:p>
        </p:txBody>
      </p:sp>
      <p:sp>
        <p:nvSpPr>
          <p:cNvPr id="5" name="Rectangle 4"/>
          <p:cNvSpPr>
            <a:spLocks noChangeArrowheads="1"/>
          </p:cNvSpPr>
          <p:nvPr/>
        </p:nvSpPr>
        <p:spPr bwMode="auto">
          <a:xfrm>
            <a:off x="457200" y="1447800"/>
            <a:ext cx="7315200" cy="609600"/>
          </a:xfrm>
          <a:prstGeom prst="rect">
            <a:avLst/>
          </a:prstGeom>
          <a:noFill/>
          <a:ln w="9525">
            <a:noFill/>
            <a:miter lim="800000"/>
            <a:headEnd/>
            <a:tailEnd/>
          </a:ln>
          <a:effectLst/>
        </p:spPr>
        <p:txBody>
          <a:bodyPr/>
          <a:lstStyle/>
          <a:p>
            <a:pPr marL="609600" indent="-609600">
              <a:lnSpc>
                <a:spcPct val="90000"/>
              </a:lnSpc>
              <a:spcBef>
                <a:spcPct val="20000"/>
              </a:spcBef>
            </a:pPr>
            <a:r>
              <a:rPr lang="en-US" altLang="en-US" sz="3200" b="1" i="1" dirty="0">
                <a:latin typeface="Helvetica" pitchFamily="34" charset="0"/>
              </a:rPr>
              <a:t>Application Factors (8)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Drivers</a:t>
            </a:r>
            <a:endParaRPr lang="en-US" dirty="0"/>
          </a:p>
        </p:txBody>
      </p:sp>
      <p:sp>
        <p:nvSpPr>
          <p:cNvPr id="4" name="Rectangle 3"/>
          <p:cNvSpPr txBox="1">
            <a:spLocks noChangeArrowheads="1"/>
          </p:cNvSpPr>
          <p:nvPr/>
        </p:nvSpPr>
        <p:spPr bwMode="auto">
          <a:xfrm>
            <a:off x="609600" y="1981200"/>
            <a:ext cx="82296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609600" marR="0" lvl="0" indent="-609600" algn="just"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28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Stakeholder team cohesion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28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Personnel/team capability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28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Personnel experience/continuity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28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Process maturity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28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Multisite coordination </a:t>
            </a:r>
          </a:p>
          <a:p>
            <a:pPr marL="609600" marR="0" lvl="0" indent="-609600" algn="l" defTabSz="457200" rtl="0" eaLnBrk="1" fontAlgn="base" latinLnBrk="0" hangingPunct="1">
              <a:lnSpc>
                <a:spcPct val="100000"/>
              </a:lnSpc>
              <a:spcBef>
                <a:spcPct val="20000"/>
              </a:spcBef>
              <a:spcAft>
                <a:spcPct val="0"/>
              </a:spcAft>
              <a:buClrTx/>
              <a:buSzTx/>
              <a:buFontTx/>
              <a:buAutoNum type="arabicPeriod"/>
              <a:tabLst/>
              <a:defRPr/>
            </a:pPr>
            <a:r>
              <a:rPr kumimoji="0" lang="en-US" altLang="en-US" sz="2800" b="1" i="0" u="none" strike="noStrike" kern="1200" cap="none" spc="0" normalizeH="0" baseline="0" noProof="0" smtClean="0">
                <a:ln>
                  <a:noFill/>
                </a:ln>
                <a:solidFill>
                  <a:schemeClr val="tx1"/>
                </a:solidFill>
                <a:effectLst/>
                <a:uLnTx/>
                <a:uFillTx/>
                <a:latin typeface="Helvetica" pitchFamily="34" charset="0"/>
                <a:ea typeface="MS PGothic" pitchFamily="34" charset="-128"/>
                <a:cs typeface="Times New Roman" pitchFamily="18" charset="0"/>
              </a:rPr>
              <a:t>Tool support</a:t>
            </a:r>
            <a:endParaRPr kumimoji="0" lang="en-US" altLang="en-US" sz="2800" b="1" i="0" u="sng" strike="noStrike" kern="1200" cap="none" spc="0" normalizeH="0" baseline="0" noProof="0" dirty="0">
              <a:ln>
                <a:noFill/>
              </a:ln>
              <a:solidFill>
                <a:srgbClr val="FF0000"/>
              </a:solidFill>
              <a:effectLst/>
              <a:uLnTx/>
              <a:uFillTx/>
              <a:latin typeface="Helvetica" pitchFamily="34" charset="0"/>
              <a:ea typeface="MS PGothic" pitchFamily="34" charset="-128"/>
              <a:cs typeface="Times New Roman" pitchFamily="18" charset="0"/>
            </a:endParaRPr>
          </a:p>
        </p:txBody>
      </p:sp>
      <p:sp>
        <p:nvSpPr>
          <p:cNvPr id="5" name="Rectangle 4"/>
          <p:cNvSpPr>
            <a:spLocks noChangeArrowheads="1"/>
          </p:cNvSpPr>
          <p:nvPr/>
        </p:nvSpPr>
        <p:spPr bwMode="auto">
          <a:xfrm>
            <a:off x="457200" y="1524000"/>
            <a:ext cx="7315200" cy="609600"/>
          </a:xfrm>
          <a:prstGeom prst="rect">
            <a:avLst/>
          </a:prstGeom>
          <a:noFill/>
          <a:ln w="9525">
            <a:noFill/>
            <a:miter lim="800000"/>
            <a:headEnd/>
            <a:tailEnd/>
          </a:ln>
          <a:effectLst/>
        </p:spPr>
        <p:txBody>
          <a:bodyPr/>
          <a:lstStyle/>
          <a:p>
            <a:pPr marL="609600" indent="-609600">
              <a:lnSpc>
                <a:spcPct val="90000"/>
              </a:lnSpc>
              <a:spcBef>
                <a:spcPct val="20000"/>
              </a:spcBef>
            </a:pPr>
            <a:r>
              <a:rPr lang="en-US" altLang="en-US" sz="3200" b="1" i="1">
                <a:latin typeface="Helvetica" pitchFamily="34" charset="0"/>
              </a:rPr>
              <a:t>Team Factors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http://csse.usc.edu/tools/ExpertCOSYSMO.php</a:t>
            </a:r>
            <a:endParaRPr lang="en-US" sz="3200" dirty="0"/>
          </a:p>
        </p:txBody>
      </p:sp>
      <p:pic>
        <p:nvPicPr>
          <p:cNvPr id="21507" name="Picture 3"/>
          <p:cNvPicPr>
            <a:picLocks noGrp="1" noChangeAspect="1" noChangeArrowheads="1"/>
          </p:cNvPicPr>
          <p:nvPr>
            <p:ph idx="1"/>
          </p:nvPr>
        </p:nvPicPr>
        <p:blipFill>
          <a:blip r:embed="rId2"/>
          <a:srcRect/>
          <a:stretch>
            <a:fillRect/>
          </a:stretch>
        </p:blipFill>
        <p:spPr bwMode="auto">
          <a:xfrm>
            <a:off x="2369698" y="1600200"/>
            <a:ext cx="4404604" cy="4525963"/>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This is just one technique for cost estimation but it illustrates the general approach</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These slides present a technique for </a:t>
            </a:r>
            <a:r>
              <a:rPr lang="en-US" dirty="0" smtClean="0"/>
              <a:t>effort/cost estimation: COSYSMO (Constructive Systems Engineering Cost </a:t>
            </a:r>
            <a:r>
              <a:rPr lang="en-US" dirty="0" smtClean="0"/>
              <a:t>Model)</a:t>
            </a:r>
          </a:p>
          <a:p>
            <a:r>
              <a:rPr lang="en-US" dirty="0" smtClean="0"/>
              <a:t>As you go through think about how you (in your company) would be able to obtain the data you need in order to apply this technique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estimate cost?</a:t>
            </a:r>
            <a:endParaRPr lang="en-US" dirty="0"/>
          </a:p>
        </p:txBody>
      </p:sp>
      <p:sp>
        <p:nvSpPr>
          <p:cNvPr id="3" name="Content Placeholder 2"/>
          <p:cNvSpPr>
            <a:spLocks noGrp="1"/>
          </p:cNvSpPr>
          <p:nvPr>
            <p:ph idx="1"/>
          </p:nvPr>
        </p:nvSpPr>
        <p:spPr/>
        <p:txBody>
          <a:bodyPr/>
          <a:lstStyle/>
          <a:p>
            <a:r>
              <a:rPr lang="en-US" sz="2800" dirty="0" smtClean="0"/>
              <a:t>Estimates of effort and cost are needed to decide the viability of a project.</a:t>
            </a:r>
          </a:p>
          <a:p>
            <a:r>
              <a:rPr lang="en-US" sz="2800" dirty="0" smtClean="0"/>
              <a:t>If an organization has a defined process which is repeatable, the cost of creating a product that satisfies 50 requirements will be repeated as well.</a:t>
            </a:r>
          </a:p>
          <a:p>
            <a:r>
              <a:rPr lang="en-US" sz="2800" dirty="0" smtClean="0"/>
              <a:t>A particular estimation technique has a theory and a formula that takes a set of project characteristics as the basis for computing an estimate.</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a:t>
            </a:r>
            <a:endParaRPr lang="en-US" dirty="0"/>
          </a:p>
        </p:txBody>
      </p:sp>
      <p:sp>
        <p:nvSpPr>
          <p:cNvPr id="3" name="Content Placeholder 2"/>
          <p:cNvSpPr>
            <a:spLocks noGrp="1"/>
          </p:cNvSpPr>
          <p:nvPr>
            <p:ph idx="1"/>
          </p:nvPr>
        </p:nvSpPr>
        <p:spPr/>
        <p:txBody>
          <a:bodyPr/>
          <a:lstStyle/>
          <a:p>
            <a:r>
              <a:rPr lang="en-US" dirty="0" smtClean="0"/>
              <a:t>One approach to estimating is to base an estimate on previous experience</a:t>
            </a:r>
          </a:p>
          <a:p>
            <a:r>
              <a:rPr lang="en-US" dirty="0" smtClean="0"/>
              <a:t>If there is no change in the development process then the cost to develop 5 similar requirements should be the same now as a few weeks/months ago</a:t>
            </a:r>
          </a:p>
          <a:p>
            <a:r>
              <a:rPr lang="en-US" dirty="0" smtClean="0"/>
              <a:t>The parameters on this model are estimates that reflect a “type” of project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 - 2</a:t>
            </a:r>
            <a:endParaRPr lang="en-US" dirty="0"/>
          </a:p>
        </p:txBody>
      </p:sp>
      <p:sp>
        <p:nvSpPr>
          <p:cNvPr id="3" name="Content Placeholder 2"/>
          <p:cNvSpPr>
            <a:spLocks noGrp="1"/>
          </p:cNvSpPr>
          <p:nvPr>
            <p:ph idx="1"/>
          </p:nvPr>
        </p:nvSpPr>
        <p:spPr/>
        <p:txBody>
          <a:bodyPr/>
          <a:lstStyle/>
          <a:p>
            <a:r>
              <a:rPr lang="en-US" dirty="0" smtClean="0"/>
              <a:t>For example: a project that has 100 requirements takes more than twice the effort of a project with 50 requirements. There is a non-linear relationship.</a:t>
            </a:r>
          </a:p>
          <a:p>
            <a:r>
              <a:rPr lang="en-US" dirty="0" smtClean="0"/>
              <a:t>The parameters are Size drivers and Effort Multipliers</a:t>
            </a:r>
          </a:p>
          <a:p>
            <a:r>
              <a:rPr lang="en-US" dirty="0" smtClean="0"/>
              <a:t>The parameters are estimated from previous measurements and the formula is evaluated; the result is the effort estimate.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hlinkClick r:id="rId2"/>
              </a:rPr>
              <a:t>This is a paper about the technique</a:t>
            </a:r>
          </a:p>
          <a:p>
            <a:pPr lvl="1"/>
            <a:r>
              <a:rPr lang="en-US" dirty="0" smtClean="0">
                <a:hlinkClick r:id="rId2"/>
              </a:rPr>
              <a:t>http</a:t>
            </a:r>
            <a:r>
              <a:rPr lang="en-US" dirty="0" smtClean="0">
                <a:hlinkClick r:id="rId2"/>
              </a:rPr>
              <a:t>://web.mit.edu/rvalerdi/www/COSYSMO%20A%20Systems%20Engineering%20Cost%20Model.pdf</a:t>
            </a:r>
            <a:endParaRPr lang="en-US" dirty="0" smtClean="0"/>
          </a:p>
          <a:p>
            <a:r>
              <a:rPr lang="en-US" i="1" dirty="0" smtClean="0"/>
              <a:t>This is a very good tutorial on the method</a:t>
            </a:r>
          </a:p>
          <a:p>
            <a:pPr lvl="1"/>
            <a:r>
              <a:rPr lang="en-US" i="1" dirty="0" smtClean="0"/>
              <a:t>valerdi.com/</a:t>
            </a:r>
            <a:r>
              <a:rPr lang="en-US" b="1" i="1" dirty="0" err="1" smtClean="0"/>
              <a:t>cosysmo</a:t>
            </a:r>
            <a:r>
              <a:rPr lang="en-US" i="1" dirty="0" smtClean="0"/>
              <a:t>/</a:t>
            </a:r>
            <a:r>
              <a:rPr lang="en-US" b="1" i="1" dirty="0" smtClean="0"/>
              <a:t>COSYSMO</a:t>
            </a:r>
            <a:r>
              <a:rPr lang="en-US" i="1" dirty="0" smtClean="0"/>
              <a:t>%20</a:t>
            </a:r>
            <a:r>
              <a:rPr lang="en-US" b="1" i="1" dirty="0" smtClean="0"/>
              <a:t>Tutorial</a:t>
            </a:r>
            <a:r>
              <a:rPr lang="en-US" i="1" dirty="0" smtClean="0"/>
              <a:t>%20H01%20</a:t>
            </a:r>
            <a:r>
              <a:rPr lang="en-US" b="1" i="1" dirty="0" smtClean="0"/>
              <a:t>INCOSE</a:t>
            </a:r>
            <a:r>
              <a:rPr lang="en-US" i="1" dirty="0" smtClean="0"/>
              <a:t>2003.ppt</a:t>
            </a:r>
          </a:p>
          <a:p>
            <a:r>
              <a:rPr lang="en-US" dirty="0" smtClean="0"/>
              <a:t>This is a tool from the developers of COSYSMO</a:t>
            </a:r>
          </a:p>
          <a:p>
            <a:pPr lvl="1"/>
            <a:r>
              <a:rPr lang="en-US" dirty="0" smtClean="0"/>
              <a:t>http</a:t>
            </a:r>
            <a:r>
              <a:rPr lang="en-US" dirty="0" smtClean="0"/>
              <a:t>://csse.usc.edu/tools/ExpertCOSYSMO.php</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Helvetica" pitchFamily="34" charset="0"/>
              </a:rPr>
              <a:t>CMMI and SE Effort Estimation</a:t>
            </a:r>
            <a:endParaRPr lang="en-US" dirty="0"/>
          </a:p>
        </p:txBody>
      </p:sp>
      <p:sp>
        <p:nvSpPr>
          <p:cNvPr id="3" name="Content Placeholder 2"/>
          <p:cNvSpPr>
            <a:spLocks noGrp="1"/>
          </p:cNvSpPr>
          <p:nvPr>
            <p:ph idx="1"/>
          </p:nvPr>
        </p:nvSpPr>
        <p:spPr/>
        <p:txBody>
          <a:bodyPr/>
          <a:lstStyle/>
          <a:p>
            <a:pPr>
              <a:buFontTx/>
              <a:buNone/>
            </a:pPr>
            <a:r>
              <a:rPr lang="en-US" sz="2800" b="1" dirty="0" smtClean="0"/>
              <a:t>From CMMI-SE/SW/IPPD/SS, v1.1</a:t>
            </a:r>
          </a:p>
          <a:p>
            <a:pPr>
              <a:buFontTx/>
              <a:buNone/>
            </a:pPr>
            <a:endParaRPr lang="en-US" sz="1000" b="1" dirty="0" smtClean="0"/>
          </a:p>
          <a:p>
            <a:pPr>
              <a:buFontTx/>
              <a:buNone/>
            </a:pPr>
            <a:r>
              <a:rPr lang="en-US" sz="2800" b="1" dirty="0" smtClean="0"/>
              <a:t>Level 2: Project Planning</a:t>
            </a:r>
          </a:p>
          <a:p>
            <a:pPr>
              <a:buFontTx/>
              <a:buNone/>
            </a:pPr>
            <a:r>
              <a:rPr lang="en-US" sz="2800" b="1" dirty="0" smtClean="0"/>
              <a:t>SP 1.4 Determine Estimates of Effort and Cost</a:t>
            </a:r>
          </a:p>
          <a:p>
            <a:pPr lvl="1"/>
            <a:r>
              <a:rPr lang="en-US" b="1" dirty="0" smtClean="0"/>
              <a:t>Estimate effort and cost using models and/or historical data</a:t>
            </a:r>
          </a:p>
          <a:p>
            <a:pPr lvl="1">
              <a:buFontTx/>
              <a:buNone/>
            </a:pPr>
            <a:endParaRPr lang="en-US" sz="1000" b="1" dirty="0" smtClean="0"/>
          </a:p>
          <a:p>
            <a:pPr>
              <a:buFontTx/>
              <a:buNone/>
            </a:pPr>
            <a:r>
              <a:rPr lang="en-US" sz="2800" b="1" dirty="0" smtClean="0"/>
              <a:t>Level 2: Measurement and Analysis</a:t>
            </a:r>
          </a:p>
          <a:p>
            <a:pPr>
              <a:buFontTx/>
              <a:buNone/>
            </a:pPr>
            <a:r>
              <a:rPr lang="en-US" sz="2800" b="1" dirty="0" smtClean="0"/>
              <a:t>SP 1.2 Specify Measures</a:t>
            </a:r>
          </a:p>
          <a:p>
            <a:pPr lvl="1"/>
            <a:r>
              <a:rPr lang="en-US" sz="2400" b="1" dirty="0" smtClean="0"/>
              <a:t>Estimates of actual measures of effort and cost (e.g., number of person hours)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pPr>
              <a:spcBef>
                <a:spcPct val="0"/>
              </a:spcBef>
              <a:buFontTx/>
              <a:buNone/>
            </a:pPr>
            <a:r>
              <a:rPr lang="en-US" sz="2400" b="1" u="sng" dirty="0" smtClean="0">
                <a:solidFill>
                  <a:srgbClr val="0000FF"/>
                </a:solidFill>
                <a:latin typeface="Helvetica" pitchFamily="34" charset="0"/>
              </a:rPr>
              <a:t>Calibration</a:t>
            </a:r>
            <a:r>
              <a:rPr lang="en-US" sz="2400" b="1" dirty="0" smtClean="0">
                <a:latin typeface="Helvetica" pitchFamily="34" charset="0"/>
              </a:rPr>
              <a:t>: the tuning of parameters based on project data </a:t>
            </a:r>
          </a:p>
          <a:p>
            <a:pPr>
              <a:spcBef>
                <a:spcPct val="0"/>
              </a:spcBef>
              <a:buFontTx/>
              <a:buNone/>
            </a:pPr>
            <a:r>
              <a:rPr lang="en-US" sz="2400" b="1" u="sng" dirty="0" smtClean="0">
                <a:solidFill>
                  <a:srgbClr val="0000FF"/>
                </a:solidFill>
                <a:latin typeface="Helvetica" pitchFamily="34" charset="0"/>
              </a:rPr>
              <a:t>CER</a:t>
            </a:r>
            <a:r>
              <a:rPr lang="en-US" sz="2400" b="1" dirty="0" smtClean="0">
                <a:latin typeface="Helvetica" pitchFamily="34" charset="0"/>
              </a:rPr>
              <a:t>: a model that represents the </a:t>
            </a:r>
            <a:r>
              <a:rPr lang="en-US" sz="2400" b="1" u="sng" dirty="0" smtClean="0">
                <a:latin typeface="Helvetica" pitchFamily="34" charset="0"/>
              </a:rPr>
              <a:t>c</a:t>
            </a:r>
            <a:r>
              <a:rPr lang="en-US" sz="2400" b="1" dirty="0" smtClean="0">
                <a:latin typeface="Helvetica" pitchFamily="34" charset="0"/>
              </a:rPr>
              <a:t>ost </a:t>
            </a:r>
            <a:r>
              <a:rPr lang="en-US" sz="2400" b="1" u="sng" dirty="0" smtClean="0">
                <a:latin typeface="Helvetica" pitchFamily="34" charset="0"/>
              </a:rPr>
              <a:t>e</a:t>
            </a:r>
            <a:r>
              <a:rPr lang="en-US" sz="2400" b="1" dirty="0" smtClean="0">
                <a:latin typeface="Helvetica" pitchFamily="34" charset="0"/>
              </a:rPr>
              <a:t>stimating </a:t>
            </a:r>
            <a:r>
              <a:rPr lang="en-US" sz="2400" b="1" u="sng" dirty="0" smtClean="0">
                <a:latin typeface="Helvetica" pitchFamily="34" charset="0"/>
              </a:rPr>
              <a:t>r</a:t>
            </a:r>
            <a:r>
              <a:rPr lang="en-US" sz="2400" b="1" dirty="0" smtClean="0">
                <a:latin typeface="Helvetica" pitchFamily="34" charset="0"/>
              </a:rPr>
              <a:t>elationships between factors</a:t>
            </a:r>
          </a:p>
          <a:p>
            <a:pPr>
              <a:spcBef>
                <a:spcPct val="0"/>
              </a:spcBef>
              <a:buFontTx/>
              <a:buNone/>
            </a:pPr>
            <a:r>
              <a:rPr lang="en-US" sz="2400" b="1" u="sng" dirty="0" smtClean="0">
                <a:solidFill>
                  <a:srgbClr val="0000FF"/>
                </a:solidFill>
                <a:latin typeface="Helvetica" pitchFamily="34" charset="0"/>
              </a:rPr>
              <a:t>Cost Estimation</a:t>
            </a:r>
            <a:r>
              <a:rPr lang="en-US" sz="2400" b="1" dirty="0" smtClean="0">
                <a:latin typeface="Helvetica" pitchFamily="34" charset="0"/>
              </a:rPr>
              <a:t>: prediction of both the </a:t>
            </a:r>
          </a:p>
          <a:p>
            <a:pPr>
              <a:spcBef>
                <a:spcPct val="0"/>
              </a:spcBef>
              <a:buFontTx/>
              <a:buNone/>
            </a:pPr>
            <a:r>
              <a:rPr lang="en-US" sz="2400" b="1" dirty="0" smtClean="0">
                <a:latin typeface="Helvetica" pitchFamily="34" charset="0"/>
              </a:rPr>
              <a:t>	person-effort and elapsed time of a project</a:t>
            </a:r>
          </a:p>
          <a:p>
            <a:pPr>
              <a:spcBef>
                <a:spcPct val="0"/>
              </a:spcBef>
              <a:buFontTx/>
              <a:buNone/>
            </a:pPr>
            <a:r>
              <a:rPr lang="en-US" sz="2400" b="1" u="sng" dirty="0" smtClean="0">
                <a:solidFill>
                  <a:srgbClr val="0000FF"/>
                </a:solidFill>
                <a:latin typeface="Helvetica" pitchFamily="34" charset="0"/>
              </a:rPr>
              <a:t>Driver</a:t>
            </a:r>
            <a:r>
              <a:rPr lang="en-US" sz="2400" b="1" dirty="0" smtClean="0">
                <a:latin typeface="Helvetica" pitchFamily="34" charset="0"/>
              </a:rPr>
              <a:t>: A factor that drives the amount of Systems Engineering effort</a:t>
            </a:r>
          </a:p>
          <a:p>
            <a:pPr>
              <a:spcBef>
                <a:spcPct val="0"/>
              </a:spcBef>
              <a:buFontTx/>
              <a:buNone/>
            </a:pPr>
            <a:r>
              <a:rPr lang="en-US" sz="2400" b="1" u="sng" dirty="0" smtClean="0">
                <a:solidFill>
                  <a:srgbClr val="0000FF"/>
                </a:solidFill>
                <a:latin typeface="Helvetica" pitchFamily="34" charset="0"/>
              </a:rPr>
              <a:t>Parametric</a:t>
            </a:r>
            <a:r>
              <a:rPr lang="en-US" sz="2400" b="1" dirty="0" smtClean="0">
                <a:latin typeface="Helvetica" pitchFamily="34" charset="0"/>
              </a:rPr>
              <a:t>: an equation or model that is approximated by a set of parameters</a:t>
            </a:r>
          </a:p>
          <a:p>
            <a:pPr>
              <a:spcBef>
                <a:spcPct val="0"/>
              </a:spcBef>
              <a:buFontTx/>
              <a:buNone/>
            </a:pPr>
            <a:r>
              <a:rPr lang="en-US" sz="2400" b="1" u="sng" dirty="0" smtClean="0">
                <a:solidFill>
                  <a:srgbClr val="0000FF"/>
                </a:solidFill>
                <a:latin typeface="Helvetica" pitchFamily="34" charset="0"/>
              </a:rPr>
              <a:t>Rating Scale</a:t>
            </a:r>
            <a:r>
              <a:rPr lang="en-US" sz="2400" b="1" dirty="0" smtClean="0">
                <a:latin typeface="Helvetica" pitchFamily="34" charset="0"/>
              </a:rPr>
              <a:t>: a range of values and definitions for a particular driver</a:t>
            </a:r>
          </a:p>
          <a:p>
            <a:pPr>
              <a:spcBef>
                <a:spcPct val="0"/>
              </a:spcBef>
              <a:buFontTx/>
              <a:buNone/>
            </a:pPr>
            <a:r>
              <a:rPr lang="en-US" sz="2400" b="1" u="sng" dirty="0" smtClean="0">
                <a:solidFill>
                  <a:srgbClr val="0000FF"/>
                </a:solidFill>
                <a:latin typeface="Helvetica" pitchFamily="34" charset="0"/>
              </a:rPr>
              <a:t>Understanding</a:t>
            </a:r>
            <a:r>
              <a:rPr lang="en-US" sz="2400" b="1" dirty="0" smtClean="0">
                <a:latin typeface="Helvetica" pitchFamily="34" charset="0"/>
              </a:rPr>
              <a:t>: an individual’s subjective judgment of their level of comprehension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dirty="0" smtClean="0">
                <a:solidFill>
                  <a:schemeClr val="tx2"/>
                </a:solidFill>
                <a:latin typeface="Helvetica" pitchFamily="34" charset="0"/>
              </a:rPr>
              <a:t>COSYSMO Operational Concept</a:t>
            </a:r>
            <a:endParaRPr lang="en-US" dirty="0"/>
          </a:p>
        </p:txBody>
      </p:sp>
      <p:sp>
        <p:nvSpPr>
          <p:cNvPr id="3" name="Content Placeholder 2"/>
          <p:cNvSpPr>
            <a:spLocks noGrp="1"/>
          </p:cNvSpPr>
          <p:nvPr>
            <p:ph idx="1"/>
          </p:nvPr>
        </p:nvSpPr>
        <p:spPr/>
        <p:txBody>
          <a:bodyPr/>
          <a:lstStyle/>
          <a:p>
            <a:endParaRPr lang="en-US" dirty="0"/>
          </a:p>
        </p:txBody>
      </p:sp>
      <p:sp>
        <p:nvSpPr>
          <p:cNvPr id="4" name="Text Box 4"/>
          <p:cNvSpPr txBox="1">
            <a:spLocks noChangeArrowheads="1"/>
          </p:cNvSpPr>
          <p:nvPr/>
        </p:nvSpPr>
        <p:spPr bwMode="auto">
          <a:xfrm>
            <a:off x="4648200" y="2665413"/>
            <a:ext cx="1779588" cy="1225550"/>
          </a:xfrm>
          <a:prstGeom prst="rect">
            <a:avLst/>
          </a:prstGeom>
          <a:solidFill>
            <a:srgbClr val="66FF66"/>
          </a:solidFill>
          <a:ln w="38100">
            <a:solidFill>
              <a:schemeClr val="tx1"/>
            </a:solidFill>
            <a:miter lim="800000"/>
            <a:headEnd/>
            <a:tailEnd/>
          </a:ln>
          <a:effectLst/>
        </p:spPr>
        <p:txBody>
          <a:bodyPr wrap="none">
            <a:spAutoFit/>
          </a:bodyPr>
          <a:lstStyle/>
          <a:p>
            <a:endParaRPr lang="en-US" sz="2400">
              <a:latin typeface="Helvetica" pitchFamily="34" charset="0"/>
            </a:endParaRPr>
          </a:p>
          <a:p>
            <a:r>
              <a:rPr lang="en-US" sz="2400" b="1">
                <a:latin typeface="Helvetica" pitchFamily="34" charset="0"/>
              </a:rPr>
              <a:t>COSYSMO</a:t>
            </a:r>
          </a:p>
          <a:p>
            <a:endParaRPr lang="en-US" sz="2400" b="1">
              <a:latin typeface="Helvetica" pitchFamily="34" charset="0"/>
            </a:endParaRPr>
          </a:p>
        </p:txBody>
      </p:sp>
      <p:sp>
        <p:nvSpPr>
          <p:cNvPr id="5" name="AutoShape 5"/>
          <p:cNvSpPr>
            <a:spLocks noChangeArrowheads="1"/>
          </p:cNvSpPr>
          <p:nvPr/>
        </p:nvSpPr>
        <p:spPr bwMode="auto">
          <a:xfrm>
            <a:off x="3733800" y="2743200"/>
            <a:ext cx="900113" cy="381000"/>
          </a:xfrm>
          <a:prstGeom prst="rightArrow">
            <a:avLst>
              <a:gd name="adj1" fmla="val 50000"/>
              <a:gd name="adj2" fmla="val 59063"/>
            </a:avLst>
          </a:prstGeom>
          <a:solidFill>
            <a:schemeClr val="tx1"/>
          </a:solidFill>
          <a:ln w="9525">
            <a:solidFill>
              <a:schemeClr val="tx1"/>
            </a:solidFill>
            <a:miter lim="800000"/>
            <a:headEnd/>
            <a:tailEnd/>
          </a:ln>
          <a:effectLst/>
        </p:spPr>
        <p:txBody>
          <a:bodyPr wrap="none" anchor="ctr"/>
          <a:lstStyle/>
          <a:p>
            <a:endParaRPr lang="en-US"/>
          </a:p>
        </p:txBody>
      </p:sp>
      <p:sp>
        <p:nvSpPr>
          <p:cNvPr id="6" name="AutoShape 6"/>
          <p:cNvSpPr>
            <a:spLocks noChangeArrowheads="1"/>
          </p:cNvSpPr>
          <p:nvPr/>
        </p:nvSpPr>
        <p:spPr bwMode="auto">
          <a:xfrm>
            <a:off x="6400800" y="3048000"/>
            <a:ext cx="747713" cy="381000"/>
          </a:xfrm>
          <a:prstGeom prst="rightArrow">
            <a:avLst>
              <a:gd name="adj1" fmla="val 50000"/>
              <a:gd name="adj2" fmla="val 49063"/>
            </a:avLst>
          </a:prstGeom>
          <a:solidFill>
            <a:schemeClr val="tx1"/>
          </a:solidFill>
          <a:ln w="9525">
            <a:solidFill>
              <a:schemeClr val="tx1"/>
            </a:solidFill>
            <a:miter lim="800000"/>
            <a:headEnd/>
            <a:tailEnd/>
          </a:ln>
          <a:effectLst/>
        </p:spPr>
        <p:txBody>
          <a:bodyPr wrap="none" anchor="ctr"/>
          <a:lstStyle/>
          <a:p>
            <a:endParaRPr lang="en-US"/>
          </a:p>
        </p:txBody>
      </p:sp>
      <p:sp>
        <p:nvSpPr>
          <p:cNvPr id="7" name="AutoShape 8"/>
          <p:cNvSpPr>
            <a:spLocks noChangeArrowheads="1"/>
          </p:cNvSpPr>
          <p:nvPr/>
        </p:nvSpPr>
        <p:spPr bwMode="auto">
          <a:xfrm>
            <a:off x="3733800" y="3429000"/>
            <a:ext cx="900113" cy="381000"/>
          </a:xfrm>
          <a:prstGeom prst="rightArrow">
            <a:avLst>
              <a:gd name="adj1" fmla="val 50000"/>
              <a:gd name="adj2" fmla="val 59063"/>
            </a:avLst>
          </a:prstGeom>
          <a:solidFill>
            <a:schemeClr val="tx1"/>
          </a:solidFill>
          <a:ln w="9525">
            <a:solidFill>
              <a:schemeClr val="tx1"/>
            </a:solidFill>
            <a:miter lim="800000"/>
            <a:headEnd/>
            <a:tailEnd/>
          </a:ln>
          <a:effectLst/>
        </p:spPr>
        <p:txBody>
          <a:bodyPr wrap="none" anchor="ctr"/>
          <a:lstStyle/>
          <a:p>
            <a:endParaRPr lang="en-US"/>
          </a:p>
        </p:txBody>
      </p:sp>
      <p:sp>
        <p:nvSpPr>
          <p:cNvPr id="8" name="Text Box 9"/>
          <p:cNvSpPr txBox="1">
            <a:spLocks noChangeArrowheads="1"/>
          </p:cNvSpPr>
          <p:nvPr/>
        </p:nvSpPr>
        <p:spPr bwMode="auto">
          <a:xfrm>
            <a:off x="2514600" y="2359025"/>
            <a:ext cx="1236663" cy="822325"/>
          </a:xfrm>
          <a:prstGeom prst="rect">
            <a:avLst/>
          </a:prstGeom>
          <a:noFill/>
          <a:ln w="9525">
            <a:noFill/>
            <a:miter lim="800000"/>
            <a:headEnd/>
            <a:tailEnd/>
          </a:ln>
          <a:effectLst/>
        </p:spPr>
        <p:txBody>
          <a:bodyPr wrap="none">
            <a:spAutoFit/>
          </a:bodyPr>
          <a:lstStyle/>
          <a:p>
            <a:r>
              <a:rPr lang="en-US" sz="2400" b="1">
                <a:solidFill>
                  <a:srgbClr val="0066FF"/>
                </a:solidFill>
                <a:latin typeface="Helvetica" pitchFamily="34" charset="0"/>
              </a:rPr>
              <a:t>Size</a:t>
            </a:r>
          </a:p>
          <a:p>
            <a:r>
              <a:rPr lang="en-US" sz="2400" b="1">
                <a:solidFill>
                  <a:srgbClr val="0066FF"/>
                </a:solidFill>
                <a:latin typeface="Helvetica" pitchFamily="34" charset="0"/>
              </a:rPr>
              <a:t>Drivers</a:t>
            </a:r>
          </a:p>
        </p:txBody>
      </p:sp>
      <p:sp>
        <p:nvSpPr>
          <p:cNvPr id="9" name="Text Box 10"/>
          <p:cNvSpPr txBox="1">
            <a:spLocks noChangeArrowheads="1"/>
          </p:cNvSpPr>
          <p:nvPr/>
        </p:nvSpPr>
        <p:spPr bwMode="auto">
          <a:xfrm>
            <a:off x="2514600" y="3273425"/>
            <a:ext cx="1706563" cy="822325"/>
          </a:xfrm>
          <a:prstGeom prst="rect">
            <a:avLst/>
          </a:prstGeom>
          <a:noFill/>
          <a:ln w="9525">
            <a:noFill/>
            <a:miter lim="800000"/>
            <a:headEnd/>
            <a:tailEnd/>
          </a:ln>
          <a:effectLst/>
        </p:spPr>
        <p:txBody>
          <a:bodyPr wrap="none">
            <a:spAutoFit/>
          </a:bodyPr>
          <a:lstStyle/>
          <a:p>
            <a:r>
              <a:rPr lang="en-US" sz="2400" b="1">
                <a:solidFill>
                  <a:srgbClr val="FF3300"/>
                </a:solidFill>
                <a:latin typeface="Helvetica" pitchFamily="34" charset="0"/>
              </a:rPr>
              <a:t>Effort</a:t>
            </a:r>
          </a:p>
          <a:p>
            <a:r>
              <a:rPr lang="en-US" sz="2400" b="1">
                <a:solidFill>
                  <a:srgbClr val="FF3300"/>
                </a:solidFill>
                <a:latin typeface="Helvetica" pitchFamily="34" charset="0"/>
              </a:rPr>
              <a:t>Multipliers</a:t>
            </a:r>
          </a:p>
        </p:txBody>
      </p:sp>
      <p:sp>
        <p:nvSpPr>
          <p:cNvPr id="10" name="Text Box 11"/>
          <p:cNvSpPr txBox="1">
            <a:spLocks noChangeArrowheads="1"/>
          </p:cNvSpPr>
          <p:nvPr/>
        </p:nvSpPr>
        <p:spPr bwMode="auto">
          <a:xfrm>
            <a:off x="7162800" y="2968625"/>
            <a:ext cx="996950" cy="457200"/>
          </a:xfrm>
          <a:prstGeom prst="rect">
            <a:avLst/>
          </a:prstGeom>
          <a:noFill/>
          <a:ln w="9525">
            <a:noFill/>
            <a:miter lim="800000"/>
            <a:headEnd/>
            <a:tailEnd/>
          </a:ln>
          <a:effectLst/>
        </p:spPr>
        <p:txBody>
          <a:bodyPr wrap="none">
            <a:spAutoFit/>
          </a:bodyPr>
          <a:lstStyle/>
          <a:p>
            <a:r>
              <a:rPr lang="en-US" sz="2400" b="1">
                <a:latin typeface="Helvetica" pitchFamily="34" charset="0"/>
              </a:rPr>
              <a:t>Effort</a:t>
            </a:r>
          </a:p>
        </p:txBody>
      </p:sp>
      <p:sp>
        <p:nvSpPr>
          <p:cNvPr id="11" name="Text Box 12"/>
          <p:cNvSpPr txBox="1">
            <a:spLocks noChangeArrowheads="1"/>
          </p:cNvSpPr>
          <p:nvPr/>
        </p:nvSpPr>
        <p:spPr bwMode="auto">
          <a:xfrm>
            <a:off x="6003925" y="3698875"/>
            <a:ext cx="184150" cy="457200"/>
          </a:xfrm>
          <a:prstGeom prst="rect">
            <a:avLst/>
          </a:prstGeom>
          <a:noFill/>
          <a:ln w="9525">
            <a:noFill/>
            <a:miter lim="800000"/>
            <a:headEnd/>
            <a:tailEnd/>
          </a:ln>
          <a:effectLst/>
        </p:spPr>
        <p:txBody>
          <a:bodyPr wrap="none">
            <a:spAutoFit/>
          </a:bodyPr>
          <a:lstStyle/>
          <a:p>
            <a:endParaRPr lang="en-US" sz="2400">
              <a:latin typeface="Times New Roman" pitchFamily="18" charset="0"/>
            </a:endParaRPr>
          </a:p>
        </p:txBody>
      </p:sp>
      <p:sp>
        <p:nvSpPr>
          <p:cNvPr id="12" name="AutoShape 14"/>
          <p:cNvSpPr>
            <a:spLocks noChangeArrowheads="1"/>
          </p:cNvSpPr>
          <p:nvPr/>
        </p:nvSpPr>
        <p:spPr bwMode="auto">
          <a:xfrm>
            <a:off x="5181600" y="3886200"/>
            <a:ext cx="685800" cy="457200"/>
          </a:xfrm>
          <a:prstGeom prst="triangle">
            <a:avLst>
              <a:gd name="adj" fmla="val 50000"/>
            </a:avLst>
          </a:prstGeom>
          <a:solidFill>
            <a:schemeClr val="tx1"/>
          </a:solidFill>
          <a:ln w="9525">
            <a:solidFill>
              <a:schemeClr val="tx1"/>
            </a:solidFill>
            <a:miter lim="800000"/>
            <a:headEnd/>
            <a:tailEnd/>
          </a:ln>
          <a:effectLst/>
        </p:spPr>
        <p:txBody>
          <a:bodyPr wrap="none" anchor="ctr"/>
          <a:lstStyle/>
          <a:p>
            <a:endParaRPr lang="en-US"/>
          </a:p>
        </p:txBody>
      </p:sp>
      <p:sp>
        <p:nvSpPr>
          <p:cNvPr id="13" name="Text Box 15"/>
          <p:cNvSpPr txBox="1">
            <a:spLocks noChangeArrowheads="1"/>
          </p:cNvSpPr>
          <p:nvPr/>
        </p:nvSpPr>
        <p:spPr bwMode="auto">
          <a:xfrm>
            <a:off x="4724400" y="4419600"/>
            <a:ext cx="1774825" cy="457200"/>
          </a:xfrm>
          <a:prstGeom prst="rect">
            <a:avLst/>
          </a:prstGeom>
          <a:noFill/>
          <a:ln w="9525" algn="ctr">
            <a:noFill/>
            <a:miter lim="800000"/>
            <a:headEnd/>
            <a:tailEnd/>
          </a:ln>
          <a:effectLst/>
        </p:spPr>
        <p:txBody>
          <a:bodyPr wrap="none">
            <a:spAutoFit/>
          </a:bodyPr>
          <a:lstStyle/>
          <a:p>
            <a:r>
              <a:rPr lang="en-US" sz="2400" b="1">
                <a:latin typeface="Helvetica" pitchFamily="34" charset="0"/>
              </a:rPr>
              <a:t>Calibration</a:t>
            </a:r>
          </a:p>
        </p:txBody>
      </p:sp>
      <p:sp>
        <p:nvSpPr>
          <p:cNvPr id="14" name="Text Box 16"/>
          <p:cNvSpPr txBox="1">
            <a:spLocks noChangeArrowheads="1"/>
          </p:cNvSpPr>
          <p:nvPr/>
        </p:nvSpPr>
        <p:spPr bwMode="auto">
          <a:xfrm>
            <a:off x="381000" y="2057400"/>
            <a:ext cx="2057400" cy="1597025"/>
          </a:xfrm>
          <a:prstGeom prst="rect">
            <a:avLst/>
          </a:prstGeom>
          <a:noFill/>
          <a:ln w="38100">
            <a:solidFill>
              <a:srgbClr val="0066FF"/>
            </a:solidFill>
            <a:prstDash val="dash"/>
            <a:miter lim="800000"/>
            <a:headEnd/>
            <a:tailEnd/>
          </a:ln>
          <a:effectLst/>
        </p:spPr>
        <p:txBody>
          <a:bodyPr>
            <a:spAutoFit/>
          </a:bodyPr>
          <a:lstStyle/>
          <a:p>
            <a:r>
              <a:rPr lang="en-US" sz="1600" b="1">
                <a:solidFill>
                  <a:srgbClr val="0066FF"/>
                </a:solidFill>
                <a:latin typeface="Helvetica" pitchFamily="34" charset="0"/>
              </a:rPr>
              <a:t># Requirements</a:t>
            </a:r>
          </a:p>
          <a:p>
            <a:r>
              <a:rPr lang="en-US" sz="1600" b="1">
                <a:solidFill>
                  <a:srgbClr val="0066FF"/>
                </a:solidFill>
                <a:latin typeface="Helvetica" pitchFamily="34" charset="0"/>
              </a:rPr>
              <a:t># Interfaces</a:t>
            </a:r>
          </a:p>
          <a:p>
            <a:r>
              <a:rPr lang="en-US" sz="1600" b="1">
                <a:solidFill>
                  <a:srgbClr val="0066FF"/>
                </a:solidFill>
                <a:latin typeface="Helvetica" pitchFamily="34" charset="0"/>
              </a:rPr>
              <a:t># Scenarios</a:t>
            </a:r>
          </a:p>
          <a:p>
            <a:r>
              <a:rPr lang="en-US" sz="1600" b="1">
                <a:solidFill>
                  <a:srgbClr val="0066FF"/>
                </a:solidFill>
                <a:latin typeface="Helvetica" pitchFamily="34" charset="0"/>
              </a:rPr>
              <a:t># Algorithms</a:t>
            </a:r>
          </a:p>
          <a:p>
            <a:pPr algn="ctr"/>
            <a:r>
              <a:rPr lang="en-US" sz="1600" b="1">
                <a:solidFill>
                  <a:srgbClr val="0066FF"/>
                </a:solidFill>
                <a:latin typeface="Helvetica" pitchFamily="34" charset="0"/>
              </a:rPr>
              <a:t>+</a:t>
            </a:r>
          </a:p>
          <a:p>
            <a:r>
              <a:rPr lang="en-US" sz="1600" b="1">
                <a:solidFill>
                  <a:srgbClr val="0066FF"/>
                </a:solidFill>
                <a:latin typeface="Helvetica" pitchFamily="34" charset="0"/>
              </a:rPr>
              <a:t>Volatility Factor</a:t>
            </a:r>
          </a:p>
        </p:txBody>
      </p:sp>
      <p:sp>
        <p:nvSpPr>
          <p:cNvPr id="15" name="Text Box 17"/>
          <p:cNvSpPr txBox="1">
            <a:spLocks noChangeArrowheads="1"/>
          </p:cNvSpPr>
          <p:nvPr/>
        </p:nvSpPr>
        <p:spPr bwMode="auto">
          <a:xfrm>
            <a:off x="1447800" y="4191000"/>
            <a:ext cx="3124200" cy="1654175"/>
          </a:xfrm>
          <a:prstGeom prst="rect">
            <a:avLst/>
          </a:prstGeom>
          <a:noFill/>
          <a:ln w="38100">
            <a:solidFill>
              <a:srgbClr val="FF3300"/>
            </a:solidFill>
            <a:prstDash val="dash"/>
            <a:miter lim="800000"/>
            <a:headEnd/>
            <a:tailEnd/>
          </a:ln>
          <a:effectLst/>
        </p:spPr>
        <p:txBody>
          <a:bodyPr>
            <a:spAutoFit/>
          </a:bodyPr>
          <a:lstStyle/>
          <a:p>
            <a:pPr>
              <a:buFontTx/>
              <a:buChar char="-"/>
            </a:pPr>
            <a:r>
              <a:rPr lang="en-US" sz="2000">
                <a:latin typeface="Helvetica" pitchFamily="34" charset="0"/>
              </a:rPr>
              <a:t> </a:t>
            </a:r>
            <a:r>
              <a:rPr lang="en-US" sz="2000" b="1">
                <a:solidFill>
                  <a:srgbClr val="FF3300"/>
                </a:solidFill>
                <a:latin typeface="Helvetica" pitchFamily="34" charset="0"/>
              </a:rPr>
              <a:t>Application factors</a:t>
            </a:r>
          </a:p>
          <a:p>
            <a:pPr lvl="1">
              <a:buFontTx/>
              <a:buChar char="-"/>
            </a:pPr>
            <a:r>
              <a:rPr lang="en-US" sz="2000" b="1">
                <a:solidFill>
                  <a:srgbClr val="FF3300"/>
                </a:solidFill>
                <a:latin typeface="Helvetica" pitchFamily="34" charset="0"/>
              </a:rPr>
              <a:t>8 factors</a:t>
            </a:r>
          </a:p>
          <a:p>
            <a:pPr>
              <a:buFontTx/>
              <a:buChar char="-"/>
            </a:pPr>
            <a:r>
              <a:rPr lang="en-US" sz="2000" b="1">
                <a:solidFill>
                  <a:srgbClr val="FF3300"/>
                </a:solidFill>
                <a:latin typeface="Helvetica" pitchFamily="34" charset="0"/>
              </a:rPr>
              <a:t> Team factors</a:t>
            </a:r>
          </a:p>
          <a:p>
            <a:pPr lvl="1">
              <a:buFontTx/>
              <a:buChar char="-"/>
            </a:pPr>
            <a:r>
              <a:rPr lang="en-US" sz="2000" b="1">
                <a:solidFill>
                  <a:srgbClr val="FF3300"/>
                </a:solidFill>
                <a:latin typeface="Helvetica" pitchFamily="34" charset="0"/>
              </a:rPr>
              <a:t>6 factors</a:t>
            </a:r>
          </a:p>
          <a:p>
            <a:pPr>
              <a:buFontTx/>
              <a:buChar char="-"/>
            </a:pPr>
            <a:r>
              <a:rPr lang="en-US" sz="2000" b="1">
                <a:solidFill>
                  <a:srgbClr val="FF3300"/>
                </a:solidFill>
                <a:latin typeface="Helvetica" pitchFamily="34" charset="0"/>
              </a:rPr>
              <a:t> Schedule driver</a:t>
            </a:r>
          </a:p>
        </p:txBody>
      </p:sp>
      <p:sp>
        <p:nvSpPr>
          <p:cNvPr id="16" name="Text Box 18"/>
          <p:cNvSpPr txBox="1">
            <a:spLocks noChangeArrowheads="1"/>
          </p:cNvSpPr>
          <p:nvPr/>
        </p:nvSpPr>
        <p:spPr bwMode="auto">
          <a:xfrm>
            <a:off x="7146925" y="2098675"/>
            <a:ext cx="184150" cy="457200"/>
          </a:xfrm>
          <a:prstGeom prst="rect">
            <a:avLst/>
          </a:prstGeom>
          <a:noFill/>
          <a:ln w="9525">
            <a:noFill/>
            <a:miter lim="800000"/>
            <a:headEnd/>
            <a:tailEnd/>
          </a:ln>
          <a:effectLst/>
        </p:spPr>
        <p:txBody>
          <a:bodyPr wrap="none">
            <a:spAutoFit/>
          </a:bodyPr>
          <a:lstStyle/>
          <a:p>
            <a:endParaRPr lang="en-US" sz="2400">
              <a:latin typeface="Times New Roman" pitchFamily="18" charset="0"/>
            </a:endParaRPr>
          </a:p>
        </p:txBody>
      </p:sp>
      <p:sp>
        <p:nvSpPr>
          <p:cNvPr id="17" name="Text Box 19"/>
          <p:cNvSpPr txBox="1">
            <a:spLocks noChangeArrowheads="1"/>
          </p:cNvSpPr>
          <p:nvPr/>
        </p:nvSpPr>
        <p:spPr bwMode="auto">
          <a:xfrm>
            <a:off x="6629400" y="5334000"/>
            <a:ext cx="1727200" cy="581025"/>
          </a:xfrm>
          <a:prstGeom prst="rect">
            <a:avLst/>
          </a:prstGeom>
          <a:solidFill>
            <a:srgbClr val="FF6600"/>
          </a:solidFill>
          <a:ln w="38100">
            <a:noFill/>
            <a:prstDash val="dash"/>
            <a:miter lim="800000"/>
            <a:headEnd/>
            <a:tailEnd/>
          </a:ln>
          <a:effectLst/>
        </p:spPr>
        <p:txBody>
          <a:bodyPr wrap="none">
            <a:spAutoFit/>
          </a:bodyPr>
          <a:lstStyle/>
          <a:p>
            <a:r>
              <a:rPr lang="en-US" sz="1600" b="1">
                <a:latin typeface="Helvetica" pitchFamily="34" charset="0"/>
              </a:rPr>
              <a:t>WBS guided by </a:t>
            </a:r>
          </a:p>
          <a:p>
            <a:r>
              <a:rPr lang="en-US" sz="1600" b="1">
                <a:latin typeface="Helvetica" pitchFamily="34" charset="0"/>
              </a:rPr>
              <a:t>ISO/IEC 15288</a:t>
            </a:r>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8246</TotalTime>
  <Words>1218</Words>
  <Application>Microsoft Office PowerPoint</Application>
  <PresentationFormat>On-screen Show (4:3)</PresentationFormat>
  <Paragraphs>185</Paragraphs>
  <Slides>19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syse802Template</vt:lpstr>
      <vt:lpstr>Equation</vt:lpstr>
      <vt:lpstr>SYSE 802</vt:lpstr>
      <vt:lpstr>Introduction</vt:lpstr>
      <vt:lpstr>Why estimate cost?</vt:lpstr>
      <vt:lpstr>Estimating</vt:lpstr>
      <vt:lpstr>Estimating - 2</vt:lpstr>
      <vt:lpstr>references</vt:lpstr>
      <vt:lpstr>CMMI and SE Effort Estimation</vt:lpstr>
      <vt:lpstr>Definitions</vt:lpstr>
      <vt:lpstr>COSYSMO Operational Concept</vt:lpstr>
      <vt:lpstr>COCOMO-based Parametric Cost Estimating Relationship</vt:lpstr>
      <vt:lpstr>4 size drivers</vt:lpstr>
      <vt:lpstr>Number of System Requirements </vt:lpstr>
      <vt:lpstr>Number of Major Interfaces </vt:lpstr>
      <vt:lpstr>Number of Operational Scenarios</vt:lpstr>
      <vt:lpstr>Number of Critical Algorithms</vt:lpstr>
      <vt:lpstr>14 Cost Drivers</vt:lpstr>
      <vt:lpstr>Cost Drivers</vt:lpstr>
      <vt:lpstr>http://csse.usc.edu/tools/ExpertCOSYSMO.php</vt:lpstr>
      <vt:lpstr>Conclusion</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16</cp:revision>
  <dcterms:created xsi:type="dcterms:W3CDTF">2011-09-19T17:26:50Z</dcterms:created>
  <dcterms:modified xsi:type="dcterms:W3CDTF">2011-10-18T00:37:42Z</dcterms:modified>
</cp:coreProperties>
</file>