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3"/>
  </p:notesMasterIdLst>
  <p:sldIdLst>
    <p:sldId id="260" r:id="rId2"/>
    <p:sldId id="261" r:id="rId3"/>
    <p:sldId id="262" r:id="rId4"/>
    <p:sldId id="263" r:id="rId5"/>
    <p:sldId id="294" r:id="rId6"/>
    <p:sldId id="295" r:id="rId7"/>
    <p:sldId id="293" r:id="rId8"/>
    <p:sldId id="265" r:id="rId9"/>
    <p:sldId id="303" r:id="rId10"/>
    <p:sldId id="282" r:id="rId11"/>
    <p:sldId id="266" r:id="rId12"/>
    <p:sldId id="280" r:id="rId13"/>
    <p:sldId id="281" r:id="rId14"/>
    <p:sldId id="283" r:id="rId15"/>
    <p:sldId id="284" r:id="rId16"/>
    <p:sldId id="277" r:id="rId17"/>
    <p:sldId id="264" r:id="rId18"/>
    <p:sldId id="267" r:id="rId19"/>
    <p:sldId id="301" r:id="rId20"/>
    <p:sldId id="302" r:id="rId21"/>
    <p:sldId id="269" r:id="rId22"/>
    <p:sldId id="279" r:id="rId23"/>
    <p:sldId id="285" r:id="rId24"/>
    <p:sldId id="286" r:id="rId25"/>
    <p:sldId id="270" r:id="rId26"/>
    <p:sldId id="289" r:id="rId27"/>
    <p:sldId id="288" r:id="rId28"/>
    <p:sldId id="290" r:id="rId29"/>
    <p:sldId id="271" r:id="rId30"/>
    <p:sldId id="272" r:id="rId31"/>
    <p:sldId id="273" r:id="rId32"/>
    <p:sldId id="274" r:id="rId33"/>
    <p:sldId id="275" r:id="rId34"/>
    <p:sldId id="291" r:id="rId35"/>
    <p:sldId id="268" r:id="rId36"/>
    <p:sldId id="296" r:id="rId37"/>
    <p:sldId id="297" r:id="rId38"/>
    <p:sldId id="298" r:id="rId39"/>
    <p:sldId id="299" r:id="rId40"/>
    <p:sldId id="300" r:id="rId41"/>
    <p:sldId id="304" r:id="rId42"/>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564" autoAdjust="0"/>
    <p:restoredTop sz="86391" autoAdjust="0"/>
  </p:normalViewPr>
  <p:slideViewPr>
    <p:cSldViewPr snapToObjects="1">
      <p:cViewPr varScale="1">
        <p:scale>
          <a:sx n="71" d="100"/>
          <a:sy n="71" d="100"/>
        </p:scale>
        <p:origin x="-912" y="-102"/>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11/7/2010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Slide Image Placeholder 1"/>
          <p:cNvSpPr>
            <a:spLocks noGrp="1" noRot="1" noChangeAspect="1" noTextEdit="1"/>
          </p:cNvSpPr>
          <p:nvPr>
            <p:ph type="sldImg"/>
          </p:nvPr>
        </p:nvSpPr>
        <p:spPr bwMode="auto">
          <a:noFill/>
          <a:ln>
            <a:solidFill>
              <a:srgbClr val="000000"/>
            </a:solidFill>
            <a:miter lim="800000"/>
            <a:headEnd/>
            <a:tailEnd/>
          </a:ln>
        </p:spPr>
      </p:sp>
      <p:sp>
        <p:nvSpPr>
          <p:cNvPr id="1710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710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C0AB69B-CF30-41C2-8800-A35919F2214C}" type="slidenum">
              <a:rPr lang="en-US" smtClean="0">
                <a:ea typeface="ＭＳ Ｐゴシック" pitchFamily="-32" charset="-128"/>
              </a:rPr>
              <a:pPr/>
              <a:t>23</a:t>
            </a:fld>
            <a:endParaRPr lang="en-US" smtClean="0">
              <a:ea typeface="ＭＳ Ｐゴシック" pitchFamily="-32"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Slide Image Placeholder 1"/>
          <p:cNvSpPr>
            <a:spLocks noGrp="1" noRot="1" noChangeAspect="1" noTextEdit="1"/>
          </p:cNvSpPr>
          <p:nvPr>
            <p:ph type="sldImg"/>
          </p:nvPr>
        </p:nvSpPr>
        <p:spPr bwMode="auto">
          <a:noFill/>
          <a:ln>
            <a:solidFill>
              <a:srgbClr val="000000"/>
            </a:solidFill>
            <a:miter lim="800000"/>
            <a:headEnd/>
            <a:tailEnd/>
          </a:ln>
        </p:spPr>
      </p:sp>
      <p:sp>
        <p:nvSpPr>
          <p:cNvPr id="1730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73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44EEE43-4C9D-4BB3-B838-F72A13697335}" type="slidenum">
              <a:rPr lang="en-US" smtClean="0">
                <a:ea typeface="ＭＳ Ｐゴシック" pitchFamily="-32" charset="-128"/>
              </a:rPr>
              <a:pPr/>
              <a:t>24</a:t>
            </a:fld>
            <a:endParaRPr lang="en-US" smtClean="0">
              <a:ea typeface="ＭＳ Ｐゴシック" pitchFamily="-32"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11/7/2010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11/7/2010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11/7/2010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11/7/2010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11/7/2010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11/7/2010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11/7/2010</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11/7/2010</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11/7/2010</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11/7/2010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11/7/2010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11/7/2010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embedded-computing.com/embedded-software-driven-hardware-verification" TargetMode="External"/><Relationship Id="rId2" Type="http://schemas.openxmlformats.org/officeDocument/2006/relationships/hyperlink" Target="http://www.open-vera.com/technical/thompson_final.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fda.gov/downloads/MedicalDevices/DeviceRegulationandGuidance/GuidanceDocuments/ucm085371.pdf" TargetMode="External"/><Relationship Id="rId2" Type="http://schemas.openxmlformats.org/officeDocument/2006/relationships/hyperlink" Target="http://www.infosys.com/research/publications/Documents/SETLabs-briefings-software-validation.pdf"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SYSE 802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9 Session 1</a:t>
            </a:r>
          </a:p>
          <a:p>
            <a:r>
              <a:rPr lang="en-US" dirty="0" smtClean="0">
                <a:solidFill>
                  <a:schemeClr val="tx1"/>
                </a:solidFill>
              </a:rPr>
              <a:t>Integration, verification, and validation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 down</a:t>
            </a:r>
            <a:endParaRPr lang="en-US" dirty="0"/>
          </a:p>
        </p:txBody>
      </p:sp>
      <p:sp>
        <p:nvSpPr>
          <p:cNvPr id="3" name="Content Placeholder 2"/>
          <p:cNvSpPr>
            <a:spLocks noGrp="1"/>
          </p:cNvSpPr>
          <p:nvPr>
            <p:ph idx="1"/>
          </p:nvPr>
        </p:nvSpPr>
        <p:spPr/>
        <p:txBody>
          <a:bodyPr/>
          <a:lstStyle/>
          <a:p>
            <a:r>
              <a:rPr lang="en-US" dirty="0" smtClean="0"/>
              <a:t>The SE decomposes system functionality and allocates it to subsystems or architectural modules. This is documented initially in the </a:t>
            </a:r>
            <a:r>
              <a:rPr lang="en-US" dirty="0" err="1" smtClean="0"/>
              <a:t>SysML</a:t>
            </a:r>
            <a:r>
              <a:rPr lang="en-US" dirty="0" smtClean="0"/>
              <a:t> Block diagram.</a:t>
            </a:r>
          </a:p>
          <a:p>
            <a:r>
              <a:rPr lang="en-US" dirty="0" smtClean="0"/>
              <a:t>The extended scenarios discussed in the last module (also called system threads) are also decomposed and allocated in the same way.</a:t>
            </a:r>
          </a:p>
          <a:p>
            <a:r>
              <a:rPr lang="en-US" dirty="0" smtClean="0"/>
              <a:t>This decomposition drives the definition of lower level scenarios.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Bottom up</a:t>
            </a:r>
            <a:endParaRPr lang="en-US" dirty="0"/>
          </a:p>
        </p:txBody>
      </p:sp>
      <p:sp>
        <p:nvSpPr>
          <p:cNvPr id="3" name="Content Placeholder 2"/>
          <p:cNvSpPr>
            <a:spLocks noGrp="1"/>
          </p:cNvSpPr>
          <p:nvPr>
            <p:ph idx="1"/>
          </p:nvPr>
        </p:nvSpPr>
        <p:spPr/>
        <p:txBody>
          <a:bodyPr/>
          <a:lstStyle/>
          <a:p>
            <a:r>
              <a:rPr lang="en-US" sz="2800" dirty="0" smtClean="0"/>
              <a:t>Integration occurs bottom up</a:t>
            </a:r>
          </a:p>
          <a:p>
            <a:r>
              <a:rPr lang="en-US" sz="2800" dirty="0" smtClean="0"/>
              <a:t>Elements are verified and integrated</a:t>
            </a:r>
          </a:p>
          <a:p>
            <a:r>
              <a:rPr lang="en-US" sz="2800" dirty="0" smtClean="0"/>
              <a:t>Integrated units are integrated into larger units and verified</a:t>
            </a:r>
          </a:p>
          <a:p>
            <a:r>
              <a:rPr lang="en-US" sz="2800" dirty="0" smtClean="0"/>
              <a:t>Ultimately the top is reached and the final integration results in the system that must be validated and then deployed</a:t>
            </a:r>
          </a:p>
          <a:p>
            <a:r>
              <a:rPr lang="en-US" sz="2800" dirty="0" smtClean="0"/>
              <a:t>The architecture and then the work breakdown structure determine the hierarchy</a:t>
            </a:r>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 role</a:t>
            </a:r>
            <a:endParaRPr lang="en-US" dirty="0"/>
          </a:p>
        </p:txBody>
      </p:sp>
      <p:sp>
        <p:nvSpPr>
          <p:cNvPr id="3" name="Content Placeholder 2"/>
          <p:cNvSpPr>
            <a:spLocks noGrp="1"/>
          </p:cNvSpPr>
          <p:nvPr>
            <p:ph idx="1"/>
          </p:nvPr>
        </p:nvSpPr>
        <p:spPr/>
        <p:txBody>
          <a:bodyPr/>
          <a:lstStyle/>
          <a:p>
            <a:r>
              <a:rPr lang="en-US" dirty="0" smtClean="0"/>
              <a:t>The SE manages the system-level integration, verification, and validation processes.</a:t>
            </a:r>
          </a:p>
          <a:p>
            <a:r>
              <a:rPr lang="en-US" dirty="0" smtClean="0"/>
              <a:t>The SE leads the processes that result in an integration plan and a system test plan.</a:t>
            </a:r>
          </a:p>
          <a:p>
            <a:r>
              <a:rPr lang="en-US" dirty="0" smtClean="0"/>
              <a:t>From previous modules we know that the SE is responsible for allocating requirements to subsystems so the SE breaks apart and then builds up the system pieces.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Integration</a:t>
            </a:r>
            <a:endParaRPr lang="en-US" dirty="0"/>
          </a:p>
        </p:txBody>
      </p:sp>
      <p:sp>
        <p:nvSpPr>
          <p:cNvPr id="3" name="Content Placeholder 2"/>
          <p:cNvSpPr>
            <a:spLocks noGrp="1"/>
          </p:cNvSpPr>
          <p:nvPr>
            <p:ph idx="1"/>
          </p:nvPr>
        </p:nvSpPr>
        <p:spPr/>
        <p:txBody>
          <a:bodyPr/>
          <a:lstStyle/>
          <a:p>
            <a:r>
              <a:rPr lang="en-US" dirty="0" smtClean="0"/>
              <a:t>The integration plan is the sequence in which units will be merged.</a:t>
            </a:r>
          </a:p>
          <a:p>
            <a:r>
              <a:rPr lang="en-US" dirty="0" smtClean="0"/>
              <a:t>The plan needs to be as flexible as possible to allow for delays and re-engineering.</a:t>
            </a:r>
          </a:p>
          <a:p>
            <a:r>
              <a:rPr lang="en-US" dirty="0" smtClean="0"/>
              <a:t>The plan relies on the architecture as a guide to interfaces.</a:t>
            </a:r>
          </a:p>
          <a:p>
            <a:r>
              <a:rPr lang="en-US" dirty="0" smtClean="0"/>
              <a:t>Often the plan is sequenced in such a way to achieve the maximum earned value as early as possible.</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Threads</a:t>
            </a:r>
            <a:endParaRPr lang="en-US" dirty="0"/>
          </a:p>
        </p:txBody>
      </p:sp>
      <p:sp>
        <p:nvSpPr>
          <p:cNvPr id="3" name="Content Placeholder 2"/>
          <p:cNvSpPr>
            <a:spLocks noGrp="1"/>
          </p:cNvSpPr>
          <p:nvPr>
            <p:ph idx="1"/>
          </p:nvPr>
        </p:nvSpPr>
        <p:spPr/>
        <p:txBody>
          <a:bodyPr/>
          <a:lstStyle/>
          <a:p>
            <a:r>
              <a:rPr lang="en-US" dirty="0" smtClean="0"/>
              <a:t>A system thread (not to be confused with operating system thread) is a single sequence of the actions taken by the system for some se of the system.</a:t>
            </a:r>
          </a:p>
          <a:p>
            <a:r>
              <a:rPr lang="en-US" dirty="0" smtClean="0"/>
              <a:t>These threads will support verification and validation efforts.</a:t>
            </a:r>
          </a:p>
          <a:p>
            <a:r>
              <a:rPr lang="en-US" dirty="0" smtClean="0"/>
              <a:t>As they are decomposed  along with the requirements they also serve as threads through subsystems.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threads</a:t>
            </a:r>
            <a:endParaRPr lang="en-US" dirty="0"/>
          </a:p>
        </p:txBody>
      </p:sp>
      <p:sp>
        <p:nvSpPr>
          <p:cNvPr id="3" name="Content Placeholder 2"/>
          <p:cNvSpPr>
            <a:spLocks noGrp="1"/>
          </p:cNvSpPr>
          <p:nvPr>
            <p:ph idx="1"/>
          </p:nvPr>
        </p:nvSpPr>
        <p:spPr/>
        <p:txBody>
          <a:bodyPr/>
          <a:lstStyle/>
          <a:p>
            <a:r>
              <a:rPr lang="en-US" dirty="0" smtClean="0"/>
              <a:t>A test thread pairs a system thread with the data needed to realize that thread and the outputs expected from the system thread given the inputs.</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Verification techniques</a:t>
            </a:r>
            <a:endParaRPr lang="en-US" dirty="0"/>
          </a:p>
        </p:txBody>
      </p:sp>
      <p:sp>
        <p:nvSpPr>
          <p:cNvPr id="3" name="Content Placeholder 2"/>
          <p:cNvSpPr>
            <a:spLocks noGrp="1"/>
          </p:cNvSpPr>
          <p:nvPr>
            <p:ph idx="1"/>
          </p:nvPr>
        </p:nvSpPr>
        <p:spPr/>
        <p:txBody>
          <a:bodyPr/>
          <a:lstStyle/>
          <a:p>
            <a:r>
              <a:rPr lang="en-US" dirty="0" smtClean="0"/>
              <a:t>inspection, </a:t>
            </a:r>
            <a:endParaRPr lang="en-US" dirty="0" smtClean="0"/>
          </a:p>
          <a:p>
            <a:r>
              <a:rPr lang="en-US" dirty="0" smtClean="0"/>
              <a:t>analysis</a:t>
            </a:r>
            <a:r>
              <a:rPr lang="en-US" dirty="0" smtClean="0"/>
              <a:t>, </a:t>
            </a:r>
            <a:endParaRPr lang="en-US" dirty="0" smtClean="0"/>
          </a:p>
          <a:p>
            <a:r>
              <a:rPr lang="en-US" dirty="0" smtClean="0"/>
              <a:t>simulation</a:t>
            </a:r>
            <a:r>
              <a:rPr lang="en-US" dirty="0" smtClean="0"/>
              <a:t>, </a:t>
            </a:r>
            <a:endParaRPr lang="en-US" dirty="0" smtClean="0"/>
          </a:p>
          <a:p>
            <a:r>
              <a:rPr lang="en-US" dirty="0" smtClean="0"/>
              <a:t>demonstration</a:t>
            </a:r>
            <a:r>
              <a:rPr lang="en-US" dirty="0" smtClean="0"/>
              <a:t>, and </a:t>
            </a:r>
            <a:endParaRPr lang="en-US" dirty="0" smtClean="0"/>
          </a:p>
          <a:p>
            <a:r>
              <a:rPr lang="en-US" dirty="0" smtClean="0"/>
              <a:t>t</a:t>
            </a:r>
            <a:r>
              <a:rPr lang="en-US" dirty="0" smtClean="0"/>
              <a:t>est</a:t>
            </a:r>
          </a:p>
          <a:p>
            <a:r>
              <a:rPr lang="en-US" dirty="0" smtClean="0"/>
              <a:t>The verification matrix, part of the test plan, shows each artifact and how that artifact will be verified at various levels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Hardware verification/validation</a:t>
            </a:r>
            <a:endParaRPr lang="en-US" dirty="0"/>
          </a:p>
        </p:txBody>
      </p:sp>
      <p:sp>
        <p:nvSpPr>
          <p:cNvPr id="3" name="Content Placeholder 2"/>
          <p:cNvSpPr>
            <a:spLocks noGrp="1"/>
          </p:cNvSpPr>
          <p:nvPr>
            <p:ph idx="1"/>
          </p:nvPr>
        </p:nvSpPr>
        <p:spPr/>
        <p:txBody>
          <a:bodyPr/>
          <a:lstStyle/>
          <a:p>
            <a:r>
              <a:rPr lang="en-US" dirty="0" smtClean="0"/>
              <a:t>Hardware verification follows the same process as software verification but the test harnesses are hardware.</a:t>
            </a:r>
          </a:p>
          <a:p>
            <a:r>
              <a:rPr lang="en-US" dirty="0" smtClean="0"/>
              <a:t>Simulation</a:t>
            </a:r>
          </a:p>
          <a:p>
            <a:r>
              <a:rPr lang="en-US" dirty="0" smtClean="0"/>
              <a:t>Test </a:t>
            </a:r>
            <a:r>
              <a:rPr lang="en-US" dirty="0" smtClean="0"/>
              <a:t>rig</a:t>
            </a:r>
          </a:p>
          <a:p>
            <a:r>
              <a:rPr lang="en-US" dirty="0" smtClean="0">
                <a:hlinkClick r:id="rId2"/>
              </a:rPr>
              <a:t>http</a:t>
            </a:r>
            <a:r>
              <a:rPr lang="en-US" dirty="0" smtClean="0">
                <a:hlinkClick r:id="rId2"/>
              </a:rPr>
              <a:t>://</a:t>
            </a:r>
            <a:r>
              <a:rPr lang="en-US" dirty="0" smtClean="0">
                <a:hlinkClick r:id="rId2"/>
              </a:rPr>
              <a:t>www.open-vera.com/technical/thompson_final.pdf</a:t>
            </a:r>
            <a:endParaRPr lang="en-US" dirty="0" smtClean="0"/>
          </a:p>
          <a:p>
            <a:r>
              <a:rPr lang="en-US" dirty="0" smtClean="0">
                <a:hlinkClick r:id="rId3"/>
              </a:rPr>
              <a:t>http://</a:t>
            </a:r>
            <a:r>
              <a:rPr lang="en-US" dirty="0" smtClean="0">
                <a:hlinkClick r:id="rId3"/>
              </a:rPr>
              <a:t>embedded-computing.com/embedded-software-driven-hardware-verification</a:t>
            </a: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verification</a:t>
            </a:r>
            <a:endParaRPr lang="en-US" dirty="0"/>
          </a:p>
        </p:txBody>
      </p:sp>
      <p:sp>
        <p:nvSpPr>
          <p:cNvPr id="3" name="Content Placeholder 2"/>
          <p:cNvSpPr>
            <a:spLocks noGrp="1"/>
          </p:cNvSpPr>
          <p:nvPr>
            <p:ph idx="1"/>
          </p:nvPr>
        </p:nvSpPr>
        <p:spPr/>
        <p:txBody>
          <a:bodyPr/>
          <a:lstStyle/>
          <a:p>
            <a:r>
              <a:rPr lang="en-US" sz="2800" dirty="0" smtClean="0"/>
              <a:t>SE’s role typically is to approve verification plans</a:t>
            </a:r>
          </a:p>
          <a:p>
            <a:r>
              <a:rPr lang="en-US" sz="2800" dirty="0" smtClean="0"/>
              <a:t>Static techniques</a:t>
            </a:r>
          </a:p>
          <a:p>
            <a:pPr lvl="1"/>
            <a:r>
              <a:rPr lang="en-US" dirty="0" smtClean="0"/>
              <a:t>Code reviews</a:t>
            </a:r>
          </a:p>
          <a:p>
            <a:pPr lvl="1"/>
            <a:r>
              <a:rPr lang="en-US" dirty="0" smtClean="0"/>
              <a:t>Program analysis </a:t>
            </a:r>
          </a:p>
          <a:p>
            <a:r>
              <a:rPr lang="en-US" sz="2800" dirty="0" smtClean="0"/>
              <a:t>Dynamic techniques</a:t>
            </a:r>
          </a:p>
          <a:p>
            <a:pPr lvl="1"/>
            <a:r>
              <a:rPr lang="en-US" dirty="0" smtClean="0"/>
              <a:t>Testing of running software</a:t>
            </a:r>
          </a:p>
          <a:p>
            <a:pPr lvl="2"/>
            <a:r>
              <a:rPr lang="en-US" sz="2800" dirty="0" smtClean="0"/>
              <a:t>Unit</a:t>
            </a:r>
          </a:p>
          <a:p>
            <a:pPr lvl="2"/>
            <a:r>
              <a:rPr lang="en-US" sz="2800" dirty="0" smtClean="0"/>
              <a:t>Integration</a:t>
            </a:r>
          </a:p>
          <a:p>
            <a:pPr lvl="2"/>
            <a:r>
              <a:rPr lang="en-US" sz="2800" dirty="0" smtClean="0"/>
              <a:t>System </a:t>
            </a:r>
          </a:p>
          <a:p>
            <a:pPr lvl="1"/>
            <a:r>
              <a:rPr lang="en-US" dirty="0" smtClean="0"/>
              <a:t>Testing of simulated operation</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Verification - 2</a:t>
            </a:r>
            <a:endParaRPr lang="en-US" dirty="0"/>
          </a:p>
        </p:txBody>
      </p:sp>
      <p:sp>
        <p:nvSpPr>
          <p:cNvPr id="3" name="Content Placeholder 2"/>
          <p:cNvSpPr>
            <a:spLocks noGrp="1"/>
          </p:cNvSpPr>
          <p:nvPr>
            <p:ph idx="1"/>
          </p:nvPr>
        </p:nvSpPr>
        <p:spPr/>
        <p:txBody>
          <a:bodyPr/>
          <a:lstStyle/>
          <a:p>
            <a:r>
              <a:rPr lang="en-US" dirty="0" smtClean="0"/>
              <a:t>For each verification action</a:t>
            </a:r>
          </a:p>
          <a:p>
            <a:pPr lvl="1"/>
            <a:r>
              <a:rPr lang="en-US" dirty="0" smtClean="0"/>
              <a:t>Plan what to verify by defining the output from the development process</a:t>
            </a:r>
          </a:p>
          <a:p>
            <a:pPr lvl="1"/>
            <a:r>
              <a:rPr lang="en-US" dirty="0" smtClean="0"/>
              <a:t>Select the test cases that will be applied</a:t>
            </a:r>
          </a:p>
          <a:p>
            <a:pPr lvl="1"/>
            <a:r>
              <a:rPr lang="en-US" dirty="0" smtClean="0"/>
              <a:t>Construct a test environment</a:t>
            </a:r>
          </a:p>
          <a:p>
            <a:pPr lvl="1"/>
            <a:r>
              <a:rPr lang="en-US" dirty="0" smtClean="0"/>
              <a:t>Apply the test cases</a:t>
            </a:r>
          </a:p>
          <a:p>
            <a:pPr lvl="1"/>
            <a:r>
              <a:rPr lang="en-US" dirty="0" smtClean="0"/>
              <a:t>Analyze the output of the tests</a:t>
            </a:r>
          </a:p>
          <a:p>
            <a:pPr lvl="1"/>
            <a:r>
              <a:rPr lang="en-US" dirty="0" smtClean="0"/>
              <a:t>Reach a verdict on pass/fail</a:t>
            </a:r>
          </a:p>
          <a:p>
            <a:pPr lvl="1"/>
            <a:r>
              <a:rPr lang="en-US" dirty="0" smtClean="0"/>
              <a:t>Provide information back to development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a:t>
            </a:r>
            <a:endParaRPr lang="en-US" dirty="0"/>
          </a:p>
        </p:txBody>
      </p:sp>
      <p:sp>
        <p:nvSpPr>
          <p:cNvPr id="3" name="Content Placeholder 2"/>
          <p:cNvSpPr>
            <a:spLocks noGrp="1"/>
          </p:cNvSpPr>
          <p:nvPr>
            <p:ph idx="1"/>
          </p:nvPr>
        </p:nvSpPr>
        <p:spPr/>
        <p:txBody>
          <a:bodyPr/>
          <a:lstStyle/>
          <a:p>
            <a:r>
              <a:rPr lang="en-US" dirty="0" smtClean="0"/>
              <a:t>To explore the SE’s role in integration, verification, and validation.</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Verification - 3</a:t>
            </a:r>
            <a:endParaRPr lang="en-US" dirty="0"/>
          </a:p>
        </p:txBody>
      </p:sp>
      <p:sp>
        <p:nvSpPr>
          <p:cNvPr id="3" name="Content Placeholder 2"/>
          <p:cNvSpPr>
            <a:spLocks noGrp="1"/>
          </p:cNvSpPr>
          <p:nvPr>
            <p:ph idx="1"/>
          </p:nvPr>
        </p:nvSpPr>
        <p:spPr/>
        <p:txBody>
          <a:bodyPr/>
          <a:lstStyle/>
          <a:p>
            <a:r>
              <a:rPr lang="en-US" sz="2400" dirty="0" smtClean="0"/>
              <a:t>Test harnesses need to be designed and implemented with the same care as the products. </a:t>
            </a:r>
          </a:p>
          <a:p>
            <a:r>
              <a:rPr lang="en-US" sz="2400" dirty="0" smtClean="0"/>
              <a:t>The harnesses are different for each level of test.</a:t>
            </a:r>
          </a:p>
          <a:p>
            <a:r>
              <a:rPr lang="en-US" sz="2400" dirty="0" smtClean="0"/>
              <a:t>As the level increases, the harnesses are more complex, using multiple threads, accessing networks, and tying into protocol stacks. </a:t>
            </a:r>
          </a:p>
          <a:p>
            <a:r>
              <a:rPr lang="en-US" sz="2400" dirty="0" smtClean="0"/>
              <a:t>The good news is that there is more reuse of these and companies can invest in testing tools and expect a good ROI.</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Reviews and inspections</a:t>
            </a:r>
            <a:endParaRPr lang="en-US" dirty="0"/>
          </a:p>
        </p:txBody>
      </p:sp>
      <p:sp>
        <p:nvSpPr>
          <p:cNvPr id="3" name="Content Placeholder 2"/>
          <p:cNvSpPr>
            <a:spLocks noGrp="1"/>
          </p:cNvSpPr>
          <p:nvPr>
            <p:ph idx="1"/>
          </p:nvPr>
        </p:nvSpPr>
        <p:spPr/>
        <p:txBody>
          <a:bodyPr/>
          <a:lstStyle/>
          <a:p>
            <a:r>
              <a:rPr lang="en-US" dirty="0" smtClean="0"/>
              <a:t>Architecture and design reviews provide a means of early V &amp; V if they are systematically applied.</a:t>
            </a:r>
          </a:p>
          <a:p>
            <a:r>
              <a:rPr lang="en-US" dirty="0" smtClean="0"/>
              <a:t>Code reviews take into consideration the language and tool set</a:t>
            </a:r>
          </a:p>
          <a:p>
            <a:pPr lvl="1"/>
            <a:r>
              <a:rPr lang="en-US" dirty="0" smtClean="0"/>
              <a:t>Java and C++ programs do not need many of the detailed checks that scripting languages or C need</a:t>
            </a:r>
          </a:p>
          <a:p>
            <a:pPr lvl="1"/>
            <a:r>
              <a:rPr lang="en-US" dirty="0" smtClean="0"/>
              <a:t>The typing system and the type checking of the language allows </a:t>
            </a:r>
            <a:r>
              <a:rPr lang="en-US" dirty="0" smtClean="0"/>
              <a:t>logical errors to be traced, relying on compilers to flag syntax </a:t>
            </a:r>
            <a:r>
              <a:rPr lang="en-US" dirty="0" smtClean="0"/>
              <a:t>errors.</a:t>
            </a:r>
            <a:endParaRPr lang="en-US" dirty="0" smtClean="0"/>
          </a:p>
          <a:p>
            <a:pPr lvl="1"/>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Guided Inspection</a:t>
            </a:r>
            <a:endParaRPr lang="en-US" dirty="0"/>
          </a:p>
        </p:txBody>
      </p:sp>
      <p:sp>
        <p:nvSpPr>
          <p:cNvPr id="3" name="Content Placeholder 2"/>
          <p:cNvSpPr>
            <a:spLocks noGrp="1"/>
          </p:cNvSpPr>
          <p:nvPr>
            <p:ph idx="1"/>
          </p:nvPr>
        </p:nvSpPr>
        <p:spPr/>
        <p:txBody>
          <a:bodyPr/>
          <a:lstStyle/>
          <a:p>
            <a:r>
              <a:rPr lang="en-US" dirty="0" smtClean="0"/>
              <a:t>Reviews are more likely to find defects if they are systematically guided by test </a:t>
            </a:r>
            <a:r>
              <a:rPr lang="en-US" dirty="0" smtClean="0"/>
              <a:t>scenarios.</a:t>
            </a:r>
          </a:p>
          <a:p>
            <a:r>
              <a:rPr lang="en-US" dirty="0" smtClean="0"/>
              <a:t>System threads can be used as the source of the test scenarios.</a:t>
            </a:r>
          </a:p>
          <a:p>
            <a:r>
              <a:rPr lang="en-US" dirty="0" smtClean="0"/>
              <a:t>An inspection uses these scenarios to trace through the architecture.</a:t>
            </a:r>
          </a:p>
          <a:p>
            <a:r>
              <a:rPr lang="en-US" dirty="0" smtClean="0"/>
              <a:t>An inspection is looking for missing, incomplete, or incorrect models.</a:t>
            </a:r>
          </a:p>
          <a:p>
            <a:endParaRPr lang="en-US" dirty="0" smtClean="0"/>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r>
              <a:rPr lang="en-US" dirty="0" smtClean="0"/>
              <a:t>Guided Inspection</a:t>
            </a:r>
          </a:p>
        </p:txBody>
      </p:sp>
      <p:sp>
        <p:nvSpPr>
          <p:cNvPr id="3" name="Content Placeholder 2"/>
          <p:cNvSpPr>
            <a:spLocks noGrp="1"/>
          </p:cNvSpPr>
          <p:nvPr>
            <p:ph idx="1"/>
          </p:nvPr>
        </p:nvSpPr>
        <p:spPr/>
        <p:txBody>
          <a:bodyPr/>
          <a:lstStyle/>
          <a:p>
            <a:pPr marL="457200" indent="-457200">
              <a:spcBef>
                <a:spcPct val="20000"/>
              </a:spcBef>
              <a:buClr>
                <a:schemeClr val="accent2"/>
              </a:buClr>
              <a:buFont typeface="Monotype Sorts" pitchFamily="2" charset="2"/>
              <a:buChar char="s"/>
              <a:defRPr/>
            </a:pPr>
            <a:r>
              <a:rPr lang="en-US" dirty="0" smtClean="0"/>
              <a:t>“Guided” inspections search systematically for all necessary elements</a:t>
            </a:r>
          </a:p>
          <a:p>
            <a:pPr marL="457200" indent="-457200">
              <a:spcBef>
                <a:spcPct val="20000"/>
              </a:spcBef>
              <a:buClr>
                <a:schemeClr val="accent2"/>
              </a:buClr>
              <a:buFont typeface="Monotype Sorts" pitchFamily="2" charset="2"/>
              <a:buChar char="s"/>
              <a:defRPr/>
            </a:pPr>
            <a:r>
              <a:rPr lang="en-US" dirty="0" smtClean="0"/>
              <a:t>Process</a:t>
            </a:r>
          </a:p>
          <a:p>
            <a:pPr marL="857250" lvl="1" indent="-457200">
              <a:spcBef>
                <a:spcPct val="20000"/>
              </a:spcBef>
              <a:buClr>
                <a:schemeClr val="accent2"/>
              </a:buClr>
              <a:buFont typeface="Monotype Sorts" pitchFamily="2" charset="2"/>
              <a:buChar char="s"/>
              <a:defRPr/>
            </a:pPr>
            <a:r>
              <a:rPr lang="en-US" sz="1800" dirty="0" smtClean="0">
                <a:solidFill>
                  <a:schemeClr val="tx1"/>
                </a:solidFill>
              </a:rPr>
              <a:t>The inspection team creates scenarios from use cases</a:t>
            </a:r>
          </a:p>
          <a:p>
            <a:pPr marL="857250" lvl="1" indent="-457200">
              <a:spcBef>
                <a:spcPct val="20000"/>
              </a:spcBef>
              <a:buClr>
                <a:schemeClr val="accent2"/>
              </a:buClr>
              <a:buFont typeface="Monotype Sorts" pitchFamily="2" charset="2"/>
              <a:buChar char="s"/>
              <a:defRPr/>
            </a:pPr>
            <a:r>
              <a:rPr lang="en-US" sz="1800" dirty="0" smtClean="0">
                <a:solidFill>
                  <a:schemeClr val="tx1"/>
                </a:solidFill>
              </a:rPr>
              <a:t>The inspection team applies the scenarios to the artifact under test</a:t>
            </a:r>
          </a:p>
          <a:p>
            <a:pPr marL="857250" lvl="1" indent="-457200">
              <a:spcBef>
                <a:spcPct val="20000"/>
              </a:spcBef>
              <a:buClr>
                <a:schemeClr val="accent2"/>
              </a:buClr>
              <a:buFont typeface="Monotype Sorts" pitchFamily="2" charset="2"/>
              <a:buChar char="s"/>
              <a:defRPr/>
            </a:pPr>
            <a:r>
              <a:rPr lang="en-US" sz="1800" dirty="0" smtClean="0">
                <a:solidFill>
                  <a:schemeClr val="tx1"/>
                </a:solidFill>
              </a:rPr>
              <a:t>For each scenario the design team traces the scenario through their design for the inspection team</a:t>
            </a:r>
          </a:p>
          <a:p>
            <a:pPr marL="857250" lvl="1" indent="-457200">
              <a:spcBef>
                <a:spcPct val="20000"/>
              </a:spcBef>
              <a:buClr>
                <a:schemeClr val="accent2"/>
              </a:buClr>
              <a:buFont typeface="Monotype Sorts" pitchFamily="2" charset="2"/>
              <a:buChar char="s"/>
              <a:defRPr/>
            </a:pPr>
            <a:r>
              <a:rPr lang="en-US" sz="1800" dirty="0" smtClean="0">
                <a:solidFill>
                  <a:schemeClr val="tx1"/>
                </a:solidFill>
              </a:rPr>
              <a:t>The inspection team may ask for a more detailed scenario</a:t>
            </a:r>
          </a:p>
          <a:p>
            <a:pPr marL="857250" lvl="1" indent="-457200">
              <a:spcBef>
                <a:spcPct val="20000"/>
              </a:spcBef>
              <a:buClr>
                <a:schemeClr val="accent2"/>
              </a:buClr>
              <a:buFont typeface="Monotype Sorts" pitchFamily="2" charset="2"/>
              <a:buChar char="s"/>
              <a:defRPr/>
            </a:pPr>
            <a:r>
              <a:rPr lang="en-US" sz="1800" dirty="0" smtClean="0">
                <a:solidFill>
                  <a:schemeClr val="tx1"/>
                </a:solidFill>
              </a:rPr>
              <a:t>The inspection report describes any defect discovered by tracing the scenario.</a:t>
            </a:r>
          </a:p>
          <a:p>
            <a:pPr marL="857250" lvl="1" indent="-457200">
              <a:spcBef>
                <a:spcPct val="20000"/>
              </a:spcBef>
              <a:buClr>
                <a:schemeClr val="accent2"/>
              </a:buClr>
              <a:buFont typeface="Monotype Sorts" pitchFamily="2" charset="2"/>
              <a:buChar char="s"/>
              <a:defRPr/>
            </a:pPr>
            <a:r>
              <a:rPr lang="en-US" sz="1800" dirty="0" smtClean="0">
                <a:solidFill>
                  <a:schemeClr val="tx1"/>
                </a:solidFill>
              </a:rPr>
              <a:t>Inspection coverage is measured by the % of requirements “covered” by scenarios.</a:t>
            </a:r>
          </a:p>
          <a:p>
            <a:pPr marL="857250" lvl="1" indent="-457200">
              <a:spcBef>
                <a:spcPct val="20000"/>
              </a:spcBef>
              <a:buClr>
                <a:schemeClr val="accent2"/>
              </a:buClr>
              <a:buFont typeface="Monotype Sorts" pitchFamily="2" charset="2"/>
              <a:buChar char="s"/>
              <a:defRPr/>
            </a:pPr>
            <a:endParaRPr lang="en-US" dirty="0" smtClean="0">
              <a:solidFill>
                <a:schemeClr val="tx1"/>
              </a:solidFill>
            </a:endParaRPr>
          </a:p>
          <a:p>
            <a:pPr>
              <a:defRPr/>
            </a:pPr>
            <a:endParaRPr lang="en-US"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US" dirty="0" smtClean="0"/>
              <a:t>Mapping from scenario to design</a:t>
            </a:r>
          </a:p>
        </p:txBody>
      </p:sp>
      <p:grpSp>
        <p:nvGrpSpPr>
          <p:cNvPr id="2" name="Group 20"/>
          <p:cNvGrpSpPr>
            <a:grpSpLocks/>
          </p:cNvGrpSpPr>
          <p:nvPr/>
        </p:nvGrpSpPr>
        <p:grpSpPr bwMode="auto">
          <a:xfrm>
            <a:off x="685800" y="1828800"/>
            <a:ext cx="2362200" cy="2895600"/>
            <a:chOff x="576" y="1872"/>
            <a:chExt cx="1488" cy="1824"/>
          </a:xfrm>
        </p:grpSpPr>
        <p:sp>
          <p:nvSpPr>
            <p:cNvPr id="49160" name="Rectangle 21"/>
            <p:cNvSpPr>
              <a:spLocks noChangeArrowheads="1"/>
            </p:cNvSpPr>
            <p:nvPr/>
          </p:nvSpPr>
          <p:spPr bwMode="auto">
            <a:xfrm>
              <a:off x="576" y="1872"/>
              <a:ext cx="1488" cy="1824"/>
            </a:xfrm>
            <a:prstGeom prst="rect">
              <a:avLst/>
            </a:prstGeom>
            <a:noFill/>
            <a:ln w="9525">
              <a:solidFill>
                <a:schemeClr val="tx2"/>
              </a:solidFill>
              <a:miter lim="800000"/>
              <a:headEnd/>
              <a:tailEnd/>
            </a:ln>
          </p:spPr>
          <p:txBody>
            <a:bodyPr wrap="none" anchor="ctr"/>
            <a:lstStyle/>
            <a:p>
              <a:endParaRPr lang="en-US"/>
            </a:p>
          </p:txBody>
        </p:sp>
        <p:sp>
          <p:nvSpPr>
            <p:cNvPr id="49161" name="Line 22"/>
            <p:cNvSpPr>
              <a:spLocks noChangeShapeType="1"/>
            </p:cNvSpPr>
            <p:nvPr/>
          </p:nvSpPr>
          <p:spPr bwMode="auto">
            <a:xfrm>
              <a:off x="864" y="2160"/>
              <a:ext cx="816" cy="0"/>
            </a:xfrm>
            <a:prstGeom prst="line">
              <a:avLst/>
            </a:prstGeom>
            <a:noFill/>
            <a:ln w="9525">
              <a:solidFill>
                <a:schemeClr val="tx2"/>
              </a:solidFill>
              <a:round/>
              <a:headEnd/>
              <a:tailEnd/>
            </a:ln>
          </p:spPr>
          <p:txBody>
            <a:bodyPr wrap="none" anchor="ctr"/>
            <a:lstStyle/>
            <a:p>
              <a:endParaRPr lang="en-US"/>
            </a:p>
          </p:txBody>
        </p:sp>
        <p:sp>
          <p:nvSpPr>
            <p:cNvPr id="49162" name="Line 23"/>
            <p:cNvSpPr>
              <a:spLocks noChangeShapeType="1"/>
            </p:cNvSpPr>
            <p:nvPr/>
          </p:nvSpPr>
          <p:spPr bwMode="auto">
            <a:xfrm>
              <a:off x="864" y="2352"/>
              <a:ext cx="576" cy="0"/>
            </a:xfrm>
            <a:prstGeom prst="line">
              <a:avLst/>
            </a:prstGeom>
            <a:noFill/>
            <a:ln w="9525">
              <a:solidFill>
                <a:schemeClr val="tx2"/>
              </a:solidFill>
              <a:round/>
              <a:headEnd/>
              <a:tailEnd/>
            </a:ln>
          </p:spPr>
          <p:txBody>
            <a:bodyPr wrap="none" anchor="ctr"/>
            <a:lstStyle/>
            <a:p>
              <a:endParaRPr lang="en-US"/>
            </a:p>
          </p:txBody>
        </p:sp>
        <p:sp>
          <p:nvSpPr>
            <p:cNvPr id="49163" name="Line 24"/>
            <p:cNvSpPr>
              <a:spLocks noChangeShapeType="1"/>
            </p:cNvSpPr>
            <p:nvPr/>
          </p:nvSpPr>
          <p:spPr bwMode="auto">
            <a:xfrm>
              <a:off x="864" y="2448"/>
              <a:ext cx="384" cy="0"/>
            </a:xfrm>
            <a:prstGeom prst="line">
              <a:avLst/>
            </a:prstGeom>
            <a:noFill/>
            <a:ln w="9525">
              <a:solidFill>
                <a:schemeClr val="tx2"/>
              </a:solidFill>
              <a:round/>
              <a:headEnd/>
              <a:tailEnd/>
            </a:ln>
          </p:spPr>
          <p:txBody>
            <a:bodyPr wrap="none" anchor="ctr"/>
            <a:lstStyle/>
            <a:p>
              <a:endParaRPr lang="en-US"/>
            </a:p>
          </p:txBody>
        </p:sp>
        <p:sp>
          <p:nvSpPr>
            <p:cNvPr id="49164" name="Line 25"/>
            <p:cNvSpPr>
              <a:spLocks noChangeShapeType="1"/>
            </p:cNvSpPr>
            <p:nvPr/>
          </p:nvSpPr>
          <p:spPr bwMode="auto">
            <a:xfrm>
              <a:off x="864" y="2544"/>
              <a:ext cx="384" cy="0"/>
            </a:xfrm>
            <a:prstGeom prst="line">
              <a:avLst/>
            </a:prstGeom>
            <a:noFill/>
            <a:ln w="9525">
              <a:solidFill>
                <a:schemeClr val="tx2"/>
              </a:solidFill>
              <a:round/>
              <a:headEnd/>
              <a:tailEnd/>
            </a:ln>
          </p:spPr>
          <p:txBody>
            <a:bodyPr wrap="none" anchor="ctr"/>
            <a:lstStyle/>
            <a:p>
              <a:endParaRPr lang="en-US"/>
            </a:p>
          </p:txBody>
        </p:sp>
        <p:sp>
          <p:nvSpPr>
            <p:cNvPr id="49165" name="Line 26"/>
            <p:cNvSpPr>
              <a:spLocks noChangeShapeType="1"/>
            </p:cNvSpPr>
            <p:nvPr/>
          </p:nvSpPr>
          <p:spPr bwMode="auto">
            <a:xfrm>
              <a:off x="864" y="2736"/>
              <a:ext cx="576" cy="0"/>
            </a:xfrm>
            <a:prstGeom prst="line">
              <a:avLst/>
            </a:prstGeom>
            <a:noFill/>
            <a:ln w="9525">
              <a:solidFill>
                <a:schemeClr val="tx2"/>
              </a:solidFill>
              <a:round/>
              <a:headEnd/>
              <a:tailEnd/>
            </a:ln>
          </p:spPr>
          <p:txBody>
            <a:bodyPr wrap="none" anchor="ctr"/>
            <a:lstStyle/>
            <a:p>
              <a:endParaRPr lang="en-US"/>
            </a:p>
          </p:txBody>
        </p:sp>
        <p:sp>
          <p:nvSpPr>
            <p:cNvPr id="49166" name="Line 27"/>
            <p:cNvSpPr>
              <a:spLocks noChangeShapeType="1"/>
            </p:cNvSpPr>
            <p:nvPr/>
          </p:nvSpPr>
          <p:spPr bwMode="auto">
            <a:xfrm>
              <a:off x="864" y="3120"/>
              <a:ext cx="576" cy="0"/>
            </a:xfrm>
            <a:prstGeom prst="line">
              <a:avLst/>
            </a:prstGeom>
            <a:noFill/>
            <a:ln w="9525">
              <a:solidFill>
                <a:schemeClr val="tx2"/>
              </a:solidFill>
              <a:round/>
              <a:headEnd/>
              <a:tailEnd/>
            </a:ln>
          </p:spPr>
          <p:txBody>
            <a:bodyPr wrap="none" anchor="ctr"/>
            <a:lstStyle/>
            <a:p>
              <a:endParaRPr lang="en-US"/>
            </a:p>
          </p:txBody>
        </p:sp>
        <p:sp>
          <p:nvSpPr>
            <p:cNvPr id="49167" name="Line 28"/>
            <p:cNvSpPr>
              <a:spLocks noChangeShapeType="1"/>
            </p:cNvSpPr>
            <p:nvPr/>
          </p:nvSpPr>
          <p:spPr bwMode="auto">
            <a:xfrm>
              <a:off x="864" y="2832"/>
              <a:ext cx="384" cy="0"/>
            </a:xfrm>
            <a:prstGeom prst="line">
              <a:avLst/>
            </a:prstGeom>
            <a:noFill/>
            <a:ln w="9525">
              <a:solidFill>
                <a:schemeClr val="tx2"/>
              </a:solidFill>
              <a:round/>
              <a:headEnd/>
              <a:tailEnd/>
            </a:ln>
          </p:spPr>
          <p:txBody>
            <a:bodyPr wrap="none" anchor="ctr"/>
            <a:lstStyle/>
            <a:p>
              <a:endParaRPr lang="en-US"/>
            </a:p>
          </p:txBody>
        </p:sp>
        <p:sp>
          <p:nvSpPr>
            <p:cNvPr id="49168" name="Line 29"/>
            <p:cNvSpPr>
              <a:spLocks noChangeShapeType="1"/>
            </p:cNvSpPr>
            <p:nvPr/>
          </p:nvSpPr>
          <p:spPr bwMode="auto">
            <a:xfrm>
              <a:off x="864" y="2928"/>
              <a:ext cx="384" cy="0"/>
            </a:xfrm>
            <a:prstGeom prst="line">
              <a:avLst/>
            </a:prstGeom>
            <a:noFill/>
            <a:ln w="9525">
              <a:solidFill>
                <a:schemeClr val="tx2"/>
              </a:solidFill>
              <a:round/>
              <a:headEnd/>
              <a:tailEnd/>
            </a:ln>
          </p:spPr>
          <p:txBody>
            <a:bodyPr wrap="none" anchor="ctr"/>
            <a:lstStyle/>
            <a:p>
              <a:endParaRPr lang="en-US"/>
            </a:p>
          </p:txBody>
        </p:sp>
        <p:sp>
          <p:nvSpPr>
            <p:cNvPr id="49169" name="Line 30"/>
            <p:cNvSpPr>
              <a:spLocks noChangeShapeType="1"/>
            </p:cNvSpPr>
            <p:nvPr/>
          </p:nvSpPr>
          <p:spPr bwMode="auto">
            <a:xfrm>
              <a:off x="864" y="3216"/>
              <a:ext cx="384" cy="0"/>
            </a:xfrm>
            <a:prstGeom prst="line">
              <a:avLst/>
            </a:prstGeom>
            <a:noFill/>
            <a:ln w="9525">
              <a:solidFill>
                <a:schemeClr val="tx2"/>
              </a:solidFill>
              <a:round/>
              <a:headEnd/>
              <a:tailEnd/>
            </a:ln>
          </p:spPr>
          <p:txBody>
            <a:bodyPr wrap="none" anchor="ctr"/>
            <a:lstStyle/>
            <a:p>
              <a:endParaRPr lang="en-US"/>
            </a:p>
          </p:txBody>
        </p:sp>
        <p:sp>
          <p:nvSpPr>
            <p:cNvPr id="49170" name="Line 31"/>
            <p:cNvSpPr>
              <a:spLocks noChangeShapeType="1"/>
            </p:cNvSpPr>
            <p:nvPr/>
          </p:nvSpPr>
          <p:spPr bwMode="auto">
            <a:xfrm>
              <a:off x="864" y="3312"/>
              <a:ext cx="384" cy="0"/>
            </a:xfrm>
            <a:prstGeom prst="line">
              <a:avLst/>
            </a:prstGeom>
            <a:noFill/>
            <a:ln w="9525">
              <a:solidFill>
                <a:schemeClr val="tx2"/>
              </a:solidFill>
              <a:round/>
              <a:headEnd/>
              <a:tailEnd/>
            </a:ln>
          </p:spPr>
          <p:txBody>
            <a:bodyPr wrap="none" anchor="ctr"/>
            <a:lstStyle/>
            <a:p>
              <a:endParaRPr lang="en-US"/>
            </a:p>
          </p:txBody>
        </p:sp>
        <p:sp>
          <p:nvSpPr>
            <p:cNvPr id="49171" name="Line 32"/>
            <p:cNvSpPr>
              <a:spLocks noChangeShapeType="1"/>
            </p:cNvSpPr>
            <p:nvPr/>
          </p:nvSpPr>
          <p:spPr bwMode="auto">
            <a:xfrm>
              <a:off x="864" y="3456"/>
              <a:ext cx="816" cy="0"/>
            </a:xfrm>
            <a:prstGeom prst="line">
              <a:avLst/>
            </a:prstGeom>
            <a:noFill/>
            <a:ln w="9525">
              <a:solidFill>
                <a:schemeClr val="tx2"/>
              </a:solidFill>
              <a:round/>
              <a:headEnd/>
              <a:tailEnd/>
            </a:ln>
          </p:spPr>
          <p:txBody>
            <a:bodyPr wrap="none" anchor="ctr"/>
            <a:lstStyle/>
            <a:p>
              <a:endParaRPr lang="en-US"/>
            </a:p>
          </p:txBody>
        </p:sp>
      </p:grpSp>
      <p:sp>
        <p:nvSpPr>
          <p:cNvPr id="49156" name="Freeform 34"/>
          <p:cNvSpPr>
            <a:spLocks/>
          </p:cNvSpPr>
          <p:nvPr/>
        </p:nvSpPr>
        <p:spPr bwMode="auto">
          <a:xfrm>
            <a:off x="1143000" y="1981200"/>
            <a:ext cx="1625600" cy="2320925"/>
          </a:xfrm>
          <a:custGeom>
            <a:avLst/>
            <a:gdLst>
              <a:gd name="T0" fmla="*/ 2147483647 w 1024"/>
              <a:gd name="T1" fmla="*/ 0 h 1462"/>
              <a:gd name="T2" fmla="*/ 2147483647 w 1024"/>
              <a:gd name="T3" fmla="*/ 2147483647 h 1462"/>
              <a:gd name="T4" fmla="*/ 2147483647 w 1024"/>
              <a:gd name="T5" fmla="*/ 2147483647 h 1462"/>
              <a:gd name="T6" fmla="*/ 2147483647 w 1024"/>
              <a:gd name="T7" fmla="*/ 2147483647 h 1462"/>
              <a:gd name="T8" fmla="*/ 2147483647 w 1024"/>
              <a:gd name="T9" fmla="*/ 2147483647 h 1462"/>
              <a:gd name="T10" fmla="*/ 2147483647 w 1024"/>
              <a:gd name="T11" fmla="*/ 2147483647 h 1462"/>
              <a:gd name="T12" fmla="*/ 2147483647 w 1024"/>
              <a:gd name="T13" fmla="*/ 2147483647 h 1462"/>
              <a:gd name="T14" fmla="*/ 0 60000 65536"/>
              <a:gd name="T15" fmla="*/ 0 60000 65536"/>
              <a:gd name="T16" fmla="*/ 0 60000 65536"/>
              <a:gd name="T17" fmla="*/ 0 60000 65536"/>
              <a:gd name="T18" fmla="*/ 0 60000 65536"/>
              <a:gd name="T19" fmla="*/ 0 60000 65536"/>
              <a:gd name="T20" fmla="*/ 0 60000 65536"/>
              <a:gd name="T21" fmla="*/ 0 w 1024"/>
              <a:gd name="T22" fmla="*/ 0 h 1462"/>
              <a:gd name="T23" fmla="*/ 1024 w 1024"/>
              <a:gd name="T24" fmla="*/ 1462 h 146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24" h="1462">
                <a:moveTo>
                  <a:pt x="128" y="0"/>
                </a:moveTo>
                <a:cubicBezTo>
                  <a:pt x="64" y="256"/>
                  <a:pt x="0" y="512"/>
                  <a:pt x="128" y="624"/>
                </a:cubicBezTo>
                <a:cubicBezTo>
                  <a:pt x="256" y="736"/>
                  <a:pt x="768" y="608"/>
                  <a:pt x="896" y="672"/>
                </a:cubicBezTo>
                <a:cubicBezTo>
                  <a:pt x="1024" y="736"/>
                  <a:pt x="1008" y="936"/>
                  <a:pt x="896" y="1008"/>
                </a:cubicBezTo>
                <a:cubicBezTo>
                  <a:pt x="784" y="1080"/>
                  <a:pt x="322" y="1038"/>
                  <a:pt x="224" y="1104"/>
                </a:cubicBezTo>
                <a:cubicBezTo>
                  <a:pt x="126" y="1170"/>
                  <a:pt x="186" y="1350"/>
                  <a:pt x="306" y="1406"/>
                </a:cubicBezTo>
                <a:cubicBezTo>
                  <a:pt x="426" y="1462"/>
                  <a:pt x="811" y="1433"/>
                  <a:pt x="944" y="1440"/>
                </a:cubicBezTo>
              </a:path>
            </a:pathLst>
          </a:custGeom>
          <a:noFill/>
          <a:ln w="9525">
            <a:solidFill>
              <a:srgbClr val="FF0000"/>
            </a:solidFill>
            <a:round/>
            <a:headEnd/>
            <a:tailEnd/>
          </a:ln>
        </p:spPr>
        <p:txBody>
          <a:bodyPr wrap="none" anchor="ctr"/>
          <a:lstStyle/>
          <a:p>
            <a:endParaRPr lang="en-US"/>
          </a:p>
        </p:txBody>
      </p:sp>
      <p:sp>
        <p:nvSpPr>
          <p:cNvPr id="49157" name="Line 35"/>
          <p:cNvSpPr>
            <a:spLocks noChangeShapeType="1"/>
          </p:cNvSpPr>
          <p:nvPr/>
        </p:nvSpPr>
        <p:spPr bwMode="auto">
          <a:xfrm>
            <a:off x="2489200" y="4267200"/>
            <a:ext cx="304800" cy="0"/>
          </a:xfrm>
          <a:prstGeom prst="line">
            <a:avLst/>
          </a:prstGeom>
          <a:noFill/>
          <a:ln w="9525">
            <a:solidFill>
              <a:srgbClr val="FF0000"/>
            </a:solidFill>
            <a:round/>
            <a:headEnd/>
            <a:tailEnd type="triangle" w="med" len="med"/>
          </a:ln>
        </p:spPr>
        <p:txBody>
          <a:bodyPr wrap="none" anchor="ctr"/>
          <a:lstStyle/>
          <a:p>
            <a:endParaRPr lang="en-US"/>
          </a:p>
        </p:txBody>
      </p:sp>
      <p:pic>
        <p:nvPicPr>
          <p:cNvPr id="49158" name="Picture 19" descr="flowTest2.png"/>
          <p:cNvPicPr>
            <a:picLocks noChangeAspect="1"/>
          </p:cNvPicPr>
          <p:nvPr/>
        </p:nvPicPr>
        <p:blipFill>
          <a:blip r:embed="rId3" cstate="print"/>
          <a:srcRect/>
          <a:stretch>
            <a:fillRect/>
          </a:stretch>
        </p:blipFill>
        <p:spPr bwMode="auto">
          <a:xfrm>
            <a:off x="3733800" y="1371600"/>
            <a:ext cx="5200650" cy="4267200"/>
          </a:xfrm>
          <a:prstGeom prst="rect">
            <a:avLst/>
          </a:prstGeom>
          <a:noFill/>
          <a:ln w="9525">
            <a:noFill/>
            <a:miter lim="800000"/>
            <a:headEnd/>
            <a:tailEnd/>
          </a:ln>
        </p:spPr>
      </p:pic>
      <p:sp>
        <p:nvSpPr>
          <p:cNvPr id="49159" name="Right Arrow 20"/>
          <p:cNvSpPr>
            <a:spLocks noChangeArrowheads="1"/>
          </p:cNvSpPr>
          <p:nvPr/>
        </p:nvSpPr>
        <p:spPr bwMode="auto">
          <a:xfrm>
            <a:off x="3505200" y="3124200"/>
            <a:ext cx="1219200" cy="609600"/>
          </a:xfrm>
          <a:prstGeom prst="rightArrow">
            <a:avLst>
              <a:gd name="adj1" fmla="val 50000"/>
              <a:gd name="adj2" fmla="val 50000"/>
            </a:avLst>
          </a:prstGeom>
          <a:solidFill>
            <a:schemeClr val="accent1"/>
          </a:solidFill>
          <a:ln w="6350" algn="ctr">
            <a:noFill/>
            <a:round/>
            <a:headEnd/>
            <a:tailEnd/>
          </a:ln>
        </p:spPr>
        <p:txBody>
          <a:bodyPr wrap="none" anchor="ctr">
            <a:spAutoFit/>
          </a:bodyPr>
          <a:lstStyle/>
          <a:p>
            <a:endParaRPr lang="en-US"/>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analysis</a:t>
            </a:r>
            <a:endParaRPr lang="en-US" dirty="0"/>
          </a:p>
        </p:txBody>
      </p:sp>
      <p:sp>
        <p:nvSpPr>
          <p:cNvPr id="3" name="Content Placeholder 2"/>
          <p:cNvSpPr>
            <a:spLocks noGrp="1"/>
          </p:cNvSpPr>
          <p:nvPr>
            <p:ph idx="1"/>
          </p:nvPr>
        </p:nvSpPr>
        <p:spPr/>
        <p:txBody>
          <a:bodyPr/>
          <a:lstStyle/>
          <a:p>
            <a:r>
              <a:rPr lang="en-US" dirty="0" smtClean="0"/>
              <a:t>These are techniques that are applied without running the software</a:t>
            </a:r>
          </a:p>
          <a:p>
            <a:r>
              <a:rPr lang="en-US" dirty="0" smtClean="0"/>
              <a:t>At interfaces, program analysis is concerned with verifying that the types required of data being passed is really what is being passed.</a:t>
            </a:r>
          </a:p>
          <a:p>
            <a:r>
              <a:rPr lang="en-US" dirty="0" smtClean="0"/>
              <a:t>Tools such as Java </a:t>
            </a:r>
            <a:r>
              <a:rPr lang="en-US" dirty="0" err="1" smtClean="0"/>
              <a:t>PathFinder</a:t>
            </a:r>
            <a:r>
              <a:rPr lang="en-US" dirty="0" smtClean="0"/>
              <a:t> use a model checking approach to identify concurrency faults such as race conditions or deadlock. </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a:t>
            </a:r>
            <a:endParaRPr lang="en-US" dirty="0"/>
          </a:p>
        </p:txBody>
      </p:sp>
      <p:sp>
        <p:nvSpPr>
          <p:cNvPr id="3" name="Content Placeholder 2"/>
          <p:cNvSpPr>
            <a:spLocks noGrp="1"/>
          </p:cNvSpPr>
          <p:nvPr>
            <p:ph idx="1"/>
          </p:nvPr>
        </p:nvSpPr>
        <p:spPr/>
        <p:txBody>
          <a:bodyPr/>
          <a:lstStyle/>
          <a:p>
            <a:pPr>
              <a:buNone/>
            </a:pPr>
            <a:r>
              <a:rPr lang="en-US" sz="1050" dirty="0" smtClean="0"/>
              <a:t>1: void </a:t>
            </a:r>
            <a:r>
              <a:rPr lang="en-US" sz="1050" dirty="0" err="1" smtClean="0"/>
              <a:t>ProcessString</a:t>
            </a:r>
            <a:r>
              <a:rPr lang="en-US" sz="1050" dirty="0" smtClean="0"/>
              <a:t>(</a:t>
            </a:r>
            <a:r>
              <a:rPr lang="en-US" sz="1050" dirty="0" err="1" smtClean="0"/>
              <a:t>wchar_t</a:t>
            </a:r>
            <a:r>
              <a:rPr lang="en-US" sz="1050" dirty="0" smtClean="0"/>
              <a:t> *</a:t>
            </a:r>
            <a:r>
              <a:rPr lang="en-US" sz="1050" dirty="0" err="1" smtClean="0"/>
              <a:t>str</a:t>
            </a:r>
            <a:r>
              <a:rPr lang="en-US" sz="1050" dirty="0" smtClean="0"/>
              <a:t>)</a:t>
            </a:r>
          </a:p>
          <a:p>
            <a:pPr>
              <a:buNone/>
            </a:pPr>
            <a:r>
              <a:rPr lang="en-US" sz="1050" dirty="0" smtClean="0"/>
              <a:t>2: {</a:t>
            </a:r>
          </a:p>
          <a:p>
            <a:pPr>
              <a:buNone/>
            </a:pPr>
            <a:r>
              <a:rPr lang="en-US" sz="1050" dirty="0" smtClean="0"/>
              <a:t>3: </a:t>
            </a:r>
            <a:r>
              <a:rPr lang="en-US" sz="1050" dirty="0" err="1" smtClean="0"/>
              <a:t>wchar_t</a:t>
            </a:r>
            <a:r>
              <a:rPr lang="en-US" sz="1050" dirty="0" smtClean="0"/>
              <a:t> </a:t>
            </a:r>
            <a:r>
              <a:rPr lang="en-US" sz="1050" dirty="0" err="1" smtClean="0"/>
              <a:t>buf</a:t>
            </a:r>
            <a:r>
              <a:rPr lang="en-US" sz="1050" dirty="0" smtClean="0"/>
              <a:t>[100];</a:t>
            </a:r>
          </a:p>
          <a:p>
            <a:pPr>
              <a:buNone/>
            </a:pPr>
            <a:r>
              <a:rPr lang="en-US" sz="1050" dirty="0" smtClean="0"/>
              <a:t>4: </a:t>
            </a:r>
            <a:r>
              <a:rPr lang="en-US" sz="1050" dirty="0" err="1" smtClean="0"/>
              <a:t>wchar_t</a:t>
            </a:r>
            <a:r>
              <a:rPr lang="en-US" sz="1050" dirty="0" smtClean="0"/>
              <a:t> *</a:t>
            </a:r>
            <a:r>
              <a:rPr lang="en-US" sz="1050" dirty="0" err="1" smtClean="0"/>
              <a:t>tmp</a:t>
            </a:r>
            <a:r>
              <a:rPr lang="en-US" sz="1050" dirty="0" smtClean="0"/>
              <a:t> = &amp;</a:t>
            </a:r>
            <a:r>
              <a:rPr lang="en-US" sz="1050" dirty="0" err="1" smtClean="0"/>
              <a:t>buf</a:t>
            </a:r>
            <a:r>
              <a:rPr lang="en-US" sz="1050" dirty="0" smtClean="0"/>
              <a:t>;</a:t>
            </a:r>
          </a:p>
          <a:p>
            <a:pPr>
              <a:buNone/>
            </a:pPr>
            <a:r>
              <a:rPr lang="en-US" sz="1050" dirty="0" smtClean="0"/>
              <a:t>5:</a:t>
            </a:r>
          </a:p>
          <a:p>
            <a:pPr>
              <a:buNone/>
            </a:pPr>
            <a:r>
              <a:rPr lang="en-US" sz="1050" dirty="0" smtClean="0"/>
              <a:t>6: </a:t>
            </a:r>
            <a:r>
              <a:rPr lang="en-US" sz="1050" dirty="0" err="1" smtClean="0"/>
              <a:t>int</a:t>
            </a:r>
            <a:r>
              <a:rPr lang="en-US" sz="1050" dirty="0" smtClean="0"/>
              <a:t> </a:t>
            </a:r>
            <a:r>
              <a:rPr lang="en-US" sz="1050" dirty="0" err="1" smtClean="0"/>
              <a:t>len</a:t>
            </a:r>
            <a:r>
              <a:rPr lang="en-US" sz="1050" dirty="0" smtClean="0"/>
              <a:t> = </a:t>
            </a:r>
            <a:r>
              <a:rPr lang="en-US" sz="1050" dirty="0" err="1" smtClean="0"/>
              <a:t>wcslen</a:t>
            </a:r>
            <a:r>
              <a:rPr lang="en-US" sz="1050" dirty="0" smtClean="0"/>
              <a:t>(</a:t>
            </a:r>
            <a:r>
              <a:rPr lang="en-US" sz="1050" dirty="0" err="1" smtClean="0"/>
              <a:t>str</a:t>
            </a:r>
            <a:r>
              <a:rPr lang="en-US" sz="1050" dirty="0" smtClean="0"/>
              <a:t>) + 1;</a:t>
            </a:r>
          </a:p>
          <a:p>
            <a:pPr>
              <a:buNone/>
            </a:pPr>
            <a:r>
              <a:rPr lang="en-US" sz="1050" dirty="0" smtClean="0"/>
              <a:t>7: if (</a:t>
            </a:r>
            <a:r>
              <a:rPr lang="en-US" sz="1050" dirty="0" err="1" smtClean="0"/>
              <a:t>len</a:t>
            </a:r>
            <a:r>
              <a:rPr lang="en-US" sz="1050" dirty="0" smtClean="0"/>
              <a:t> &gt; 100)</a:t>
            </a:r>
          </a:p>
          <a:p>
            <a:pPr>
              <a:buNone/>
            </a:pPr>
            <a:r>
              <a:rPr lang="en-US" sz="1050" dirty="0" smtClean="0"/>
              <a:t>8: </a:t>
            </a:r>
            <a:r>
              <a:rPr lang="en-US" sz="1050" dirty="0" err="1" smtClean="0"/>
              <a:t>Alloc</a:t>
            </a:r>
            <a:r>
              <a:rPr lang="en-US" sz="1050" dirty="0" smtClean="0"/>
              <a:t>(&amp;</a:t>
            </a:r>
            <a:r>
              <a:rPr lang="en-US" sz="1050" dirty="0" err="1" smtClean="0"/>
              <a:t>tmp</a:t>
            </a:r>
            <a:r>
              <a:rPr lang="en-US" sz="1050" dirty="0" smtClean="0"/>
              <a:t>, </a:t>
            </a:r>
            <a:r>
              <a:rPr lang="en-US" sz="1050" dirty="0" err="1" smtClean="0"/>
              <a:t>len</a:t>
            </a:r>
            <a:r>
              <a:rPr lang="en-US" sz="1050" dirty="0" smtClean="0"/>
              <a:t> * </a:t>
            </a:r>
            <a:r>
              <a:rPr lang="en-US" sz="1050" dirty="0" err="1" smtClean="0"/>
              <a:t>sizeof</a:t>
            </a:r>
            <a:r>
              <a:rPr lang="en-US" sz="1050" dirty="0" smtClean="0"/>
              <a:t>(</a:t>
            </a:r>
            <a:r>
              <a:rPr lang="en-US" sz="1050" dirty="0" err="1" smtClean="0"/>
              <a:t>wchar_t</a:t>
            </a:r>
            <a:r>
              <a:rPr lang="en-US" sz="1050" dirty="0" smtClean="0"/>
              <a:t>));</a:t>
            </a:r>
          </a:p>
          <a:p>
            <a:pPr>
              <a:buNone/>
            </a:pPr>
            <a:r>
              <a:rPr lang="en-US" sz="1050" dirty="0" smtClean="0"/>
              <a:t>9:</a:t>
            </a:r>
          </a:p>
          <a:p>
            <a:pPr>
              <a:buNone/>
            </a:pPr>
            <a:r>
              <a:rPr lang="en-US" sz="1050" dirty="0" smtClean="0"/>
              <a:t>10: </a:t>
            </a:r>
            <a:r>
              <a:rPr lang="en-US" sz="1050" dirty="0" err="1" smtClean="0"/>
              <a:t>StringCopy</a:t>
            </a:r>
            <a:r>
              <a:rPr lang="en-US" sz="1050" dirty="0" smtClean="0"/>
              <a:t>(</a:t>
            </a:r>
            <a:r>
              <a:rPr lang="en-US" sz="1050" dirty="0" err="1" smtClean="0"/>
              <a:t>tmp</a:t>
            </a:r>
            <a:r>
              <a:rPr lang="en-US" sz="1050" dirty="0" smtClean="0"/>
              <a:t>, </a:t>
            </a:r>
            <a:r>
              <a:rPr lang="en-US" sz="1050" dirty="0" err="1" smtClean="0"/>
              <a:t>str</a:t>
            </a:r>
            <a:r>
              <a:rPr lang="en-US" sz="1050" dirty="0" smtClean="0"/>
              <a:t>, </a:t>
            </a:r>
            <a:r>
              <a:rPr lang="en-US" sz="1050" dirty="0" err="1" smtClean="0"/>
              <a:t>len</a:t>
            </a:r>
            <a:r>
              <a:rPr lang="en-US" sz="1050" dirty="0" smtClean="0"/>
              <a:t>);</a:t>
            </a:r>
          </a:p>
          <a:p>
            <a:pPr>
              <a:buNone/>
            </a:pPr>
            <a:r>
              <a:rPr lang="en-US" sz="1050" dirty="0" smtClean="0"/>
              <a:t>11: ...</a:t>
            </a:r>
          </a:p>
          <a:p>
            <a:pPr>
              <a:buNone/>
            </a:pPr>
            <a:r>
              <a:rPr lang="en-US" sz="1050" dirty="0" smtClean="0"/>
              <a:t>12: }</a:t>
            </a:r>
          </a:p>
          <a:p>
            <a:pPr>
              <a:buNone/>
            </a:pPr>
            <a:r>
              <a:rPr lang="en-US" sz="1050" dirty="0" smtClean="0"/>
              <a:t>13:</a:t>
            </a:r>
          </a:p>
          <a:p>
            <a:pPr>
              <a:buNone/>
            </a:pPr>
            <a:r>
              <a:rPr lang="en-US" sz="1050" dirty="0" smtClean="0"/>
              <a:t>14: void </a:t>
            </a:r>
            <a:r>
              <a:rPr lang="en-US" sz="1050" dirty="0" err="1" smtClean="0"/>
              <a:t>StringCopy</a:t>
            </a:r>
            <a:r>
              <a:rPr lang="en-US" sz="1050" dirty="0" smtClean="0"/>
              <a:t>(</a:t>
            </a:r>
            <a:r>
              <a:rPr lang="en-US" sz="1050" dirty="0" err="1" smtClean="0"/>
              <a:t>wchar_t</a:t>
            </a:r>
            <a:r>
              <a:rPr lang="en-US" sz="1050" dirty="0" smtClean="0"/>
              <a:t> *</a:t>
            </a:r>
            <a:r>
              <a:rPr lang="en-US" sz="1050" dirty="0" err="1" smtClean="0"/>
              <a:t>dst</a:t>
            </a:r>
            <a:r>
              <a:rPr lang="en-US" sz="1050" dirty="0" smtClean="0"/>
              <a:t>, </a:t>
            </a:r>
            <a:r>
              <a:rPr lang="en-US" sz="1050" dirty="0" err="1" smtClean="0"/>
              <a:t>wchar_t</a:t>
            </a:r>
            <a:r>
              <a:rPr lang="en-US" sz="1050" dirty="0" smtClean="0"/>
              <a:t> *</a:t>
            </a:r>
            <a:r>
              <a:rPr lang="en-US" sz="1050" dirty="0" err="1" smtClean="0"/>
              <a:t>src</a:t>
            </a:r>
            <a:r>
              <a:rPr lang="en-US" sz="1050" dirty="0" smtClean="0"/>
              <a:t>, </a:t>
            </a:r>
            <a:r>
              <a:rPr lang="en-US" sz="1050" dirty="0" err="1" smtClean="0"/>
              <a:t>int</a:t>
            </a:r>
            <a:r>
              <a:rPr lang="en-US" sz="1050" dirty="0" smtClean="0"/>
              <a:t> size)</a:t>
            </a:r>
          </a:p>
          <a:p>
            <a:pPr>
              <a:buNone/>
            </a:pPr>
            <a:r>
              <a:rPr lang="en-US" sz="1050" dirty="0" smtClean="0"/>
              <a:t>15: {</a:t>
            </a:r>
          </a:p>
          <a:p>
            <a:pPr>
              <a:buNone/>
            </a:pPr>
            <a:r>
              <a:rPr lang="en-US" sz="1050" dirty="0" smtClean="0"/>
              <a:t>16: </a:t>
            </a:r>
            <a:r>
              <a:rPr lang="en-US" sz="1050" dirty="0" err="1" smtClean="0"/>
              <a:t>wchar_t</a:t>
            </a:r>
            <a:r>
              <a:rPr lang="en-US" sz="1050" dirty="0" smtClean="0"/>
              <a:t> *</a:t>
            </a:r>
            <a:r>
              <a:rPr lang="en-US" sz="1050" dirty="0" err="1" smtClean="0"/>
              <a:t>dtmp</a:t>
            </a:r>
            <a:r>
              <a:rPr lang="en-US" sz="1050" dirty="0" smtClean="0"/>
              <a:t> = </a:t>
            </a:r>
            <a:r>
              <a:rPr lang="en-US" sz="1050" dirty="0" err="1" smtClean="0"/>
              <a:t>dst</a:t>
            </a:r>
            <a:r>
              <a:rPr lang="en-US" sz="1050" dirty="0" smtClean="0"/>
              <a:t>, *</a:t>
            </a:r>
            <a:r>
              <a:rPr lang="en-US" sz="1050" dirty="0" err="1" smtClean="0"/>
              <a:t>stmp</a:t>
            </a:r>
            <a:r>
              <a:rPr lang="en-US" sz="1050" dirty="0" smtClean="0"/>
              <a:t> = </a:t>
            </a:r>
            <a:r>
              <a:rPr lang="en-US" sz="1050" dirty="0" err="1" smtClean="0"/>
              <a:t>src</a:t>
            </a:r>
            <a:r>
              <a:rPr lang="en-US" sz="1050" dirty="0" smtClean="0"/>
              <a:t>;</a:t>
            </a:r>
          </a:p>
          <a:p>
            <a:pPr>
              <a:buNone/>
            </a:pPr>
            <a:r>
              <a:rPr lang="en-US" sz="1050" dirty="0" smtClean="0"/>
              <a:t>17:</a:t>
            </a:r>
          </a:p>
          <a:p>
            <a:pPr>
              <a:buNone/>
            </a:pPr>
            <a:r>
              <a:rPr lang="en-US" sz="1050" dirty="0" smtClean="0"/>
              <a:t>18: for (</a:t>
            </a:r>
            <a:r>
              <a:rPr lang="en-US" sz="1050" dirty="0" err="1" smtClean="0"/>
              <a:t>int</a:t>
            </a:r>
            <a:r>
              <a:rPr lang="en-US" sz="1050" dirty="0" smtClean="0"/>
              <a:t> </a:t>
            </a:r>
            <a:r>
              <a:rPr lang="en-US" sz="1050" dirty="0" err="1" smtClean="0"/>
              <a:t>i</a:t>
            </a:r>
            <a:r>
              <a:rPr lang="en-US" sz="1050" dirty="0" smtClean="0"/>
              <a:t> = 0; </a:t>
            </a:r>
            <a:r>
              <a:rPr lang="en-US" sz="1050" dirty="0" err="1" smtClean="0"/>
              <a:t>i</a:t>
            </a:r>
            <a:r>
              <a:rPr lang="en-US" sz="1050" dirty="0" smtClean="0"/>
              <a:t> &lt; size - 1 &amp;&amp; *</a:t>
            </a:r>
            <a:r>
              <a:rPr lang="en-US" sz="1050" dirty="0" err="1" smtClean="0"/>
              <a:t>stmp</a:t>
            </a:r>
            <a:r>
              <a:rPr lang="en-US" sz="1050" dirty="0" smtClean="0"/>
              <a:t>; </a:t>
            </a:r>
            <a:r>
              <a:rPr lang="en-US" sz="1050" dirty="0" err="1" smtClean="0"/>
              <a:t>i</a:t>
            </a:r>
            <a:r>
              <a:rPr lang="en-US" sz="1050" dirty="0" smtClean="0"/>
              <a:t>++)</a:t>
            </a:r>
          </a:p>
          <a:p>
            <a:pPr>
              <a:buNone/>
            </a:pPr>
            <a:r>
              <a:rPr lang="en-US" sz="1050" dirty="0" smtClean="0"/>
              <a:t>19: *</a:t>
            </a:r>
            <a:r>
              <a:rPr lang="en-US" sz="1050" dirty="0" err="1" smtClean="0"/>
              <a:t>dtmp</a:t>
            </a:r>
            <a:r>
              <a:rPr lang="en-US" sz="1050" dirty="0" smtClean="0"/>
              <a:t>++ = *</a:t>
            </a:r>
            <a:r>
              <a:rPr lang="en-US" sz="1050" dirty="0" err="1" smtClean="0"/>
              <a:t>stmp</a:t>
            </a:r>
            <a:r>
              <a:rPr lang="en-US" sz="1050" dirty="0" smtClean="0"/>
              <a:t>++;</a:t>
            </a:r>
          </a:p>
          <a:p>
            <a:pPr>
              <a:buNone/>
            </a:pPr>
            <a:r>
              <a:rPr lang="en-US" sz="1050" dirty="0" smtClean="0"/>
              <a:t>20: *</a:t>
            </a:r>
            <a:r>
              <a:rPr lang="en-US" sz="1050" dirty="0" err="1" smtClean="0"/>
              <a:t>dtmp</a:t>
            </a:r>
            <a:r>
              <a:rPr lang="en-US" sz="1050" dirty="0" smtClean="0"/>
              <a:t> = 0;</a:t>
            </a:r>
          </a:p>
          <a:p>
            <a:pPr>
              <a:buNone/>
            </a:pPr>
            <a:r>
              <a:rPr lang="en-US" sz="1050" dirty="0" smtClean="0"/>
              <a:t>21: }</a:t>
            </a:r>
          </a:p>
          <a:p>
            <a:pPr>
              <a:buNone/>
            </a:pPr>
            <a:r>
              <a:rPr lang="en-US" sz="1050" dirty="0" smtClean="0"/>
              <a:t>22:</a:t>
            </a:r>
          </a:p>
          <a:p>
            <a:pPr>
              <a:buNone/>
            </a:pPr>
            <a:r>
              <a:rPr lang="en-US" sz="1050" dirty="0" smtClean="0"/>
              <a:t>23: void </a:t>
            </a:r>
            <a:r>
              <a:rPr lang="en-US" sz="1050" dirty="0" err="1" smtClean="0"/>
              <a:t>Alloc</a:t>
            </a:r>
            <a:r>
              <a:rPr lang="en-US" sz="1050" dirty="0" smtClean="0"/>
              <a:t>(void **</a:t>
            </a:r>
            <a:r>
              <a:rPr lang="en-US" sz="1050" dirty="0" err="1" smtClean="0"/>
              <a:t>buf</a:t>
            </a:r>
            <a:r>
              <a:rPr lang="en-US" sz="1050" dirty="0" smtClean="0"/>
              <a:t>, </a:t>
            </a:r>
            <a:r>
              <a:rPr lang="en-US" sz="1050" dirty="0" err="1" smtClean="0"/>
              <a:t>int</a:t>
            </a:r>
            <a:r>
              <a:rPr lang="en-US" sz="1050" dirty="0" smtClean="0"/>
              <a:t> size)</a:t>
            </a:r>
          </a:p>
          <a:p>
            <a:pPr>
              <a:buNone/>
            </a:pPr>
            <a:r>
              <a:rPr lang="en-US" sz="1050" dirty="0" smtClean="0"/>
              <a:t>24: {</a:t>
            </a:r>
          </a:p>
          <a:p>
            <a:pPr>
              <a:buNone/>
            </a:pPr>
            <a:r>
              <a:rPr lang="en-US" sz="1050" dirty="0" smtClean="0"/>
              <a:t>25: *</a:t>
            </a:r>
            <a:r>
              <a:rPr lang="en-US" sz="1050" dirty="0" err="1" smtClean="0"/>
              <a:t>buf</a:t>
            </a:r>
            <a:r>
              <a:rPr lang="en-US" sz="1050" dirty="0" smtClean="0"/>
              <a:t> = </a:t>
            </a:r>
            <a:r>
              <a:rPr lang="en-US" sz="1050" dirty="0" err="1" smtClean="0"/>
              <a:t>malloc</a:t>
            </a:r>
            <a:r>
              <a:rPr lang="en-US" sz="1050" dirty="0" smtClean="0"/>
              <a:t>(size);</a:t>
            </a:r>
          </a:p>
          <a:p>
            <a:pPr>
              <a:buNone/>
            </a:pPr>
            <a:r>
              <a:rPr lang="en-US" sz="1050" dirty="0" smtClean="0"/>
              <a:t>26: }</a:t>
            </a:r>
            <a:endParaRPr lang="en-US" sz="1050" dirty="0"/>
          </a:p>
        </p:txBody>
      </p:sp>
      <p:sp>
        <p:nvSpPr>
          <p:cNvPr id="4" name="TextBox 3"/>
          <p:cNvSpPr txBox="1"/>
          <p:nvPr/>
        </p:nvSpPr>
        <p:spPr>
          <a:xfrm>
            <a:off x="2819400" y="6126163"/>
            <a:ext cx="6070893" cy="369332"/>
          </a:xfrm>
          <a:prstGeom prst="rect">
            <a:avLst/>
          </a:prstGeom>
          <a:noFill/>
        </p:spPr>
        <p:txBody>
          <a:bodyPr wrap="none" rtlCol="0">
            <a:spAutoFit/>
          </a:bodyPr>
          <a:lstStyle/>
          <a:p>
            <a:r>
              <a:rPr lang="en-US" dirty="0" smtClean="0"/>
              <a:t>http://</a:t>
            </a:r>
            <a:r>
              <a:rPr lang="en-US" dirty="0" smtClean="0"/>
              <a:t>research.microsoft.com/pubs/70226/tr-2005-139.pdf</a:t>
            </a:r>
            <a:endParaRPr lang="en-US"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Primitive Annotations</a:t>
            </a:r>
            <a:endParaRPr lang="en-US" dirty="0"/>
          </a:p>
        </p:txBody>
      </p:sp>
      <p:sp>
        <p:nvSpPr>
          <p:cNvPr id="3" name="Content Placeholder 2"/>
          <p:cNvSpPr>
            <a:spLocks noGrp="1"/>
          </p:cNvSpPr>
          <p:nvPr>
            <p:ph idx="1"/>
          </p:nvPr>
        </p:nvSpPr>
        <p:spPr/>
        <p:txBody>
          <a:bodyPr/>
          <a:lstStyle/>
          <a:p>
            <a:pPr>
              <a:buNone/>
            </a:pPr>
            <a:endParaRPr lang="en-US" sz="2000" dirty="0" smtClean="0"/>
          </a:p>
          <a:p>
            <a:pPr>
              <a:buNone/>
            </a:pPr>
            <a:r>
              <a:rPr lang="en-US" sz="2000" dirty="0" smtClean="0"/>
              <a:t>void </a:t>
            </a:r>
            <a:r>
              <a:rPr lang="en-US" sz="2000" dirty="0" err="1" smtClean="0"/>
              <a:t>ProcessString</a:t>
            </a:r>
            <a:r>
              <a:rPr lang="en-US" sz="2000" dirty="0" smtClean="0"/>
              <a:t>(</a:t>
            </a:r>
          </a:p>
          <a:p>
            <a:pPr>
              <a:buNone/>
            </a:pPr>
            <a:r>
              <a:rPr lang="en-US" sz="2000" dirty="0" smtClean="0"/>
              <a:t>__</a:t>
            </a:r>
            <a:r>
              <a:rPr lang="en-US" sz="2000" dirty="0" err="1" smtClean="0"/>
              <a:t>pre_notnull</a:t>
            </a:r>
            <a:r>
              <a:rPr lang="en-US" sz="2000" dirty="0" smtClean="0"/>
              <a:t> __</a:t>
            </a:r>
            <a:r>
              <a:rPr lang="en-US" sz="2000" dirty="0" err="1" smtClean="0"/>
              <a:t>pre_zread</a:t>
            </a:r>
            <a:r>
              <a:rPr lang="en-US" sz="2000" dirty="0" smtClean="0"/>
              <a:t> </a:t>
            </a:r>
            <a:r>
              <a:rPr lang="en-US" sz="2000" dirty="0" err="1" smtClean="0"/>
              <a:t>wchar_t</a:t>
            </a:r>
            <a:r>
              <a:rPr lang="en-US" sz="2000" dirty="0" smtClean="0"/>
              <a:t> *</a:t>
            </a:r>
            <a:r>
              <a:rPr lang="en-US" sz="2000" dirty="0" err="1" smtClean="0"/>
              <a:t>str</a:t>
            </a:r>
            <a:r>
              <a:rPr lang="en-US" sz="2000" dirty="0" smtClean="0"/>
              <a:t>);</a:t>
            </a:r>
          </a:p>
          <a:p>
            <a:pPr>
              <a:buNone/>
            </a:pPr>
            <a:r>
              <a:rPr lang="en-US" sz="2000" dirty="0" smtClean="0"/>
              <a:t>void </a:t>
            </a:r>
            <a:r>
              <a:rPr lang="en-US" sz="2000" dirty="0" err="1" smtClean="0"/>
              <a:t>StringCopy</a:t>
            </a:r>
            <a:r>
              <a:rPr lang="en-US" sz="2000" dirty="0" smtClean="0"/>
              <a:t>(</a:t>
            </a:r>
          </a:p>
          <a:p>
            <a:pPr>
              <a:buNone/>
            </a:pPr>
            <a:r>
              <a:rPr lang="en-US" sz="2000" dirty="0" smtClean="0"/>
              <a:t>__</a:t>
            </a:r>
            <a:r>
              <a:rPr lang="en-US" sz="2000" dirty="0" err="1" smtClean="0"/>
              <a:t>pre_notnull</a:t>
            </a:r>
            <a:r>
              <a:rPr lang="en-US" sz="2000" dirty="0" smtClean="0"/>
              <a:t> __</a:t>
            </a:r>
            <a:r>
              <a:rPr lang="en-US" sz="2000" dirty="0" err="1" smtClean="0"/>
              <a:t>pre_ewrite</a:t>
            </a:r>
            <a:r>
              <a:rPr lang="en-US" sz="2000" dirty="0" smtClean="0"/>
              <a:t>(size) __</a:t>
            </a:r>
            <a:r>
              <a:rPr lang="en-US" sz="2000" dirty="0" err="1" smtClean="0"/>
              <a:t>post_zread</a:t>
            </a:r>
            <a:r>
              <a:rPr lang="en-US" sz="2000" dirty="0" smtClean="0"/>
              <a:t> </a:t>
            </a:r>
            <a:r>
              <a:rPr lang="en-US" sz="2000" dirty="0" err="1" smtClean="0"/>
              <a:t>wchar_t</a:t>
            </a:r>
            <a:r>
              <a:rPr lang="en-US" sz="2000" dirty="0" smtClean="0"/>
              <a:t> *</a:t>
            </a:r>
            <a:r>
              <a:rPr lang="en-US" sz="2000" dirty="0" err="1" smtClean="0"/>
              <a:t>dst</a:t>
            </a:r>
            <a:r>
              <a:rPr lang="en-US" sz="2000" dirty="0" smtClean="0"/>
              <a:t>,</a:t>
            </a:r>
          </a:p>
          <a:p>
            <a:pPr>
              <a:buNone/>
            </a:pPr>
            <a:r>
              <a:rPr lang="en-US" sz="2000" dirty="0" smtClean="0"/>
              <a:t>__</a:t>
            </a:r>
            <a:r>
              <a:rPr lang="en-US" sz="2000" dirty="0" err="1" smtClean="0"/>
              <a:t>pre_notnull</a:t>
            </a:r>
            <a:r>
              <a:rPr lang="en-US" sz="2000" dirty="0" smtClean="0"/>
              <a:t> __</a:t>
            </a:r>
            <a:r>
              <a:rPr lang="en-US" sz="2000" dirty="0" err="1" smtClean="0"/>
              <a:t>pre_zread</a:t>
            </a:r>
            <a:r>
              <a:rPr lang="en-US" sz="2000" dirty="0" smtClean="0"/>
              <a:t> </a:t>
            </a:r>
            <a:r>
              <a:rPr lang="en-US" sz="2000" dirty="0" err="1" smtClean="0"/>
              <a:t>wchar_t</a:t>
            </a:r>
            <a:r>
              <a:rPr lang="en-US" sz="2000" dirty="0" smtClean="0"/>
              <a:t> *</a:t>
            </a:r>
            <a:r>
              <a:rPr lang="en-US" sz="2000" dirty="0" err="1" smtClean="0"/>
              <a:t>src</a:t>
            </a:r>
            <a:r>
              <a:rPr lang="en-US" sz="2000" dirty="0" smtClean="0"/>
              <a:t>,</a:t>
            </a:r>
          </a:p>
          <a:p>
            <a:pPr>
              <a:buNone/>
            </a:pPr>
            <a:r>
              <a:rPr lang="en-US" sz="2000" dirty="0" err="1" smtClean="0"/>
              <a:t>int</a:t>
            </a:r>
            <a:r>
              <a:rPr lang="en-US" sz="2000" dirty="0" smtClean="0"/>
              <a:t> size);</a:t>
            </a:r>
          </a:p>
          <a:p>
            <a:pPr>
              <a:buNone/>
            </a:pPr>
            <a:r>
              <a:rPr lang="en-US" sz="2000" dirty="0" smtClean="0"/>
              <a:t>void </a:t>
            </a:r>
            <a:r>
              <a:rPr lang="en-US" sz="2000" dirty="0" err="1" smtClean="0"/>
              <a:t>Alloc</a:t>
            </a:r>
            <a:r>
              <a:rPr lang="en-US" sz="2000" dirty="0" smtClean="0"/>
              <a:t>(</a:t>
            </a:r>
          </a:p>
          <a:p>
            <a:pPr>
              <a:buNone/>
            </a:pPr>
            <a:r>
              <a:rPr lang="en-US" sz="2000" dirty="0" smtClean="0"/>
              <a:t>__</a:t>
            </a:r>
            <a:r>
              <a:rPr lang="en-US" sz="2000" dirty="0" err="1" smtClean="0"/>
              <a:t>pre_notnull</a:t>
            </a:r>
            <a:r>
              <a:rPr lang="en-US" sz="2000" dirty="0" smtClean="0"/>
              <a:t> __</a:t>
            </a:r>
            <a:r>
              <a:rPr lang="en-US" sz="2000" dirty="0" err="1" smtClean="0"/>
              <a:t>pre_ewrite</a:t>
            </a:r>
            <a:r>
              <a:rPr lang="en-US" sz="2000" dirty="0" smtClean="0"/>
              <a:t>(1) __</a:t>
            </a:r>
            <a:r>
              <a:rPr lang="en-US" sz="2000" dirty="0" err="1" smtClean="0"/>
              <a:t>post_eread</a:t>
            </a:r>
            <a:r>
              <a:rPr lang="en-US" sz="2000" dirty="0" smtClean="0"/>
              <a:t>(1)</a:t>
            </a:r>
          </a:p>
          <a:p>
            <a:pPr>
              <a:buNone/>
            </a:pPr>
            <a:r>
              <a:rPr lang="en-US" sz="2000" dirty="0" smtClean="0"/>
              <a:t>__</a:t>
            </a:r>
            <a:r>
              <a:rPr lang="en-US" sz="2000" dirty="0" err="1" smtClean="0"/>
              <a:t>post_deref_notnull</a:t>
            </a:r>
            <a:r>
              <a:rPr lang="en-US" sz="2000" dirty="0" smtClean="0"/>
              <a:t> __</a:t>
            </a:r>
            <a:r>
              <a:rPr lang="en-US" sz="2000" dirty="0" err="1" smtClean="0"/>
              <a:t>post_deref_bwrite</a:t>
            </a:r>
            <a:r>
              <a:rPr lang="en-US" sz="2000" dirty="0" smtClean="0"/>
              <a:t>(size) void **</a:t>
            </a:r>
            <a:r>
              <a:rPr lang="en-US" sz="2000" dirty="0" err="1" smtClean="0"/>
              <a:t>buf</a:t>
            </a:r>
            <a:r>
              <a:rPr lang="en-US" sz="2000" dirty="0" smtClean="0"/>
              <a:t>,</a:t>
            </a:r>
          </a:p>
          <a:p>
            <a:pPr>
              <a:buNone/>
            </a:pPr>
            <a:r>
              <a:rPr lang="en-US" sz="2000" dirty="0" err="1" smtClean="0"/>
              <a:t>int</a:t>
            </a:r>
            <a:r>
              <a:rPr lang="en-US" sz="2000" dirty="0" smtClean="0"/>
              <a:t> size</a:t>
            </a:r>
            <a:r>
              <a:rPr lang="en-US" sz="2000" dirty="0" smtClean="0"/>
              <a:t>);</a:t>
            </a:r>
          </a:p>
          <a:p>
            <a:pPr>
              <a:buNone/>
            </a:pPr>
            <a:endParaRPr lang="en-US" sz="2000" dirty="0" smtClean="0"/>
          </a:p>
          <a:p>
            <a:pPr>
              <a:buNone/>
            </a:pPr>
            <a:r>
              <a:rPr lang="en-US" sz="2000" dirty="0" smtClean="0"/>
              <a:t>http://</a:t>
            </a:r>
            <a:r>
              <a:rPr lang="en-US" sz="2000" dirty="0" smtClean="0"/>
              <a:t>research.microsoft.com/pubs/70226/tr-2005-139.pdf</a:t>
            </a:r>
            <a:endParaRPr lang="en-US" sz="20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Buffer annotations</a:t>
            </a:r>
            <a:endParaRPr lang="en-US" dirty="0"/>
          </a:p>
        </p:txBody>
      </p:sp>
      <p:sp>
        <p:nvSpPr>
          <p:cNvPr id="3" name="Content Placeholder 2"/>
          <p:cNvSpPr>
            <a:spLocks noGrp="1"/>
          </p:cNvSpPr>
          <p:nvPr>
            <p:ph idx="1"/>
          </p:nvPr>
        </p:nvSpPr>
        <p:spPr/>
        <p:txBody>
          <a:bodyPr/>
          <a:lstStyle/>
          <a:p>
            <a:pPr>
              <a:buNone/>
            </a:pPr>
            <a:r>
              <a:rPr lang="en-US" sz="2400" dirty="0" smtClean="0"/>
              <a:t>void </a:t>
            </a:r>
            <a:r>
              <a:rPr lang="en-US" sz="2400" dirty="0" err="1" smtClean="0"/>
              <a:t>ProcessString</a:t>
            </a:r>
            <a:r>
              <a:rPr lang="en-US" sz="2400" dirty="0" smtClean="0"/>
              <a:t>(__</a:t>
            </a:r>
            <a:r>
              <a:rPr lang="en-US" sz="2400" dirty="0" err="1" smtClean="0"/>
              <a:t>in_zterm</a:t>
            </a:r>
            <a:r>
              <a:rPr lang="en-US" sz="2400" dirty="0" smtClean="0"/>
              <a:t> </a:t>
            </a:r>
            <a:r>
              <a:rPr lang="en-US" sz="2400" dirty="0" err="1" smtClean="0"/>
              <a:t>wchar_t</a:t>
            </a:r>
            <a:r>
              <a:rPr lang="en-US" sz="2400" dirty="0" smtClean="0"/>
              <a:t> *</a:t>
            </a:r>
            <a:r>
              <a:rPr lang="en-US" sz="2400" dirty="0" err="1" smtClean="0"/>
              <a:t>str</a:t>
            </a:r>
            <a:r>
              <a:rPr lang="en-US" sz="2400" dirty="0" smtClean="0"/>
              <a:t>);</a:t>
            </a:r>
          </a:p>
          <a:p>
            <a:pPr>
              <a:buNone/>
            </a:pPr>
            <a:r>
              <a:rPr lang="en-US" sz="2400" dirty="0" smtClean="0"/>
              <a:t>void </a:t>
            </a:r>
            <a:r>
              <a:rPr lang="en-US" sz="2400" dirty="0" err="1" smtClean="0"/>
              <a:t>StringCopy</a:t>
            </a:r>
            <a:r>
              <a:rPr lang="en-US" sz="2400" dirty="0" smtClean="0"/>
              <a:t>(__</a:t>
            </a:r>
            <a:r>
              <a:rPr lang="en-US" sz="2400" dirty="0" err="1" smtClean="0"/>
              <a:t>out_zterm_ecap</a:t>
            </a:r>
            <a:r>
              <a:rPr lang="en-US" sz="2400" dirty="0" smtClean="0"/>
              <a:t>(size) </a:t>
            </a:r>
            <a:r>
              <a:rPr lang="en-US" sz="2400" dirty="0" err="1" smtClean="0"/>
              <a:t>wchar_t</a:t>
            </a:r>
            <a:r>
              <a:rPr lang="en-US" sz="2400" dirty="0" smtClean="0"/>
              <a:t> *</a:t>
            </a:r>
            <a:r>
              <a:rPr lang="en-US" sz="2400" dirty="0" err="1" smtClean="0"/>
              <a:t>dst</a:t>
            </a:r>
            <a:r>
              <a:rPr lang="en-US" sz="2400" dirty="0" smtClean="0"/>
              <a:t>,</a:t>
            </a:r>
          </a:p>
          <a:p>
            <a:pPr>
              <a:buNone/>
            </a:pPr>
            <a:r>
              <a:rPr lang="en-US" sz="2400" dirty="0" smtClean="0"/>
              <a:t>__</a:t>
            </a:r>
            <a:r>
              <a:rPr lang="en-US" sz="2400" dirty="0" err="1" smtClean="0"/>
              <a:t>in_zterm</a:t>
            </a:r>
            <a:r>
              <a:rPr lang="en-US" sz="2400" dirty="0" smtClean="0"/>
              <a:t> </a:t>
            </a:r>
            <a:r>
              <a:rPr lang="en-US" sz="2400" dirty="0" err="1" smtClean="0"/>
              <a:t>wchar_t</a:t>
            </a:r>
            <a:r>
              <a:rPr lang="en-US" sz="2400" dirty="0" smtClean="0"/>
              <a:t> *</a:t>
            </a:r>
            <a:r>
              <a:rPr lang="en-US" sz="2400" dirty="0" err="1" smtClean="0"/>
              <a:t>src</a:t>
            </a:r>
            <a:r>
              <a:rPr lang="en-US" sz="2400" dirty="0" smtClean="0"/>
              <a:t>,</a:t>
            </a:r>
          </a:p>
          <a:p>
            <a:pPr>
              <a:buNone/>
            </a:pPr>
            <a:r>
              <a:rPr lang="en-US" sz="2400" dirty="0" err="1" smtClean="0"/>
              <a:t>int</a:t>
            </a:r>
            <a:r>
              <a:rPr lang="en-US" sz="2400" dirty="0" smtClean="0"/>
              <a:t> size);</a:t>
            </a:r>
          </a:p>
          <a:p>
            <a:pPr>
              <a:buNone/>
            </a:pPr>
            <a:r>
              <a:rPr lang="en-US" sz="2400" dirty="0" smtClean="0"/>
              <a:t>void </a:t>
            </a:r>
            <a:r>
              <a:rPr lang="en-US" sz="2400" dirty="0" err="1" smtClean="0"/>
              <a:t>Alloc</a:t>
            </a:r>
            <a:r>
              <a:rPr lang="en-US" sz="2400" dirty="0" smtClean="0"/>
              <a:t>(__out __</a:t>
            </a:r>
            <a:r>
              <a:rPr lang="en-US" sz="2400" dirty="0" err="1" smtClean="0"/>
              <a:t>dret_bcount_bcap</a:t>
            </a:r>
            <a:r>
              <a:rPr lang="en-US" sz="2400" dirty="0" smtClean="0"/>
              <a:t>(0,size) void **</a:t>
            </a:r>
            <a:r>
              <a:rPr lang="en-US" sz="2400" dirty="0" err="1" smtClean="0"/>
              <a:t>buf</a:t>
            </a:r>
            <a:r>
              <a:rPr lang="en-US" sz="2400" dirty="0" smtClean="0"/>
              <a:t>,</a:t>
            </a:r>
          </a:p>
          <a:p>
            <a:pPr>
              <a:buNone/>
            </a:pPr>
            <a:r>
              <a:rPr lang="en-US" sz="2400" dirty="0" err="1" smtClean="0"/>
              <a:t>int</a:t>
            </a:r>
            <a:r>
              <a:rPr lang="en-US" sz="2400" dirty="0" smtClean="0"/>
              <a:t> size</a:t>
            </a:r>
            <a:r>
              <a:rPr lang="en-US" sz="2400" dirty="0" smtClean="0"/>
              <a:t>);</a:t>
            </a:r>
          </a:p>
          <a:p>
            <a:pPr>
              <a:buNone/>
            </a:pPr>
            <a:endParaRPr lang="en-US" sz="2400" dirty="0"/>
          </a:p>
        </p:txBody>
      </p:sp>
      <p:sp>
        <p:nvSpPr>
          <p:cNvPr id="4" name="TextBox 3"/>
          <p:cNvSpPr txBox="1"/>
          <p:nvPr/>
        </p:nvSpPr>
        <p:spPr>
          <a:xfrm>
            <a:off x="2819400" y="6126163"/>
            <a:ext cx="6070893" cy="369332"/>
          </a:xfrm>
          <a:prstGeom prst="rect">
            <a:avLst/>
          </a:prstGeom>
          <a:noFill/>
        </p:spPr>
        <p:txBody>
          <a:bodyPr wrap="none" rtlCol="0">
            <a:spAutoFit/>
          </a:bodyPr>
          <a:lstStyle/>
          <a:p>
            <a:r>
              <a:rPr lang="en-US" dirty="0" smtClean="0"/>
              <a:t>http://</a:t>
            </a:r>
            <a:r>
              <a:rPr lang="en-US" dirty="0" smtClean="0"/>
              <a:t>research.microsoft.com/pubs/70226/tr-2005-139.pdf</a:t>
            </a:r>
            <a:endParaRPr lang="en-US"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testing</a:t>
            </a:r>
            <a:endParaRPr lang="en-US" dirty="0"/>
          </a:p>
        </p:txBody>
      </p:sp>
      <p:sp>
        <p:nvSpPr>
          <p:cNvPr id="3" name="Content Placeholder 2"/>
          <p:cNvSpPr>
            <a:spLocks noGrp="1"/>
          </p:cNvSpPr>
          <p:nvPr>
            <p:ph idx="1"/>
          </p:nvPr>
        </p:nvSpPr>
        <p:spPr/>
        <p:txBody>
          <a:bodyPr/>
          <a:lstStyle/>
          <a:p>
            <a:r>
              <a:rPr lang="en-US" sz="2800" dirty="0" smtClean="0"/>
              <a:t>This is a huge topic (in fact one of my books is about testing), but the</a:t>
            </a:r>
          </a:p>
          <a:p>
            <a:r>
              <a:rPr lang="en-US" sz="2800" dirty="0" smtClean="0"/>
              <a:t>SE’s role in testing is planning and managing</a:t>
            </a:r>
          </a:p>
          <a:p>
            <a:r>
              <a:rPr lang="en-US" sz="2800" dirty="0" smtClean="0"/>
              <a:t>This means the SE participates in</a:t>
            </a:r>
          </a:p>
          <a:p>
            <a:pPr lvl="1"/>
            <a:r>
              <a:rPr lang="en-US" dirty="0" smtClean="0"/>
              <a:t>Selecting test cases</a:t>
            </a:r>
          </a:p>
          <a:p>
            <a:pPr lvl="1"/>
            <a:r>
              <a:rPr lang="en-US" dirty="0" smtClean="0"/>
              <a:t>Defining test plans</a:t>
            </a:r>
          </a:p>
          <a:p>
            <a:pPr lvl="1"/>
            <a:r>
              <a:rPr lang="en-US" dirty="0" smtClean="0"/>
              <a:t>Establishing test data and facilities</a:t>
            </a:r>
          </a:p>
          <a:p>
            <a:r>
              <a:rPr lang="en-US" sz="2800" dirty="0" smtClean="0"/>
              <a:t>Includes system testing and customer-side acceptance testing</a:t>
            </a: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lstStyle/>
          <a:p>
            <a:r>
              <a:rPr lang="en-US" dirty="0" smtClean="0"/>
              <a:t>Integration is the assembling of pieces into a whole</a:t>
            </a:r>
          </a:p>
          <a:p>
            <a:pPr lvl="1"/>
            <a:r>
              <a:rPr lang="en-US" dirty="0" smtClean="0"/>
              <a:t>Subsystems into a system or systems into a system of systems</a:t>
            </a:r>
          </a:p>
          <a:p>
            <a:r>
              <a:rPr lang="en-US" dirty="0" smtClean="0"/>
              <a:t>Verification is determining that an element performs its functions without fault</a:t>
            </a:r>
          </a:p>
          <a:p>
            <a:r>
              <a:rPr lang="en-US" dirty="0" smtClean="0"/>
              <a:t>Validation is determining that what the element does is what it should do.</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testing</a:t>
            </a:r>
            <a:endParaRPr lang="en-US" dirty="0"/>
          </a:p>
        </p:txBody>
      </p:sp>
      <p:sp>
        <p:nvSpPr>
          <p:cNvPr id="3" name="Content Placeholder 2"/>
          <p:cNvSpPr>
            <a:spLocks noGrp="1"/>
          </p:cNvSpPr>
          <p:nvPr>
            <p:ph idx="1"/>
          </p:nvPr>
        </p:nvSpPr>
        <p:spPr/>
        <p:txBody>
          <a:bodyPr/>
          <a:lstStyle/>
          <a:p>
            <a:r>
              <a:rPr lang="en-US" dirty="0" smtClean="0"/>
              <a:t>Test plans</a:t>
            </a:r>
          </a:p>
          <a:p>
            <a:pPr lvl="1"/>
            <a:r>
              <a:rPr lang="en-US" dirty="0" smtClean="0"/>
              <a:t>During the early product planning activities the amount of testing is determined based on domain culture and regulations</a:t>
            </a:r>
          </a:p>
          <a:p>
            <a:pPr lvl="1"/>
            <a:r>
              <a:rPr lang="en-US" dirty="0" smtClean="0"/>
              <a:t>For the system test plan, the validation techniques require traceability back to the requirements</a:t>
            </a:r>
          </a:p>
          <a:p>
            <a:pPr lvl="1"/>
            <a:r>
              <a:rPr lang="en-US" dirty="0" smtClean="0"/>
              <a:t>The SE maintains the traceability matrix </a:t>
            </a:r>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a:t>
            </a:r>
            <a:r>
              <a:rPr lang="en-US" dirty="0" smtClean="0"/>
              <a:t>testing - 2</a:t>
            </a:r>
            <a:endParaRPr lang="en-US" dirty="0"/>
          </a:p>
        </p:txBody>
      </p:sp>
      <p:sp>
        <p:nvSpPr>
          <p:cNvPr id="3" name="Content Placeholder 2"/>
          <p:cNvSpPr>
            <a:spLocks noGrp="1"/>
          </p:cNvSpPr>
          <p:nvPr>
            <p:ph idx="1"/>
          </p:nvPr>
        </p:nvSpPr>
        <p:spPr/>
        <p:txBody>
          <a:bodyPr/>
          <a:lstStyle/>
          <a:p>
            <a:r>
              <a:rPr lang="en-US" dirty="0" smtClean="0"/>
              <a:t>Test cases</a:t>
            </a:r>
          </a:p>
          <a:p>
            <a:pPr lvl="1"/>
            <a:r>
              <a:rPr lang="en-US" dirty="0" smtClean="0"/>
              <a:t>Test cases are selected based on “coverage criteria” established in test plan.</a:t>
            </a:r>
          </a:p>
          <a:p>
            <a:pPr lvl="1"/>
            <a:r>
              <a:rPr lang="en-US" dirty="0" smtClean="0"/>
              <a:t>For example, “branch coverage” requires that every path leaving a decision statement be executed by some test case.</a:t>
            </a:r>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testing - 3</a:t>
            </a:r>
            <a:endParaRPr lang="en-US" dirty="0"/>
          </a:p>
        </p:txBody>
      </p:sp>
      <p:sp>
        <p:nvSpPr>
          <p:cNvPr id="3" name="Content Placeholder 2"/>
          <p:cNvSpPr>
            <a:spLocks noGrp="1"/>
          </p:cNvSpPr>
          <p:nvPr>
            <p:ph idx="1"/>
          </p:nvPr>
        </p:nvSpPr>
        <p:spPr/>
        <p:txBody>
          <a:bodyPr/>
          <a:lstStyle/>
          <a:p>
            <a:r>
              <a:rPr lang="en-US" dirty="0" smtClean="0"/>
              <a:t>Test data is selected to achieve the coverage that has been planned</a:t>
            </a:r>
          </a:p>
          <a:p>
            <a:r>
              <a:rPr lang="en-US" dirty="0" smtClean="0"/>
              <a:t>Two issues</a:t>
            </a:r>
          </a:p>
          <a:p>
            <a:pPr lvl="1"/>
            <a:r>
              <a:rPr lang="en-US" dirty="0" smtClean="0"/>
              <a:t>What data will execute a particular branch?</a:t>
            </a:r>
          </a:p>
          <a:p>
            <a:pPr lvl="2"/>
            <a:r>
              <a:rPr lang="en-US" dirty="0" smtClean="0"/>
              <a:t>Start at the site of the coverage measure and trace back to determine values needed at each statement</a:t>
            </a:r>
          </a:p>
          <a:p>
            <a:pPr lvl="1"/>
            <a:r>
              <a:rPr lang="en-US" dirty="0" smtClean="0"/>
              <a:t>How can the data be obtained/maintained?</a:t>
            </a:r>
          </a:p>
          <a:p>
            <a:pPr lvl="2"/>
            <a:r>
              <a:rPr lang="en-US" dirty="0" smtClean="0"/>
              <a:t>May need staff to manufacture identities or even work with other companies so that “live” validation can be processed in networked environment.</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mitigation and testing</a:t>
            </a:r>
            <a:endParaRPr lang="en-US" dirty="0"/>
          </a:p>
        </p:txBody>
      </p:sp>
      <p:sp>
        <p:nvSpPr>
          <p:cNvPr id="3" name="Content Placeholder 2"/>
          <p:cNvSpPr>
            <a:spLocks noGrp="1"/>
          </p:cNvSpPr>
          <p:nvPr>
            <p:ph idx="1"/>
          </p:nvPr>
        </p:nvSpPr>
        <p:spPr/>
        <p:txBody>
          <a:bodyPr/>
          <a:lstStyle/>
          <a:p>
            <a:r>
              <a:rPr lang="en-US" dirty="0" smtClean="0"/>
              <a:t>There is never enough time to do all the verification and validation activities that can be identified.</a:t>
            </a:r>
          </a:p>
          <a:p>
            <a:r>
              <a:rPr lang="en-US" dirty="0" smtClean="0"/>
              <a:t>One approach to test planning is to use a risk-based approach.</a:t>
            </a:r>
          </a:p>
          <a:p>
            <a:r>
              <a:rPr lang="en-US" dirty="0" smtClean="0"/>
              <a:t>Test resources are allocated to investigate the riskiest areas first. Risk may be financial or life critical.</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and Testing</a:t>
            </a:r>
            <a:endParaRPr lang="en-US" dirty="0"/>
          </a:p>
        </p:txBody>
      </p:sp>
      <p:graphicFrame>
        <p:nvGraphicFramePr>
          <p:cNvPr id="4" name="Table 3"/>
          <p:cNvGraphicFramePr>
            <a:graphicFrameLocks noGrp="1"/>
          </p:cNvGraphicFramePr>
          <p:nvPr/>
        </p:nvGraphicFramePr>
        <p:xfrm>
          <a:off x="1524000" y="2057400"/>
          <a:ext cx="6096000" cy="259588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en-US" dirty="0" smtClean="0"/>
                        <a:t>Risk management </a:t>
                      </a:r>
                      <a:endParaRPr lang="en-US" dirty="0"/>
                    </a:p>
                  </a:txBody>
                  <a:tcPr/>
                </a:tc>
                <a:tc>
                  <a:txBody>
                    <a:bodyPr/>
                    <a:lstStyle/>
                    <a:p>
                      <a:r>
                        <a:rPr lang="en-US" dirty="0" smtClean="0"/>
                        <a:t>Test process</a:t>
                      </a:r>
                      <a:endParaRPr lang="en-US" dirty="0"/>
                    </a:p>
                  </a:txBody>
                  <a:tcPr/>
                </a:tc>
              </a:tr>
              <a:tr h="370840">
                <a:tc>
                  <a:txBody>
                    <a:bodyPr/>
                    <a:lstStyle/>
                    <a:p>
                      <a:r>
                        <a:rPr lang="en-US" dirty="0" smtClean="0"/>
                        <a:t>Risk</a:t>
                      </a:r>
                      <a:r>
                        <a:rPr lang="en-US" baseline="0" dirty="0" smtClean="0"/>
                        <a:t> strategy</a:t>
                      </a:r>
                      <a:endParaRPr lang="en-US" dirty="0"/>
                    </a:p>
                  </a:txBody>
                  <a:tcPr/>
                </a:tc>
                <a:tc>
                  <a:txBody>
                    <a:bodyPr/>
                    <a:lstStyle/>
                    <a:p>
                      <a:r>
                        <a:rPr lang="en-US" dirty="0" smtClean="0"/>
                        <a:t>Test plan</a:t>
                      </a:r>
                      <a:endParaRPr lang="en-US" dirty="0"/>
                    </a:p>
                  </a:txBody>
                  <a:tcPr/>
                </a:tc>
              </a:tr>
              <a:tr h="370840">
                <a:tc>
                  <a:txBody>
                    <a:bodyPr/>
                    <a:lstStyle/>
                    <a:p>
                      <a:r>
                        <a:rPr lang="en-US" dirty="0" smtClean="0"/>
                        <a:t>Risk identification</a:t>
                      </a:r>
                      <a:endParaRPr lang="en-US" dirty="0"/>
                    </a:p>
                  </a:txBody>
                  <a:tcPr/>
                </a:tc>
                <a:tc>
                  <a:txBody>
                    <a:bodyPr/>
                    <a:lstStyle/>
                    <a:p>
                      <a:r>
                        <a:rPr lang="en-US" dirty="0" smtClean="0"/>
                        <a:t>Test item tree</a:t>
                      </a:r>
                      <a:endParaRPr lang="en-US" dirty="0"/>
                    </a:p>
                  </a:txBody>
                  <a:tcPr/>
                </a:tc>
              </a:tr>
              <a:tr h="370840">
                <a:tc>
                  <a:txBody>
                    <a:bodyPr/>
                    <a:lstStyle/>
                    <a:p>
                      <a:r>
                        <a:rPr lang="en-US" dirty="0" smtClean="0"/>
                        <a:t>Risk assessment</a:t>
                      </a:r>
                      <a:endParaRPr lang="en-US" dirty="0"/>
                    </a:p>
                  </a:txBody>
                  <a:tcPr/>
                </a:tc>
                <a:tc>
                  <a:txBody>
                    <a:bodyPr/>
                    <a:lstStyle/>
                    <a:p>
                      <a:r>
                        <a:rPr lang="en-US" dirty="0" smtClean="0"/>
                        <a:t>Test matrix</a:t>
                      </a:r>
                      <a:endParaRPr lang="en-US" dirty="0"/>
                    </a:p>
                  </a:txBody>
                  <a:tcPr/>
                </a:tc>
              </a:tr>
              <a:tr h="370840">
                <a:tc>
                  <a:txBody>
                    <a:bodyPr/>
                    <a:lstStyle/>
                    <a:p>
                      <a:r>
                        <a:rPr lang="en-US" dirty="0" smtClean="0"/>
                        <a:t>Risk mitigation</a:t>
                      </a:r>
                      <a:endParaRPr lang="en-US" dirty="0"/>
                    </a:p>
                  </a:txBody>
                  <a:tcPr/>
                </a:tc>
                <a:tc>
                  <a:txBody>
                    <a:bodyPr/>
                    <a:lstStyle/>
                    <a:p>
                      <a:r>
                        <a:rPr lang="en-US" dirty="0" smtClean="0"/>
                        <a:t>Testing</a:t>
                      </a:r>
                      <a:endParaRPr lang="en-US" dirty="0"/>
                    </a:p>
                  </a:txBody>
                  <a:tcPr/>
                </a:tc>
              </a:tr>
              <a:tr h="370840">
                <a:tc>
                  <a:txBody>
                    <a:bodyPr/>
                    <a:lstStyle/>
                    <a:p>
                      <a:r>
                        <a:rPr lang="en-US" dirty="0" smtClean="0"/>
                        <a:t>Risk reporting</a:t>
                      </a:r>
                      <a:endParaRPr lang="en-US" dirty="0"/>
                    </a:p>
                  </a:txBody>
                  <a:tcPr/>
                </a:tc>
                <a:tc>
                  <a:txBody>
                    <a:bodyPr/>
                    <a:lstStyle/>
                    <a:p>
                      <a:r>
                        <a:rPr lang="en-US" dirty="0" smtClean="0"/>
                        <a:t>Test metrics</a:t>
                      </a:r>
                      <a:endParaRPr lang="en-US" dirty="0"/>
                    </a:p>
                  </a:txBody>
                  <a:tcPr/>
                </a:tc>
              </a:tr>
              <a:tr h="370840">
                <a:tc>
                  <a:txBody>
                    <a:bodyPr/>
                    <a:lstStyle/>
                    <a:p>
                      <a:r>
                        <a:rPr lang="en-US" dirty="0" smtClean="0"/>
                        <a:t>Risk</a:t>
                      </a:r>
                      <a:r>
                        <a:rPr lang="en-US" baseline="0" dirty="0" smtClean="0"/>
                        <a:t> </a:t>
                      </a:r>
                      <a:r>
                        <a:rPr lang="en-US" dirty="0" smtClean="0"/>
                        <a:t>prediction</a:t>
                      </a:r>
                      <a:endParaRPr lang="en-US" dirty="0"/>
                    </a:p>
                  </a:txBody>
                  <a:tcPr/>
                </a:tc>
                <a:tc>
                  <a:txBody>
                    <a:bodyPr/>
                    <a:lstStyle/>
                    <a:p>
                      <a:r>
                        <a:rPr lang="en-US" dirty="0" smtClean="0"/>
                        <a:t>Test metrics</a:t>
                      </a:r>
                      <a:endParaRPr lang="en-US" dirty="0"/>
                    </a:p>
                  </a:txBody>
                  <a:tcPr/>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validation</a:t>
            </a:r>
            <a:endParaRPr lang="en-US" dirty="0"/>
          </a:p>
        </p:txBody>
      </p:sp>
      <p:sp>
        <p:nvSpPr>
          <p:cNvPr id="3" name="Content Placeholder 2"/>
          <p:cNvSpPr>
            <a:spLocks noGrp="1"/>
          </p:cNvSpPr>
          <p:nvPr>
            <p:ph idx="1"/>
          </p:nvPr>
        </p:nvSpPr>
        <p:spPr/>
        <p:txBody>
          <a:bodyPr/>
          <a:lstStyle/>
          <a:p>
            <a:r>
              <a:rPr lang="en-US" dirty="0" smtClean="0">
                <a:hlinkClick r:id="rId2"/>
              </a:rPr>
              <a:t>http://</a:t>
            </a:r>
            <a:r>
              <a:rPr lang="en-US" dirty="0" smtClean="0">
                <a:hlinkClick r:id="rId2"/>
              </a:rPr>
              <a:t>www.infosys.com/research/publications/Documents/SETLabs-briefings-software-validation.pdf</a:t>
            </a:r>
            <a:endParaRPr lang="en-US" dirty="0" smtClean="0"/>
          </a:p>
          <a:p>
            <a:r>
              <a:rPr lang="en-US" dirty="0" smtClean="0">
                <a:hlinkClick r:id="rId3"/>
              </a:rPr>
              <a:t>http://</a:t>
            </a:r>
            <a:r>
              <a:rPr lang="en-US" dirty="0" smtClean="0">
                <a:hlinkClick r:id="rId3"/>
              </a:rPr>
              <a:t>www.fda.gov/downloads/MedicalDevices/DeviceRegulationandGuidance/GuidanceDocuments/ucm085371.pdf</a:t>
            </a:r>
            <a:endParaRPr lang="en-US" dirty="0" smtClean="0"/>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Validation</a:t>
            </a:r>
            <a:endParaRPr lang="en-US" dirty="0"/>
          </a:p>
        </p:txBody>
      </p:sp>
      <p:sp>
        <p:nvSpPr>
          <p:cNvPr id="3" name="Content Placeholder 2"/>
          <p:cNvSpPr>
            <a:spLocks noGrp="1"/>
          </p:cNvSpPr>
          <p:nvPr>
            <p:ph idx="1"/>
          </p:nvPr>
        </p:nvSpPr>
        <p:spPr/>
        <p:txBody>
          <a:bodyPr/>
          <a:lstStyle/>
          <a:p>
            <a:r>
              <a:rPr lang="en-US" dirty="0" smtClean="0"/>
              <a:t>Validation takes on the customer’s perspective as the basis for examining the product.</a:t>
            </a:r>
          </a:p>
          <a:p>
            <a:r>
              <a:rPr lang="en-US" dirty="0" smtClean="0"/>
              <a:t>Validation goes back to the CONOPS.</a:t>
            </a:r>
          </a:p>
          <a:p>
            <a:r>
              <a:rPr lang="en-US" dirty="0" smtClean="0"/>
              <a:t>The system threads should be consistent with the CONOPS and are a rich source of test cases.</a:t>
            </a:r>
          </a:p>
          <a:p>
            <a:endParaRPr lang="en-US" dirty="0" smtClean="0"/>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Coverage</a:t>
            </a:r>
            <a:endParaRPr lang="en-US" dirty="0"/>
          </a:p>
        </p:txBody>
      </p:sp>
      <p:sp>
        <p:nvSpPr>
          <p:cNvPr id="3" name="Content Placeholder 2"/>
          <p:cNvSpPr>
            <a:spLocks noGrp="1"/>
          </p:cNvSpPr>
          <p:nvPr>
            <p:ph idx="1"/>
          </p:nvPr>
        </p:nvSpPr>
        <p:spPr/>
        <p:txBody>
          <a:bodyPr/>
          <a:lstStyle/>
          <a:p>
            <a:r>
              <a:rPr lang="en-US" sz="2400" dirty="0" smtClean="0"/>
              <a:t>A</a:t>
            </a:r>
            <a:r>
              <a:rPr lang="en-US" sz="2400" dirty="0" smtClean="0"/>
              <a:t> measure that can be used to compare validation (and verification) techniques.</a:t>
            </a:r>
          </a:p>
          <a:p>
            <a:r>
              <a:rPr lang="en-US" sz="2400" dirty="0" smtClean="0"/>
              <a:t>An item is “covered” when it has been touched by at least one test case.</a:t>
            </a:r>
          </a:p>
          <a:p>
            <a:r>
              <a:rPr lang="en-US" sz="2400" dirty="0" smtClean="0"/>
              <a:t>An inspection technique that uses a scenario as a test case will touch several artifacts including interfaces and implementation designs. Then the next scenario should be selected to touch other artifacts. The more disjoint the sets of “touched artifacts” are, the better the coverage per set of scenarios.  </a:t>
            </a:r>
            <a:endParaRPr lang="en-US" sz="24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Coverage - 2</a:t>
            </a:r>
            <a:endParaRPr lang="en-US" dirty="0"/>
          </a:p>
        </p:txBody>
      </p:sp>
      <p:sp>
        <p:nvSpPr>
          <p:cNvPr id="3" name="Content Placeholder 2"/>
          <p:cNvSpPr>
            <a:spLocks noGrp="1"/>
          </p:cNvSpPr>
          <p:nvPr>
            <p:ph idx="1"/>
          </p:nvPr>
        </p:nvSpPr>
        <p:spPr/>
        <p:txBody>
          <a:bodyPr/>
          <a:lstStyle/>
          <a:p>
            <a:r>
              <a:rPr lang="en-US" dirty="0" smtClean="0"/>
              <a:t>The domain determines how much coverage is sufficient.</a:t>
            </a:r>
          </a:p>
          <a:p>
            <a:r>
              <a:rPr lang="en-US" dirty="0" smtClean="0"/>
              <a:t>Airworthy systems need a much more complete coverage than a business system where faults can be recovered from.</a:t>
            </a:r>
          </a:p>
          <a:p>
            <a:r>
              <a:rPr lang="en-US" dirty="0" smtClean="0"/>
              <a:t>But coverage is not the whole story…</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Testability</a:t>
            </a:r>
            <a:endParaRPr lang="en-US" dirty="0"/>
          </a:p>
        </p:txBody>
      </p:sp>
      <p:sp>
        <p:nvSpPr>
          <p:cNvPr id="3" name="Content Placeholder 2"/>
          <p:cNvSpPr>
            <a:spLocks noGrp="1"/>
          </p:cNvSpPr>
          <p:nvPr>
            <p:ph idx="1"/>
          </p:nvPr>
        </p:nvSpPr>
        <p:spPr/>
        <p:txBody>
          <a:bodyPr/>
          <a:lstStyle/>
          <a:p>
            <a:r>
              <a:rPr lang="en-US" dirty="0" smtClean="0"/>
              <a:t>Testability is how likely a system is to reveal its faults under validation or verification actions.</a:t>
            </a:r>
          </a:p>
          <a:p>
            <a:r>
              <a:rPr lang="en-US" dirty="0" smtClean="0"/>
              <a:t>The same level of coverage for 2 systems will result in more confidence in the system that is more testable.</a:t>
            </a:r>
          </a:p>
          <a:p>
            <a:r>
              <a:rPr lang="en-US" dirty="0" smtClean="0"/>
              <a:t>The SE can measure the testability and make decisions about levels of coverage while the test plan is being developed.</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
            </a:r>
            <a:r>
              <a:rPr lang="en-US" dirty="0" smtClean="0"/>
              <a:t>elationship</a:t>
            </a:r>
            <a:endParaRPr lang="en-US" dirty="0"/>
          </a:p>
        </p:txBody>
      </p:sp>
      <p:sp>
        <p:nvSpPr>
          <p:cNvPr id="4" name="Rounded Rectangle 3"/>
          <p:cNvSpPr/>
          <p:nvPr/>
        </p:nvSpPr>
        <p:spPr>
          <a:xfrm>
            <a:off x="228600" y="16764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5" name="Rounded Rectangle 4"/>
          <p:cNvSpPr/>
          <p:nvPr/>
        </p:nvSpPr>
        <p:spPr>
          <a:xfrm>
            <a:off x="228600" y="24384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6" name="Rounded Rectangle 5"/>
          <p:cNvSpPr/>
          <p:nvPr/>
        </p:nvSpPr>
        <p:spPr>
          <a:xfrm>
            <a:off x="228600" y="32004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7" name="Rounded Rectangle 6"/>
          <p:cNvSpPr/>
          <p:nvPr/>
        </p:nvSpPr>
        <p:spPr>
          <a:xfrm>
            <a:off x="228600" y="41148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8" name="Rounded Rectangle 7"/>
          <p:cNvSpPr/>
          <p:nvPr/>
        </p:nvSpPr>
        <p:spPr>
          <a:xfrm>
            <a:off x="4419600" y="1906588"/>
            <a:ext cx="2057400" cy="206906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Integrated system</a:t>
            </a:r>
            <a:endParaRPr lang="en-US" dirty="0"/>
          </a:p>
        </p:txBody>
      </p:sp>
      <p:sp>
        <p:nvSpPr>
          <p:cNvPr id="9" name="Rounded Rectangle 8"/>
          <p:cNvSpPr/>
          <p:nvPr/>
        </p:nvSpPr>
        <p:spPr>
          <a:xfrm>
            <a:off x="2514600" y="16764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10" name="Rounded Rectangle 9"/>
          <p:cNvSpPr/>
          <p:nvPr/>
        </p:nvSpPr>
        <p:spPr>
          <a:xfrm>
            <a:off x="2514600" y="24384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11" name="Rounded Rectangle 10"/>
          <p:cNvSpPr/>
          <p:nvPr/>
        </p:nvSpPr>
        <p:spPr>
          <a:xfrm>
            <a:off x="2514600" y="32004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12" name="Rounded Rectangle 11"/>
          <p:cNvSpPr/>
          <p:nvPr/>
        </p:nvSpPr>
        <p:spPr>
          <a:xfrm>
            <a:off x="2514600" y="41148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cxnSp>
        <p:nvCxnSpPr>
          <p:cNvPr id="14" name="Straight Arrow Connector 13"/>
          <p:cNvCxnSpPr>
            <a:stCxn id="4" idx="3"/>
            <a:endCxn id="9" idx="1"/>
          </p:cNvCxnSpPr>
          <p:nvPr/>
        </p:nvCxnSpPr>
        <p:spPr>
          <a:xfrm>
            <a:off x="1371600" y="1905000"/>
            <a:ext cx="11430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1371600" y="2665412"/>
            <a:ext cx="1143000" cy="515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a:off x="1371600" y="3429000"/>
            <a:ext cx="1143000" cy="515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1371600" y="4343400"/>
            <a:ext cx="1143000" cy="515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1371600" y="1535668"/>
            <a:ext cx="1159292" cy="338554"/>
          </a:xfrm>
          <a:prstGeom prst="rect">
            <a:avLst/>
          </a:prstGeom>
          <a:noFill/>
        </p:spPr>
        <p:txBody>
          <a:bodyPr wrap="square" rtlCol="0">
            <a:spAutoFit/>
          </a:bodyPr>
          <a:lstStyle/>
          <a:p>
            <a:r>
              <a:rPr lang="en-US" sz="1600" dirty="0" smtClean="0"/>
              <a:t>verification</a:t>
            </a:r>
            <a:endParaRPr lang="en-US" sz="1600" dirty="0"/>
          </a:p>
        </p:txBody>
      </p:sp>
      <p:sp>
        <p:nvSpPr>
          <p:cNvPr id="19" name="TextBox 18"/>
          <p:cNvSpPr txBox="1"/>
          <p:nvPr/>
        </p:nvSpPr>
        <p:spPr>
          <a:xfrm>
            <a:off x="1355308" y="2297668"/>
            <a:ext cx="1159292" cy="338554"/>
          </a:xfrm>
          <a:prstGeom prst="rect">
            <a:avLst/>
          </a:prstGeom>
          <a:noFill/>
        </p:spPr>
        <p:txBody>
          <a:bodyPr wrap="square" rtlCol="0">
            <a:spAutoFit/>
          </a:bodyPr>
          <a:lstStyle/>
          <a:p>
            <a:r>
              <a:rPr lang="en-US" sz="1600" dirty="0" smtClean="0"/>
              <a:t>verification</a:t>
            </a:r>
            <a:endParaRPr lang="en-US" sz="1600" dirty="0"/>
          </a:p>
        </p:txBody>
      </p:sp>
      <p:sp>
        <p:nvSpPr>
          <p:cNvPr id="20" name="TextBox 19"/>
          <p:cNvSpPr txBox="1"/>
          <p:nvPr/>
        </p:nvSpPr>
        <p:spPr>
          <a:xfrm>
            <a:off x="1371600" y="3061256"/>
            <a:ext cx="1159292" cy="338554"/>
          </a:xfrm>
          <a:prstGeom prst="rect">
            <a:avLst/>
          </a:prstGeom>
          <a:noFill/>
        </p:spPr>
        <p:txBody>
          <a:bodyPr wrap="square" rtlCol="0">
            <a:spAutoFit/>
          </a:bodyPr>
          <a:lstStyle/>
          <a:p>
            <a:r>
              <a:rPr lang="en-US" sz="1600" dirty="0" smtClean="0"/>
              <a:t>verification</a:t>
            </a:r>
            <a:endParaRPr lang="en-US" sz="1600" dirty="0"/>
          </a:p>
        </p:txBody>
      </p:sp>
      <p:sp>
        <p:nvSpPr>
          <p:cNvPr id="21" name="TextBox 20"/>
          <p:cNvSpPr txBox="1"/>
          <p:nvPr/>
        </p:nvSpPr>
        <p:spPr>
          <a:xfrm>
            <a:off x="1371600" y="3975656"/>
            <a:ext cx="1159292" cy="338554"/>
          </a:xfrm>
          <a:prstGeom prst="rect">
            <a:avLst/>
          </a:prstGeom>
          <a:noFill/>
        </p:spPr>
        <p:txBody>
          <a:bodyPr wrap="square" rtlCol="0">
            <a:spAutoFit/>
          </a:bodyPr>
          <a:lstStyle/>
          <a:p>
            <a:r>
              <a:rPr lang="en-US" sz="1600" dirty="0" smtClean="0"/>
              <a:t>verification</a:t>
            </a:r>
            <a:endParaRPr lang="en-US" sz="1600" dirty="0"/>
          </a:p>
        </p:txBody>
      </p:sp>
      <p:cxnSp>
        <p:nvCxnSpPr>
          <p:cNvPr id="23" name="Straight Arrow Connector 22"/>
          <p:cNvCxnSpPr>
            <a:stCxn id="9" idx="3"/>
            <a:endCxn id="8" idx="1"/>
          </p:cNvCxnSpPr>
          <p:nvPr/>
        </p:nvCxnSpPr>
        <p:spPr>
          <a:xfrm>
            <a:off x="3657600" y="1905000"/>
            <a:ext cx="762000" cy="103612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10" idx="3"/>
            <a:endCxn id="8" idx="1"/>
          </p:cNvCxnSpPr>
          <p:nvPr/>
        </p:nvCxnSpPr>
        <p:spPr>
          <a:xfrm>
            <a:off x="3657600" y="2667000"/>
            <a:ext cx="762000" cy="27412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11" idx="3"/>
            <a:endCxn id="8" idx="1"/>
          </p:cNvCxnSpPr>
          <p:nvPr/>
        </p:nvCxnSpPr>
        <p:spPr>
          <a:xfrm flipV="1">
            <a:off x="3657600" y="2941122"/>
            <a:ext cx="762000" cy="48787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12" idx="3"/>
            <a:endCxn id="8" idx="1"/>
          </p:cNvCxnSpPr>
          <p:nvPr/>
        </p:nvCxnSpPr>
        <p:spPr>
          <a:xfrm flipV="1">
            <a:off x="3657600" y="2941122"/>
            <a:ext cx="762000" cy="140227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8" name="Rounded Rectangle 37"/>
          <p:cNvSpPr/>
          <p:nvPr/>
        </p:nvSpPr>
        <p:spPr>
          <a:xfrm>
            <a:off x="7535932" y="2712522"/>
            <a:ext cx="13716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Integrated system</a:t>
            </a:r>
            <a:endParaRPr lang="en-US" dirty="0"/>
          </a:p>
        </p:txBody>
      </p:sp>
      <p:cxnSp>
        <p:nvCxnSpPr>
          <p:cNvPr id="40" name="Straight Arrow Connector 39"/>
          <p:cNvCxnSpPr>
            <a:stCxn id="8" idx="3"/>
            <a:endCxn id="38" idx="1"/>
          </p:cNvCxnSpPr>
          <p:nvPr/>
        </p:nvCxnSpPr>
        <p:spPr>
          <a:xfrm>
            <a:off x="6477000" y="2941122"/>
            <a:ext cx="1058932"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6477000" y="2665412"/>
            <a:ext cx="1048685" cy="338554"/>
          </a:xfrm>
          <a:prstGeom prst="rect">
            <a:avLst/>
          </a:prstGeom>
          <a:noFill/>
        </p:spPr>
        <p:txBody>
          <a:bodyPr wrap="none" rtlCol="0">
            <a:spAutoFit/>
          </a:bodyPr>
          <a:lstStyle/>
          <a:p>
            <a:r>
              <a:rPr lang="en-US" sz="1600" dirty="0" smtClean="0"/>
              <a:t>validation</a:t>
            </a:r>
            <a:endParaRPr lang="en-US" sz="1600" dirty="0"/>
          </a:p>
        </p:txBody>
      </p:sp>
      <p:sp>
        <p:nvSpPr>
          <p:cNvPr id="55" name="TextBox 54"/>
          <p:cNvSpPr txBox="1"/>
          <p:nvPr/>
        </p:nvSpPr>
        <p:spPr>
          <a:xfrm>
            <a:off x="609600" y="4996934"/>
            <a:ext cx="8387874" cy="1200329"/>
          </a:xfrm>
          <a:prstGeom prst="rect">
            <a:avLst/>
          </a:prstGeom>
          <a:noFill/>
        </p:spPr>
        <p:txBody>
          <a:bodyPr wrap="none" rtlCol="0">
            <a:spAutoFit/>
          </a:bodyPr>
          <a:lstStyle/>
          <a:p>
            <a:r>
              <a:rPr lang="en-US" dirty="0" smtClean="0"/>
              <a:t>Verification techniques are applied before an element is released. When</a:t>
            </a:r>
          </a:p>
          <a:p>
            <a:r>
              <a:rPr lang="en-US" dirty="0" smtClean="0"/>
              <a:t>a</a:t>
            </a:r>
            <a:r>
              <a:rPr lang="en-US" dirty="0" smtClean="0"/>
              <a:t> specific set of elements has been verified they are integrated into a larger</a:t>
            </a:r>
          </a:p>
          <a:p>
            <a:r>
              <a:rPr lang="en-US" dirty="0" smtClean="0"/>
              <a:t>e</a:t>
            </a:r>
            <a:r>
              <a:rPr lang="en-US" dirty="0" smtClean="0"/>
              <a:t>lement. The functionality of the integrated system is validated before the system</a:t>
            </a:r>
          </a:p>
          <a:p>
            <a:r>
              <a:rPr lang="en-US" dirty="0" smtClean="0"/>
              <a:t>i</a:t>
            </a:r>
            <a:r>
              <a:rPr lang="en-US" dirty="0" smtClean="0"/>
              <a:t>s made available for use.</a:t>
            </a:r>
            <a:endParaRPr lang="en-US" dirty="0"/>
          </a:p>
        </p:txBody>
      </p:sp>
      <p:sp>
        <p:nvSpPr>
          <p:cNvPr id="77" name="Rounded Rectangle 76"/>
          <p:cNvSpPr/>
          <p:nvPr/>
        </p:nvSpPr>
        <p:spPr>
          <a:xfrm>
            <a:off x="4876800" y="1906588"/>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78" name="Rounded Rectangle 77"/>
          <p:cNvSpPr/>
          <p:nvPr/>
        </p:nvSpPr>
        <p:spPr>
          <a:xfrm>
            <a:off x="4876800" y="2363788"/>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79" name="Rounded Rectangle 78"/>
          <p:cNvSpPr/>
          <p:nvPr/>
        </p:nvSpPr>
        <p:spPr>
          <a:xfrm>
            <a:off x="4876800" y="3518456"/>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80" name="Rounded Rectangle 79"/>
          <p:cNvSpPr/>
          <p:nvPr/>
        </p:nvSpPr>
        <p:spPr>
          <a:xfrm>
            <a:off x="4876800" y="3061256"/>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Validation</a:t>
            </a:r>
            <a:endParaRPr lang="en-US" dirty="0"/>
          </a:p>
        </p:txBody>
      </p:sp>
      <p:sp>
        <p:nvSpPr>
          <p:cNvPr id="3" name="Content Placeholder 2"/>
          <p:cNvSpPr>
            <a:spLocks noGrp="1"/>
          </p:cNvSpPr>
          <p:nvPr>
            <p:ph idx="1"/>
          </p:nvPr>
        </p:nvSpPr>
        <p:spPr/>
        <p:txBody>
          <a:bodyPr/>
          <a:lstStyle/>
          <a:p>
            <a:r>
              <a:rPr lang="en-US" dirty="0" smtClean="0"/>
              <a:t>Validation continues into the client side by having the customer perform acceptance tests.</a:t>
            </a:r>
          </a:p>
          <a:p>
            <a:r>
              <a:rPr lang="en-US" dirty="0" smtClean="0"/>
              <a:t>These are defined as part of the contract.</a:t>
            </a:r>
          </a:p>
          <a:p>
            <a:r>
              <a:rPr lang="en-US" dirty="0" smtClean="0"/>
              <a:t>Planning for system validation should closely reflect the context of the acceptance tests.</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V &amp; V begins the first day of a project and continues until the last day.</a:t>
            </a:r>
          </a:p>
          <a:p>
            <a:r>
              <a:rPr lang="en-US" dirty="0" smtClean="0"/>
              <a:t>It covers everything the project must deliver software and/or hardware.</a:t>
            </a:r>
          </a:p>
          <a:p>
            <a:r>
              <a:rPr lang="en-US" dirty="0" smtClean="0"/>
              <a:t>Planning determines the levels of coverage needed to achieve an acceptable level of confidence.</a:t>
            </a:r>
          </a:p>
          <a:p>
            <a:r>
              <a:rPr lang="en-US" dirty="0" smtClean="0"/>
              <a:t>Applying V&amp;V early and often is the key to a high quality product.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 model</a:t>
            </a:r>
            <a:endParaRPr lang="en-US" dirty="0"/>
          </a:p>
        </p:txBody>
      </p:sp>
      <p:sp>
        <p:nvSpPr>
          <p:cNvPr id="3" name="Content Placeholder 2"/>
          <p:cNvSpPr>
            <a:spLocks noGrp="1"/>
          </p:cNvSpPr>
          <p:nvPr>
            <p:ph idx="1"/>
          </p:nvPr>
        </p:nvSpPr>
        <p:spPr>
          <a:xfrm>
            <a:off x="457200" y="1600201"/>
            <a:ext cx="8229600" cy="2057399"/>
          </a:xfrm>
        </p:spPr>
        <p:txBody>
          <a:bodyPr/>
          <a:lstStyle/>
          <a:p>
            <a:r>
              <a:rPr lang="en-US" sz="2400" dirty="0" smtClean="0"/>
              <a:t>Verification covers activities until we get to “Operational Testing”</a:t>
            </a:r>
          </a:p>
          <a:p>
            <a:r>
              <a:rPr lang="en-US" sz="2400" dirty="0" smtClean="0"/>
              <a:t>Validation happens at “Operational Testing” by referencing the requirements (the customer’s view of the product)</a:t>
            </a:r>
            <a:endParaRPr lang="en-US" sz="2400" dirty="0"/>
          </a:p>
        </p:txBody>
      </p:sp>
      <p:pic>
        <p:nvPicPr>
          <p:cNvPr id="1027" name="Picture 3"/>
          <p:cNvPicPr>
            <a:picLocks noChangeAspect="1" noChangeArrowheads="1"/>
          </p:cNvPicPr>
          <p:nvPr/>
        </p:nvPicPr>
        <p:blipFill>
          <a:blip r:embed="rId2"/>
          <a:srcRect/>
          <a:stretch>
            <a:fillRect/>
          </a:stretch>
        </p:blipFill>
        <p:spPr bwMode="auto">
          <a:xfrm>
            <a:off x="2590800" y="3810001"/>
            <a:ext cx="4752975" cy="2838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Modified V Model</a:t>
            </a:r>
            <a:endParaRPr lang="en-US" dirty="0"/>
          </a:p>
        </p:txBody>
      </p:sp>
      <p:sp>
        <p:nvSpPr>
          <p:cNvPr id="3" name="Content Placeholder 2"/>
          <p:cNvSpPr>
            <a:spLocks noGrp="1"/>
          </p:cNvSpPr>
          <p:nvPr>
            <p:ph idx="1"/>
          </p:nvPr>
        </p:nvSpPr>
        <p:spPr>
          <a:xfrm>
            <a:off x="457200" y="1600200"/>
            <a:ext cx="8229600" cy="1981199"/>
          </a:xfrm>
        </p:spPr>
        <p:txBody>
          <a:bodyPr/>
          <a:lstStyle/>
          <a:p>
            <a:r>
              <a:rPr lang="en-US" dirty="0" smtClean="0"/>
              <a:t>Each stage references the requirements for validation</a:t>
            </a:r>
          </a:p>
          <a:p>
            <a:r>
              <a:rPr lang="en-US" dirty="0" smtClean="0"/>
              <a:t>Each stage provides an opportunity to ensure customer satisfaction.</a:t>
            </a:r>
            <a:endParaRPr lang="en-US" dirty="0"/>
          </a:p>
        </p:txBody>
      </p:sp>
      <p:pic>
        <p:nvPicPr>
          <p:cNvPr id="2050" name="Picture 2"/>
          <p:cNvPicPr>
            <a:picLocks noChangeAspect="1" noChangeArrowheads="1"/>
          </p:cNvPicPr>
          <p:nvPr/>
        </p:nvPicPr>
        <p:blipFill>
          <a:blip r:embed="rId2"/>
          <a:srcRect/>
          <a:stretch>
            <a:fillRect/>
          </a:stretch>
        </p:blipFill>
        <p:spPr bwMode="auto">
          <a:xfrm>
            <a:off x="2128838" y="3933825"/>
            <a:ext cx="4886325" cy="2924175"/>
          </a:xfrm>
          <a:prstGeom prst="rect">
            <a:avLst/>
          </a:prstGeom>
          <a:noFill/>
          <a:ln w="9525">
            <a:noFill/>
            <a:miter lim="800000"/>
            <a:headEnd/>
            <a:tailEnd/>
          </a:ln>
        </p:spPr>
      </p:pic>
      <p:sp>
        <p:nvSpPr>
          <p:cNvPr id="18" name="Freeform 17"/>
          <p:cNvSpPr/>
          <p:nvPr/>
        </p:nvSpPr>
        <p:spPr>
          <a:xfrm>
            <a:off x="1565393" y="4212637"/>
            <a:ext cx="2374429" cy="2626548"/>
          </a:xfrm>
          <a:custGeom>
            <a:avLst/>
            <a:gdLst>
              <a:gd name="connsiteX0" fmla="*/ 602074 w 2374429"/>
              <a:gd name="connsiteY0" fmla="*/ 325496 h 2626548"/>
              <a:gd name="connsiteX1" fmla="*/ 105363 w 2374429"/>
              <a:gd name="connsiteY1" fmla="*/ 325496 h 2626548"/>
              <a:gd name="connsiteX2" fmla="*/ 1234251 w 2374429"/>
              <a:gd name="connsiteY2" fmla="*/ 2278474 h 2626548"/>
              <a:gd name="connsiteX3" fmla="*/ 2374429 w 2374429"/>
              <a:gd name="connsiteY3" fmla="*/ 2413941 h 2626548"/>
            </a:gdLst>
            <a:ahLst/>
            <a:cxnLst>
              <a:cxn ang="0">
                <a:pos x="connsiteX0" y="connsiteY0"/>
              </a:cxn>
              <a:cxn ang="0">
                <a:pos x="connsiteX1" y="connsiteY1"/>
              </a:cxn>
              <a:cxn ang="0">
                <a:pos x="connsiteX2" y="connsiteY2"/>
              </a:cxn>
              <a:cxn ang="0">
                <a:pos x="connsiteX3" y="connsiteY3"/>
              </a:cxn>
            </a:cxnLst>
            <a:rect l="l" t="t" r="r" b="b"/>
            <a:pathLst>
              <a:path w="2374429" h="2626548">
                <a:moveTo>
                  <a:pt x="602074" y="325496"/>
                </a:moveTo>
                <a:cubicBezTo>
                  <a:pt x="301037" y="162748"/>
                  <a:pt x="0" y="0"/>
                  <a:pt x="105363" y="325496"/>
                </a:cubicBezTo>
                <a:cubicBezTo>
                  <a:pt x="210726" y="650992"/>
                  <a:pt x="856073" y="1930400"/>
                  <a:pt x="1234251" y="2278474"/>
                </a:cubicBezTo>
                <a:cubicBezTo>
                  <a:pt x="1612429" y="2626548"/>
                  <a:pt x="1993429" y="2520244"/>
                  <a:pt x="2374429" y="2413941"/>
                </a:cubicBezTo>
              </a:path>
            </a:pathLst>
          </a:custGeom>
          <a:ln>
            <a:tailEnd w="lg" len="sm"/>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Freeform 18"/>
          <p:cNvSpPr/>
          <p:nvPr/>
        </p:nvSpPr>
        <p:spPr>
          <a:xfrm>
            <a:off x="1894652" y="4526845"/>
            <a:ext cx="1367837" cy="1482607"/>
          </a:xfrm>
          <a:custGeom>
            <a:avLst/>
            <a:gdLst>
              <a:gd name="connsiteX0" fmla="*/ 261526 w 1367837"/>
              <a:gd name="connsiteY0" fmla="*/ 124177 h 1482607"/>
              <a:gd name="connsiteX1" fmla="*/ 69615 w 1367837"/>
              <a:gd name="connsiteY1" fmla="*/ 191911 h 1482607"/>
              <a:gd name="connsiteX2" fmla="*/ 679215 w 1367837"/>
              <a:gd name="connsiteY2" fmla="*/ 1275644 h 1482607"/>
              <a:gd name="connsiteX3" fmla="*/ 1367837 w 1367837"/>
              <a:gd name="connsiteY3" fmla="*/ 1433688 h 1482607"/>
            </a:gdLst>
            <a:ahLst/>
            <a:cxnLst>
              <a:cxn ang="0">
                <a:pos x="connsiteX0" y="connsiteY0"/>
              </a:cxn>
              <a:cxn ang="0">
                <a:pos x="connsiteX1" y="connsiteY1"/>
              </a:cxn>
              <a:cxn ang="0">
                <a:pos x="connsiteX2" y="connsiteY2"/>
              </a:cxn>
              <a:cxn ang="0">
                <a:pos x="connsiteX3" y="connsiteY3"/>
              </a:cxn>
            </a:cxnLst>
            <a:rect l="l" t="t" r="r" b="b"/>
            <a:pathLst>
              <a:path w="1367837" h="1482607">
                <a:moveTo>
                  <a:pt x="261526" y="124177"/>
                </a:moveTo>
                <a:cubicBezTo>
                  <a:pt x="130763" y="62088"/>
                  <a:pt x="0" y="0"/>
                  <a:pt x="69615" y="191911"/>
                </a:cubicBezTo>
                <a:cubicBezTo>
                  <a:pt x="139230" y="383822"/>
                  <a:pt x="462845" y="1068681"/>
                  <a:pt x="679215" y="1275644"/>
                </a:cubicBezTo>
                <a:cubicBezTo>
                  <a:pt x="895585" y="1482607"/>
                  <a:pt x="1131711" y="1458147"/>
                  <a:pt x="1367837" y="1433688"/>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0" name="Freeform 19"/>
          <p:cNvSpPr/>
          <p:nvPr/>
        </p:nvSpPr>
        <p:spPr>
          <a:xfrm>
            <a:off x="2045170" y="4696178"/>
            <a:ext cx="709319" cy="588904"/>
          </a:xfrm>
          <a:custGeom>
            <a:avLst/>
            <a:gdLst>
              <a:gd name="connsiteX0" fmla="*/ 111008 w 709319"/>
              <a:gd name="connsiteY0" fmla="*/ 0 h 588904"/>
              <a:gd name="connsiteX1" fmla="*/ 43274 w 709319"/>
              <a:gd name="connsiteY1" fmla="*/ 101600 h 588904"/>
              <a:gd name="connsiteX2" fmla="*/ 370652 w 709319"/>
              <a:gd name="connsiteY2" fmla="*/ 519289 h 588904"/>
              <a:gd name="connsiteX3" fmla="*/ 709319 w 709319"/>
              <a:gd name="connsiteY3" fmla="*/ 519289 h 588904"/>
            </a:gdLst>
            <a:ahLst/>
            <a:cxnLst>
              <a:cxn ang="0">
                <a:pos x="connsiteX0" y="connsiteY0"/>
              </a:cxn>
              <a:cxn ang="0">
                <a:pos x="connsiteX1" y="connsiteY1"/>
              </a:cxn>
              <a:cxn ang="0">
                <a:pos x="connsiteX2" y="connsiteY2"/>
              </a:cxn>
              <a:cxn ang="0">
                <a:pos x="connsiteX3" y="connsiteY3"/>
              </a:cxn>
            </a:cxnLst>
            <a:rect l="l" t="t" r="r" b="b"/>
            <a:pathLst>
              <a:path w="709319" h="588904">
                <a:moveTo>
                  <a:pt x="111008" y="0"/>
                </a:moveTo>
                <a:cubicBezTo>
                  <a:pt x="55504" y="7526"/>
                  <a:pt x="0" y="15052"/>
                  <a:pt x="43274" y="101600"/>
                </a:cubicBezTo>
                <a:cubicBezTo>
                  <a:pt x="86548" y="188148"/>
                  <a:pt x="259645" y="449674"/>
                  <a:pt x="370652" y="519289"/>
                </a:cubicBezTo>
                <a:cubicBezTo>
                  <a:pt x="481659" y="588904"/>
                  <a:pt x="595489" y="554096"/>
                  <a:pt x="709319" y="519289"/>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 &amp; V</a:t>
            </a:r>
            <a:endParaRPr lang="en-US" dirty="0"/>
          </a:p>
        </p:txBody>
      </p:sp>
      <p:sp>
        <p:nvSpPr>
          <p:cNvPr id="3" name="Content Placeholder 2"/>
          <p:cNvSpPr>
            <a:spLocks noGrp="1"/>
          </p:cNvSpPr>
          <p:nvPr>
            <p:ph idx="1"/>
          </p:nvPr>
        </p:nvSpPr>
        <p:spPr/>
        <p:txBody>
          <a:bodyPr/>
          <a:lstStyle/>
          <a:p>
            <a:r>
              <a:rPr lang="en-US" dirty="0" smtClean="0"/>
              <a:t>Verification and validation use very similar techniques but from totally different perspectives</a:t>
            </a:r>
          </a:p>
          <a:p>
            <a:r>
              <a:rPr lang="en-US" dirty="0" smtClean="0"/>
              <a:t>Some processes delay validation until the right hand side of the V model but employ verification techniques at each stage.</a:t>
            </a:r>
          </a:p>
          <a:p>
            <a:r>
              <a:rPr lang="en-US" dirty="0" smtClean="0"/>
              <a:t>We will consider validation techniques on the left hand side by referencing the requirements.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Interfaces are key</a:t>
            </a:r>
            <a:endParaRPr lang="en-US" dirty="0"/>
          </a:p>
        </p:txBody>
      </p:sp>
      <p:sp>
        <p:nvSpPr>
          <p:cNvPr id="3" name="Content Placeholder 2"/>
          <p:cNvSpPr>
            <a:spLocks noGrp="1"/>
          </p:cNvSpPr>
          <p:nvPr>
            <p:ph idx="1"/>
          </p:nvPr>
        </p:nvSpPr>
        <p:spPr/>
        <p:txBody>
          <a:bodyPr/>
          <a:lstStyle/>
          <a:p>
            <a:r>
              <a:rPr lang="en-US" sz="2800" dirty="0" smtClean="0"/>
              <a:t>Interfaces are key to all three of these activities. (Modules 7 and 8)</a:t>
            </a:r>
          </a:p>
          <a:p>
            <a:r>
              <a:rPr lang="en-US" sz="2800" dirty="0" smtClean="0"/>
              <a:t>Interfaces are the basis for the verification activity for each element</a:t>
            </a:r>
          </a:p>
          <a:p>
            <a:r>
              <a:rPr lang="en-US" sz="2800" dirty="0" smtClean="0"/>
              <a:t>The interfaces of the these elements are the basis for the functionality of the integrated system and hence the content of the system’s interface</a:t>
            </a:r>
          </a:p>
          <a:p>
            <a:r>
              <a:rPr lang="en-US" sz="2800" dirty="0" smtClean="0"/>
              <a:t>The system interface is the basis for the validation activity</a:t>
            </a:r>
          </a:p>
          <a:p>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Interfaces - 2</a:t>
            </a:r>
            <a:endParaRPr lang="en-US" dirty="0"/>
          </a:p>
        </p:txBody>
      </p:sp>
      <p:sp>
        <p:nvSpPr>
          <p:cNvPr id="3" name="Content Placeholder 2"/>
          <p:cNvSpPr>
            <a:spLocks noGrp="1"/>
          </p:cNvSpPr>
          <p:nvPr>
            <p:ph idx="1"/>
          </p:nvPr>
        </p:nvSpPr>
        <p:spPr/>
        <p:txBody>
          <a:bodyPr/>
          <a:lstStyle/>
          <a:p>
            <a:r>
              <a:rPr lang="en-US" sz="2800" dirty="0" smtClean="0"/>
              <a:t>Each behavior in an interface should be documented with </a:t>
            </a:r>
          </a:p>
          <a:p>
            <a:pPr lvl="1"/>
            <a:r>
              <a:rPr lang="en-US" dirty="0" smtClean="0"/>
              <a:t>P</a:t>
            </a:r>
            <a:r>
              <a:rPr lang="en-US" dirty="0" smtClean="0"/>
              <a:t>re-conditions that define what must be true before the behavior can happen</a:t>
            </a:r>
          </a:p>
          <a:p>
            <a:pPr lvl="1"/>
            <a:r>
              <a:rPr lang="en-US" dirty="0" smtClean="0"/>
              <a:t>Post-conditions that define what will be true after the behavior</a:t>
            </a:r>
          </a:p>
          <a:p>
            <a:pPr lvl="1"/>
            <a:r>
              <a:rPr lang="en-US" dirty="0" smtClean="0"/>
              <a:t>Invariants that are always true, and must remain so.</a:t>
            </a:r>
          </a:p>
          <a:p>
            <a:r>
              <a:rPr lang="en-US" sz="2800" dirty="0" smtClean="0"/>
              <a:t>Test cases come from selecting combinations of data that make pre-conditions true. </a:t>
            </a:r>
            <a:endParaRPr lang="en-US"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5539</TotalTime>
  <Words>2096</Words>
  <Application>Microsoft Office PowerPoint</Application>
  <PresentationFormat>On-screen Show (4:3)</PresentationFormat>
  <Paragraphs>270</Paragraphs>
  <Slides>41</Slides>
  <Notes>3</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syse802Template</vt:lpstr>
      <vt:lpstr>SYSE 802</vt:lpstr>
      <vt:lpstr>Session Objective</vt:lpstr>
      <vt:lpstr>Definitions</vt:lpstr>
      <vt:lpstr>Relationship</vt:lpstr>
      <vt:lpstr>V model</vt:lpstr>
      <vt:lpstr>Modified V Model</vt:lpstr>
      <vt:lpstr>V &amp; V</vt:lpstr>
      <vt:lpstr>Interfaces are key</vt:lpstr>
      <vt:lpstr>Interfaces - 2</vt:lpstr>
      <vt:lpstr>Top down</vt:lpstr>
      <vt:lpstr>Bottom up</vt:lpstr>
      <vt:lpstr>SE’s role</vt:lpstr>
      <vt:lpstr>Integration</vt:lpstr>
      <vt:lpstr>Threads</vt:lpstr>
      <vt:lpstr>Test threads</vt:lpstr>
      <vt:lpstr>Verification techniques</vt:lpstr>
      <vt:lpstr>Hardware verification/validation</vt:lpstr>
      <vt:lpstr>Software verification</vt:lpstr>
      <vt:lpstr>Verification - 2</vt:lpstr>
      <vt:lpstr>Verification - 3</vt:lpstr>
      <vt:lpstr>Reviews and inspections</vt:lpstr>
      <vt:lpstr>Guided Inspection</vt:lpstr>
      <vt:lpstr>Guided Inspection</vt:lpstr>
      <vt:lpstr>Mapping from scenario to design</vt:lpstr>
      <vt:lpstr>Program analysis</vt:lpstr>
      <vt:lpstr>Program</vt:lpstr>
      <vt:lpstr>Primitive Annotations</vt:lpstr>
      <vt:lpstr>Buffer annotations</vt:lpstr>
      <vt:lpstr>Software testing</vt:lpstr>
      <vt:lpstr>Software testing</vt:lpstr>
      <vt:lpstr>Software testing - 2</vt:lpstr>
      <vt:lpstr>Software testing - 3</vt:lpstr>
      <vt:lpstr>Risk mitigation and testing</vt:lpstr>
      <vt:lpstr>Risk and Testing</vt:lpstr>
      <vt:lpstr>Software validation</vt:lpstr>
      <vt:lpstr>Validation</vt:lpstr>
      <vt:lpstr>Coverage</vt:lpstr>
      <vt:lpstr>Coverage - 2</vt:lpstr>
      <vt:lpstr>Testability</vt:lpstr>
      <vt:lpstr>Validation</vt:lpstr>
      <vt:lpstr>Summary</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33</cp:revision>
  <dcterms:created xsi:type="dcterms:W3CDTF">2010-11-03T01:37:46Z</dcterms:created>
  <dcterms:modified xsi:type="dcterms:W3CDTF">2010-11-11T00:35:22Z</dcterms:modified>
</cp:coreProperties>
</file>