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60" r:id="rId2"/>
    <p:sldId id="277" r:id="rId3"/>
    <p:sldId id="284" r:id="rId4"/>
    <p:sldId id="261" r:id="rId5"/>
    <p:sldId id="262" r:id="rId6"/>
    <p:sldId id="275" r:id="rId7"/>
    <p:sldId id="263" r:id="rId8"/>
    <p:sldId id="273" r:id="rId9"/>
    <p:sldId id="285" r:id="rId10"/>
    <p:sldId id="268" r:id="rId11"/>
    <p:sldId id="286" r:id="rId12"/>
    <p:sldId id="264" r:id="rId13"/>
    <p:sldId id="265" r:id="rId14"/>
    <p:sldId id="266" r:id="rId15"/>
    <p:sldId id="287" r:id="rId16"/>
    <p:sldId id="276" r:id="rId17"/>
    <p:sldId id="267" r:id="rId18"/>
    <p:sldId id="271" r:id="rId19"/>
    <p:sldId id="269" r:id="rId20"/>
    <p:sldId id="278" r:id="rId21"/>
    <p:sldId id="279" r:id="rId22"/>
    <p:sldId id="283" r:id="rId23"/>
    <p:sldId id="280" r:id="rId24"/>
    <p:sldId id="281" r:id="rId25"/>
    <p:sldId id="270" r:id="rId26"/>
    <p:sldId id="272" r:id="rId27"/>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6716" autoAdjust="0"/>
  </p:normalViewPr>
  <p:slideViewPr>
    <p:cSldViewPr snapToObjects="1">
      <p:cViewPr varScale="1">
        <p:scale>
          <a:sx n="71" d="100"/>
          <a:sy n="71" d="100"/>
        </p:scale>
        <p:origin x="-91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9/5/2010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dirty="0"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EA005D-2E76-47E9-B8EE-FDEE6CD95D58}" type="datetime1">
              <a:rPr lang="en-US" smtClean="0"/>
              <a:pPr/>
              <a:t>9/5/2010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B64028-1176-41D3-9614-D4E19406015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9/5/2010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9/5/2010</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9/5/2010</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9/5/2010</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9/5/2010</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9/5/2010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eclipse.org/epf" TargetMode="External"/><Relationship Id="rId2" Type="http://schemas.openxmlformats.org/officeDocument/2006/relationships/hyperlink" Target="http://www.topcased.or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eclipse.org/" TargetMode="External"/><Relationship Id="rId2" Type="http://schemas.openxmlformats.org/officeDocument/2006/relationships/hyperlink" Target="http://www.eclipse.org/epf" TargetMode="External"/><Relationship Id="rId1" Type="http://schemas.openxmlformats.org/officeDocument/2006/relationships/slideLayout" Target="../slideLayouts/slideLayout2.xml"/><Relationship Id="rId4" Type="http://schemas.openxmlformats.org/officeDocument/2006/relationships/hyperlink" Target="http://www.eclipse.org/epf/general/getting_started.php"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topcased.org/" TargetMode="External"/><Relationship Id="rId2" Type="http://schemas.openxmlformats.org/officeDocument/2006/relationships/hyperlink" Target="http://www.eclipse.or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gforge.enseeiht.fr/frs/download.php/2877/org.topcased.toolkit-4.0.0.zip" TargetMode="External"/><Relationship Id="rId2" Type="http://schemas.openxmlformats.org/officeDocument/2006/relationships/hyperlink" Target="http://gforge.enseeiht.fr/frs/download.php/2879/org.topcased.experimental-4.0.0.zip"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omg.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www.topcased.org/index.php?documentsSynthesis=y&amp;Itemid=59"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mailto:syseng802@clemson.edu"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johnmc@cs.clemson.ed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p:txBody>
          <a:bodyPr/>
          <a:lstStyle/>
          <a:p>
            <a:r>
              <a:rPr lang="en-US" dirty="0" smtClean="0"/>
              <a:t>SYSE 802</a:t>
            </a:r>
            <a:br>
              <a:rPr lang="en-US" dirty="0" smtClean="0"/>
            </a:br>
            <a:endParaRPr lang="en-US" dirty="0" smtClean="0"/>
          </a:p>
        </p:txBody>
      </p:sp>
      <p:sp>
        <p:nvSpPr>
          <p:cNvPr id="33801" name="Subtitle 2"/>
          <p:cNvSpPr>
            <a:spLocks noGrp="1"/>
          </p:cNvSpPr>
          <p:nvPr>
            <p:ph type="subTitle" idx="1"/>
          </p:nvPr>
        </p:nvSpPr>
        <p:spPr/>
        <p:txBody>
          <a:bodyPr/>
          <a:lstStyle/>
          <a:p>
            <a:r>
              <a:rPr lang="en-US" dirty="0" smtClean="0">
                <a:solidFill>
                  <a:schemeClr val="tx1"/>
                </a:solidFill>
              </a:rPr>
              <a:t>John D. McGregor</a:t>
            </a:r>
          </a:p>
          <a:p>
            <a:r>
              <a:rPr lang="en-US" dirty="0" smtClean="0"/>
              <a:t>Module 0 Session 1</a:t>
            </a:r>
          </a:p>
          <a:p>
            <a:r>
              <a:rPr lang="en-US" dirty="0" smtClean="0">
                <a:solidFill>
                  <a:schemeClr val="tx1"/>
                </a:solidFill>
              </a:rPr>
              <a:t>Course Introduction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a:t>
            </a:r>
            <a:endParaRPr lang="en-US" dirty="0"/>
          </a:p>
        </p:txBody>
      </p:sp>
      <p:sp>
        <p:nvSpPr>
          <p:cNvPr id="3" name="Content Placeholder 2"/>
          <p:cNvSpPr>
            <a:spLocks noGrp="1"/>
          </p:cNvSpPr>
          <p:nvPr>
            <p:ph idx="1"/>
          </p:nvPr>
        </p:nvSpPr>
        <p:spPr/>
        <p:txBody>
          <a:bodyPr/>
          <a:lstStyle/>
          <a:p>
            <a:r>
              <a:rPr lang="en-US" sz="2400" dirty="0" smtClean="0"/>
              <a:t>The textbook Is not required but I will be following its sequence starting with Part 2</a:t>
            </a:r>
          </a:p>
          <a:p>
            <a:r>
              <a:rPr lang="en-US" sz="2400" dirty="0" smtClean="0"/>
              <a:t>The Engineering Design of Systems, 2</a:t>
            </a:r>
            <a:r>
              <a:rPr lang="en-US" sz="2400" baseline="30000" dirty="0" smtClean="0"/>
              <a:t>nd</a:t>
            </a:r>
            <a:r>
              <a:rPr lang="en-US" sz="2400" dirty="0" smtClean="0"/>
              <a:t> Ed. by Dennis M. </a:t>
            </a:r>
            <a:r>
              <a:rPr lang="en-US" sz="2400" dirty="0" err="1" smtClean="0"/>
              <a:t>Buede</a:t>
            </a:r>
            <a:r>
              <a:rPr lang="en-US" sz="2400" dirty="0" smtClean="0"/>
              <a:t>; published by Wiley</a:t>
            </a:r>
          </a:p>
          <a:p>
            <a:pPr>
              <a:buNone/>
            </a:pPr>
            <a:r>
              <a:rPr lang="en-US" sz="2400" dirty="0" smtClean="0"/>
              <a:t>	ISBN: 978-0-470-16402-0</a:t>
            </a:r>
          </a:p>
          <a:p>
            <a:r>
              <a:rPr lang="en-US" sz="2400" dirty="0" smtClean="0"/>
              <a:t>We will use primary source documents such as the handbooks for professional societies and large government agencies.</a:t>
            </a:r>
          </a:p>
          <a:p>
            <a:r>
              <a:rPr lang="en-US" sz="2400" dirty="0" smtClean="0"/>
              <a:t>We will create a textbook using an Eclipse-based tool as a way of organizing notes and on-line documents.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Model-driven</a:t>
            </a:r>
            <a:endParaRPr lang="en-US" dirty="0"/>
          </a:p>
        </p:txBody>
      </p:sp>
      <p:sp>
        <p:nvSpPr>
          <p:cNvPr id="3" name="Content Placeholder 2"/>
          <p:cNvSpPr>
            <a:spLocks noGrp="1"/>
          </p:cNvSpPr>
          <p:nvPr>
            <p:ph idx="1"/>
          </p:nvPr>
        </p:nvSpPr>
        <p:spPr/>
        <p:txBody>
          <a:bodyPr/>
          <a:lstStyle/>
          <a:p>
            <a:r>
              <a:rPr lang="en-US" dirty="0" smtClean="0"/>
              <a:t>We will take a model-driven approach to the work we do. That is, we will build models of the information in the project and use tools to transform the models to create the information we need to solve the problem.</a:t>
            </a:r>
          </a:p>
          <a:p>
            <a:r>
              <a:rPr lang="en-US" dirty="0" smtClean="0"/>
              <a:t>Our first work is to setup the infrastructure needed for the course.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Required Tools</a:t>
            </a:r>
            <a:endParaRPr lang="en-US" dirty="0"/>
          </a:p>
        </p:txBody>
      </p:sp>
      <p:sp>
        <p:nvSpPr>
          <p:cNvPr id="3" name="Content Placeholder 2"/>
          <p:cNvSpPr>
            <a:spLocks noGrp="1"/>
          </p:cNvSpPr>
          <p:nvPr>
            <p:ph idx="1"/>
          </p:nvPr>
        </p:nvSpPr>
        <p:spPr/>
        <p:txBody>
          <a:bodyPr/>
          <a:lstStyle/>
          <a:p>
            <a:r>
              <a:rPr lang="en-US" dirty="0" err="1" smtClean="0"/>
              <a:t>Topcased</a:t>
            </a:r>
            <a:r>
              <a:rPr lang="en-US" dirty="0" smtClean="0"/>
              <a:t> modeling IDE found at </a:t>
            </a:r>
            <a:r>
              <a:rPr lang="en-US" dirty="0" smtClean="0">
                <a:hlinkClick r:id="rId2"/>
              </a:rPr>
              <a:t>www.topcased.org</a:t>
            </a:r>
            <a:r>
              <a:rPr lang="en-US" dirty="0" smtClean="0"/>
              <a:t>; current version is 4.</a:t>
            </a:r>
          </a:p>
          <a:p>
            <a:r>
              <a:rPr lang="en-US" dirty="0" smtClean="0"/>
              <a:t>The Eclipse Process Framework that can be found at </a:t>
            </a:r>
            <a:r>
              <a:rPr lang="en-US" dirty="0" smtClean="0">
                <a:hlinkClick r:id="rId3"/>
              </a:rPr>
              <a:t>www.eclipse.org/epf</a:t>
            </a:r>
            <a:r>
              <a:rPr lang="en-US" dirty="0" smtClean="0"/>
              <a:t>; current version is 1.5.4.</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Interaction</a:t>
            </a:r>
            <a:endParaRPr lang="en-US" dirty="0"/>
          </a:p>
        </p:txBody>
      </p:sp>
      <p:sp>
        <p:nvSpPr>
          <p:cNvPr id="3" name="Content Placeholder 2"/>
          <p:cNvSpPr>
            <a:spLocks noGrp="1"/>
          </p:cNvSpPr>
          <p:nvPr>
            <p:ph idx="1"/>
          </p:nvPr>
        </p:nvSpPr>
        <p:spPr/>
        <p:txBody>
          <a:bodyPr/>
          <a:lstStyle/>
          <a:p>
            <a:r>
              <a:rPr lang="en-US" dirty="0" smtClean="0"/>
              <a:t>We will have a discussion board which we will use to promote interaction.</a:t>
            </a:r>
          </a:p>
          <a:p>
            <a:r>
              <a:rPr lang="en-US" dirty="0" smtClean="0"/>
              <a:t>You do not have to wait for those times. Send email any time</a:t>
            </a:r>
            <a:r>
              <a:rPr lang="en-US" smtClean="0"/>
              <a:t>: </a:t>
            </a:r>
            <a:r>
              <a:rPr lang="en-US" smtClean="0"/>
              <a:t>syseng802@clemson.edu</a:t>
            </a:r>
            <a:endParaRPr lang="en-US" dirty="0" smtClean="0"/>
          </a:p>
          <a:p>
            <a:r>
              <a:rPr lang="en-US" dirty="0" smtClean="0"/>
              <a:t>You must either participate in a chat session or send email at least once a week.</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Eclipse Process Framework</a:t>
            </a:r>
            <a:endParaRPr lang="en-US" dirty="0"/>
          </a:p>
        </p:txBody>
      </p:sp>
      <p:sp>
        <p:nvSpPr>
          <p:cNvPr id="3" name="Content Placeholder 2"/>
          <p:cNvSpPr>
            <a:spLocks noGrp="1"/>
          </p:cNvSpPr>
          <p:nvPr>
            <p:ph idx="1"/>
          </p:nvPr>
        </p:nvSpPr>
        <p:spPr>
          <a:xfrm>
            <a:off x="457200" y="1600200"/>
            <a:ext cx="8382000" cy="4525963"/>
          </a:xfrm>
        </p:spPr>
        <p:txBody>
          <a:bodyPr/>
          <a:lstStyle/>
          <a:p>
            <a:r>
              <a:rPr lang="en-US" sz="2800" dirty="0" smtClean="0"/>
              <a:t>The Object Management Group (OMG) approved a Software Process Engineering </a:t>
            </a:r>
            <a:r>
              <a:rPr lang="en-US" sz="2800" dirty="0" err="1" smtClean="0"/>
              <a:t>Metamodel</a:t>
            </a:r>
            <a:r>
              <a:rPr lang="en-US" sz="2800" dirty="0" smtClean="0"/>
              <a:t> (SPEM). More about </a:t>
            </a:r>
            <a:r>
              <a:rPr lang="en-US" sz="2800" dirty="0" err="1" smtClean="0"/>
              <a:t>metamodeling</a:t>
            </a:r>
            <a:r>
              <a:rPr lang="en-US" sz="2800" dirty="0" smtClean="0"/>
              <a:t> later.</a:t>
            </a:r>
          </a:p>
          <a:p>
            <a:r>
              <a:rPr lang="en-US" sz="2800" dirty="0" smtClean="0"/>
              <a:t>The </a:t>
            </a:r>
            <a:r>
              <a:rPr lang="en-US" sz="2800" dirty="0" err="1" smtClean="0"/>
              <a:t>metamodel</a:t>
            </a:r>
            <a:r>
              <a:rPr lang="en-US" sz="2800" dirty="0" smtClean="0"/>
              <a:t> defines a set of concepts that are needed to describe the processes used by software development organizations.</a:t>
            </a:r>
          </a:p>
          <a:p>
            <a:r>
              <a:rPr lang="en-US" sz="2800" dirty="0" smtClean="0"/>
              <a:t> A </a:t>
            </a:r>
            <a:r>
              <a:rPr lang="en-US" sz="2800" dirty="0" err="1" smtClean="0"/>
              <a:t>metamodel</a:t>
            </a:r>
            <a:r>
              <a:rPr lang="en-US" sz="2800" dirty="0" smtClean="0"/>
              <a:t> is sufficiently conceptual that many different implementations are possible.</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- 2</a:t>
            </a:r>
            <a:endParaRPr lang="en-US" dirty="0"/>
          </a:p>
        </p:txBody>
      </p:sp>
      <p:sp>
        <p:nvSpPr>
          <p:cNvPr id="3" name="Content Placeholder 2"/>
          <p:cNvSpPr>
            <a:spLocks noGrp="1"/>
          </p:cNvSpPr>
          <p:nvPr>
            <p:ph idx="1"/>
          </p:nvPr>
        </p:nvSpPr>
        <p:spPr/>
        <p:txBody>
          <a:bodyPr/>
          <a:lstStyle/>
          <a:p>
            <a:r>
              <a:rPr lang="en-US" sz="2800" dirty="0" smtClean="0"/>
              <a:t>The Eclipse Process Framework (EPF) (</a:t>
            </a:r>
            <a:r>
              <a:rPr lang="en-US" sz="2800" dirty="0" smtClean="0">
                <a:hlinkClick r:id="rId2"/>
              </a:rPr>
              <a:t>www.eclipse.org/epf</a:t>
            </a:r>
            <a:r>
              <a:rPr lang="en-US" sz="2800" dirty="0" smtClean="0"/>
              <a:t> ) was developed as an open source implementation of the SPEM on top of the Eclipse (</a:t>
            </a:r>
            <a:r>
              <a:rPr lang="en-US" sz="2800" dirty="0" smtClean="0">
                <a:hlinkClick r:id="rId3"/>
              </a:rPr>
              <a:t>www.eclipse.org</a:t>
            </a:r>
            <a:r>
              <a:rPr lang="en-US" sz="2800" dirty="0" smtClean="0"/>
              <a:t>) platform.</a:t>
            </a:r>
          </a:p>
          <a:p>
            <a:r>
              <a:rPr lang="en-US" sz="2800" dirty="0" smtClean="0"/>
              <a:t>We will compile a textbook using EPF.</a:t>
            </a:r>
          </a:p>
          <a:p>
            <a:r>
              <a:rPr lang="en-US" sz="2800" dirty="0" smtClean="0"/>
              <a:t>We will engineer processes from fragments that we define as modular pieces of technique.</a:t>
            </a:r>
          </a:p>
          <a:p>
            <a:r>
              <a:rPr lang="en-US" sz="2800" dirty="0" smtClean="0"/>
              <a:t>Tutorials on EPF can be found at:</a:t>
            </a:r>
          </a:p>
          <a:p>
            <a:pPr>
              <a:buNone/>
            </a:pPr>
            <a:r>
              <a:rPr lang="en-US" sz="2800" dirty="0" smtClean="0">
                <a:hlinkClick r:id="rId4"/>
              </a:rPr>
              <a:t>	</a:t>
            </a:r>
            <a:r>
              <a:rPr lang="en-US" sz="2400" dirty="0" smtClean="0">
                <a:hlinkClick r:id="rId4"/>
              </a:rPr>
              <a:t>http://www.eclipse.org/epf/general/getting_started.php</a:t>
            </a:r>
            <a:endParaRPr lang="en-US" sz="2400" dirty="0" smtClean="0"/>
          </a:p>
          <a:p>
            <a:endParaRPr lang="en-US" dirty="0" smtClean="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- 3</a:t>
            </a: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951229" y="1600200"/>
            <a:ext cx="7241541" cy="4525963"/>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- 4</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304800" y="1286896"/>
            <a:ext cx="8610600" cy="542007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- 5</a:t>
            </a:r>
            <a:endParaRPr lang="en-US" dirty="0"/>
          </a:p>
        </p:txBody>
      </p:sp>
      <p:sp>
        <p:nvSpPr>
          <p:cNvPr id="3" name="Content Placeholder 2"/>
          <p:cNvSpPr>
            <a:spLocks noGrp="1"/>
          </p:cNvSpPr>
          <p:nvPr>
            <p:ph idx="1"/>
          </p:nvPr>
        </p:nvSpPr>
        <p:spPr/>
        <p:txBody>
          <a:bodyPr/>
          <a:lstStyle/>
          <a:p>
            <a:r>
              <a:rPr lang="en-US" dirty="0" smtClean="0"/>
              <a:t>I will build a plug-in and add information to it as the semester progresses</a:t>
            </a:r>
          </a:p>
          <a:p>
            <a:r>
              <a:rPr lang="en-US" dirty="0" smtClean="0"/>
              <a:t>You will build a plug-in and add information you find and you can extend pages that I start using the “extends” relationship.</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EPF - 6</a:t>
            </a:r>
            <a:endParaRPr lang="en-US" dirty="0"/>
          </a:p>
        </p:txBody>
      </p:sp>
      <p:sp>
        <p:nvSpPr>
          <p:cNvPr id="3" name="Content Placeholder 2"/>
          <p:cNvSpPr>
            <a:spLocks noGrp="1"/>
          </p:cNvSpPr>
          <p:nvPr>
            <p:ph idx="1"/>
          </p:nvPr>
        </p:nvSpPr>
        <p:spPr/>
        <p:txBody>
          <a:bodyPr/>
          <a:lstStyle/>
          <a:p>
            <a:endParaRPr lang="en-US" dirty="0"/>
          </a:p>
        </p:txBody>
      </p:sp>
      <p:pic>
        <p:nvPicPr>
          <p:cNvPr id="2051" name="Picture 3"/>
          <p:cNvPicPr>
            <a:picLocks noChangeAspect="1" noChangeArrowheads="1"/>
          </p:cNvPicPr>
          <p:nvPr/>
        </p:nvPicPr>
        <p:blipFill>
          <a:blip r:embed="rId2"/>
          <a:srcRect/>
          <a:stretch>
            <a:fillRect/>
          </a:stretch>
        </p:blipFill>
        <p:spPr bwMode="auto">
          <a:xfrm>
            <a:off x="152400" y="1340154"/>
            <a:ext cx="8801100" cy="5262067"/>
          </a:xfrm>
          <a:prstGeom prst="rect">
            <a:avLst/>
          </a:prstGeom>
          <a:noFill/>
          <a:ln w="9525">
            <a:noFill/>
            <a:miter lim="800000"/>
            <a:headEnd/>
            <a:tailEnd/>
          </a:ln>
        </p:spPr>
      </p:pic>
      <p:sp>
        <p:nvSpPr>
          <p:cNvPr id="6" name="Oval 5"/>
          <p:cNvSpPr/>
          <p:nvPr/>
        </p:nvSpPr>
        <p:spPr>
          <a:xfrm>
            <a:off x="1600200" y="3505200"/>
            <a:ext cx="7353300" cy="1371600"/>
          </a:xfrm>
          <a:prstGeom prst="ellipse">
            <a:avLst/>
          </a:prstGeom>
          <a:noFill/>
          <a:ln w="22225"/>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The objective of this session is to cover basic information for running the course during the Fall 2010 semester.</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endParaRPr lang="en-US" dirty="0"/>
          </a:p>
        </p:txBody>
      </p:sp>
      <p:sp>
        <p:nvSpPr>
          <p:cNvPr id="3" name="Content Placeholder 2"/>
          <p:cNvSpPr>
            <a:spLocks noGrp="1"/>
          </p:cNvSpPr>
          <p:nvPr>
            <p:ph idx="1"/>
          </p:nvPr>
        </p:nvSpPr>
        <p:spPr/>
        <p:txBody>
          <a:bodyPr/>
          <a:lstStyle/>
          <a:p>
            <a:r>
              <a:rPr lang="en-US" dirty="0" smtClean="0"/>
              <a:t>A few years ago Airbus experienced some devastating errors in their design process leading up to the Airbus 380.</a:t>
            </a:r>
          </a:p>
          <a:p>
            <a:r>
              <a:rPr lang="en-US" dirty="0" smtClean="0"/>
              <a:t>The </a:t>
            </a:r>
            <a:r>
              <a:rPr lang="en-US" dirty="0" err="1" smtClean="0"/>
              <a:t>Topcased</a:t>
            </a:r>
            <a:r>
              <a:rPr lang="en-US" dirty="0" smtClean="0"/>
              <a:t> consortium was formed to build design tools that would provide the robustness required for building life-critical systems.</a:t>
            </a:r>
          </a:p>
          <a:p>
            <a:r>
              <a:rPr lang="en-US" dirty="0" smtClean="0"/>
              <a:t>We will use several aspects of their tools to help do our work.</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r>
              <a:rPr lang="en-US" dirty="0" smtClean="0"/>
              <a:t> - 2</a:t>
            </a:r>
            <a:endParaRPr lang="en-US" dirty="0"/>
          </a:p>
        </p:txBody>
      </p:sp>
      <p:sp>
        <p:nvSpPr>
          <p:cNvPr id="3" name="Content Placeholder 2"/>
          <p:cNvSpPr>
            <a:spLocks noGrp="1"/>
          </p:cNvSpPr>
          <p:nvPr>
            <p:ph idx="1"/>
          </p:nvPr>
        </p:nvSpPr>
        <p:spPr/>
        <p:txBody>
          <a:bodyPr/>
          <a:lstStyle/>
          <a:p>
            <a:r>
              <a:rPr lang="en-US" sz="2800" dirty="0" smtClean="0"/>
              <a:t>The </a:t>
            </a:r>
            <a:r>
              <a:rPr lang="en-US" sz="2800" dirty="0" err="1" smtClean="0"/>
              <a:t>Topcased</a:t>
            </a:r>
            <a:r>
              <a:rPr lang="en-US" sz="2800" dirty="0" smtClean="0"/>
              <a:t> team decided that for maximum productivity they would adopt the Eclipse product line as the basis for their work.</a:t>
            </a:r>
          </a:p>
          <a:p>
            <a:r>
              <a:rPr lang="en-US" sz="2800" dirty="0" smtClean="0"/>
              <a:t>The Eclipse Foundation produces open source software </a:t>
            </a:r>
            <a:r>
              <a:rPr lang="en-US" sz="2800" dirty="0" err="1" smtClean="0"/>
              <a:t>plugins</a:t>
            </a:r>
            <a:r>
              <a:rPr lang="en-US" sz="2800" dirty="0" smtClean="0"/>
              <a:t> that are the building blocks for modeling tools.  </a:t>
            </a:r>
            <a:r>
              <a:rPr lang="en-US" sz="2800" dirty="0" smtClean="0">
                <a:hlinkClick r:id="rId2"/>
              </a:rPr>
              <a:t>www.eclipse.org</a:t>
            </a:r>
            <a:endParaRPr lang="en-US" sz="2800" dirty="0" smtClean="0"/>
          </a:p>
          <a:p>
            <a:r>
              <a:rPr lang="en-US" sz="2800" dirty="0" smtClean="0"/>
              <a:t>Integrated tool sets can be found at </a:t>
            </a:r>
            <a:r>
              <a:rPr lang="en-US" sz="2800" dirty="0" smtClean="0">
                <a:hlinkClick r:id="rId3"/>
              </a:rPr>
              <a:t>www.topcased.org</a:t>
            </a:r>
            <a:r>
              <a:rPr lang="en-US" sz="2800" dirty="0" smtClean="0"/>
              <a:t> or if you are already an Eclipse user go to the same address but find the update </a:t>
            </a:r>
            <a:r>
              <a:rPr lang="en-US" sz="2800" dirty="0" err="1" smtClean="0"/>
              <a:t>url</a:t>
            </a:r>
            <a:r>
              <a:rPr lang="en-US" sz="2800" dirty="0" smtClean="0"/>
              <a:t> and use the Eclipse update facility to add </a:t>
            </a:r>
            <a:r>
              <a:rPr lang="en-US" sz="2800" dirty="0" err="1" smtClean="0"/>
              <a:t>Topcased</a:t>
            </a:r>
            <a:r>
              <a:rPr lang="en-US" sz="2800" dirty="0" smtClean="0"/>
              <a:t>.</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r>
              <a:rPr lang="en-US" dirty="0" smtClean="0"/>
              <a:t> - 3</a:t>
            </a:r>
            <a:endParaRPr lang="en-US" dirty="0"/>
          </a:p>
        </p:txBody>
      </p:sp>
      <p:sp>
        <p:nvSpPr>
          <p:cNvPr id="3" name="Content Placeholder 2"/>
          <p:cNvSpPr>
            <a:spLocks noGrp="1"/>
          </p:cNvSpPr>
          <p:nvPr>
            <p:ph idx="1"/>
          </p:nvPr>
        </p:nvSpPr>
        <p:spPr>
          <a:xfrm>
            <a:off x="304800" y="1600200"/>
            <a:ext cx="8382000" cy="4525963"/>
          </a:xfrm>
        </p:spPr>
        <p:txBody>
          <a:bodyPr/>
          <a:lstStyle/>
          <a:p>
            <a:r>
              <a:rPr lang="en-US" dirty="0" smtClean="0"/>
              <a:t>Go to topcased.org</a:t>
            </a:r>
          </a:p>
          <a:p>
            <a:r>
              <a:rPr lang="en-US" dirty="0" smtClean="0"/>
              <a:t>Select “Download </a:t>
            </a:r>
            <a:r>
              <a:rPr lang="en-US" dirty="0" err="1" smtClean="0"/>
              <a:t>Topcased</a:t>
            </a:r>
            <a:r>
              <a:rPr lang="en-US" dirty="0" smtClean="0"/>
              <a:t>”</a:t>
            </a:r>
          </a:p>
          <a:p>
            <a:r>
              <a:rPr lang="en-US" dirty="0" smtClean="0"/>
              <a:t>Download “</a:t>
            </a:r>
            <a:r>
              <a:rPr lang="en-US" dirty="0" err="1" smtClean="0"/>
              <a:t>linux</a:t>
            </a:r>
            <a:r>
              <a:rPr lang="en-US" dirty="0" smtClean="0"/>
              <a:t>” or “win” RCP version</a:t>
            </a:r>
          </a:p>
          <a:p>
            <a:r>
              <a:rPr lang="en-US" dirty="0" smtClean="0"/>
              <a:t>Download </a:t>
            </a:r>
            <a:r>
              <a:rPr lang="en-US" dirty="0" smtClean="0">
                <a:hlinkClick r:id="rId2"/>
              </a:rPr>
              <a:t>org.topcased.experimental-4.0.0.zip</a:t>
            </a:r>
            <a:endParaRPr lang="en-US" dirty="0" smtClean="0"/>
          </a:p>
          <a:p>
            <a:r>
              <a:rPr lang="en-US" dirty="0" smtClean="0"/>
              <a:t>Download </a:t>
            </a:r>
            <a:r>
              <a:rPr lang="en-US" dirty="0" smtClean="0">
                <a:hlinkClick r:id="rId3"/>
              </a:rPr>
              <a:t>org.topcased.toolkit-4.0.0.zip</a:t>
            </a:r>
            <a:endParaRPr lang="en-US" dirty="0" smtClean="0"/>
          </a:p>
          <a:p>
            <a:r>
              <a:rPr lang="en-US" dirty="0" smtClean="0"/>
              <a:t>Unzip the RCP version first</a:t>
            </a:r>
          </a:p>
          <a:p>
            <a:r>
              <a:rPr lang="en-US" dirty="0" smtClean="0"/>
              <a:t>Then unzip each of the others into the RCP directory</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SysML</a:t>
            </a:r>
            <a:endParaRPr lang="en-US" dirty="0"/>
          </a:p>
        </p:txBody>
      </p:sp>
      <p:sp>
        <p:nvSpPr>
          <p:cNvPr id="3" name="Content Placeholder 2"/>
          <p:cNvSpPr>
            <a:spLocks noGrp="1"/>
          </p:cNvSpPr>
          <p:nvPr>
            <p:ph idx="1"/>
          </p:nvPr>
        </p:nvSpPr>
        <p:spPr/>
        <p:txBody>
          <a:bodyPr/>
          <a:lstStyle/>
          <a:p>
            <a:r>
              <a:rPr lang="en-US" dirty="0" smtClean="0"/>
              <a:t>We will use the System Modeling Language (</a:t>
            </a:r>
            <a:r>
              <a:rPr lang="en-US" dirty="0" err="1" smtClean="0"/>
              <a:t>SysML</a:t>
            </a:r>
            <a:r>
              <a:rPr lang="en-US" dirty="0" smtClean="0"/>
              <a:t>) as a tool to capture information about the system under development.</a:t>
            </a:r>
          </a:p>
          <a:p>
            <a:r>
              <a:rPr lang="en-US" dirty="0" err="1" smtClean="0"/>
              <a:t>SysML</a:t>
            </a:r>
            <a:r>
              <a:rPr lang="en-US" dirty="0" smtClean="0"/>
              <a:t> is a standard from the Object Management Group (OMG – </a:t>
            </a:r>
            <a:r>
              <a:rPr lang="en-US" dirty="0" smtClean="0">
                <a:hlinkClick r:id="rId2"/>
              </a:rPr>
              <a:t>www.omg.org</a:t>
            </a:r>
            <a:r>
              <a:rPr lang="en-US" dirty="0" smtClean="0"/>
              <a:t>)</a:t>
            </a:r>
          </a:p>
          <a:p>
            <a:r>
              <a:rPr lang="en-US" dirty="0" smtClean="0"/>
              <a:t>A tutorial about several aspects of </a:t>
            </a:r>
            <a:r>
              <a:rPr lang="en-US" dirty="0" err="1" smtClean="0"/>
              <a:t>SysML</a:t>
            </a:r>
            <a:r>
              <a:rPr lang="en-US" dirty="0" smtClean="0"/>
              <a:t> can be found at:</a:t>
            </a:r>
          </a:p>
          <a:p>
            <a:pPr>
              <a:buNone/>
            </a:pPr>
            <a:r>
              <a:rPr lang="en-US" dirty="0" smtClean="0"/>
              <a:t>	</a:t>
            </a:r>
            <a:r>
              <a:rPr lang="en-US" sz="2000" dirty="0" smtClean="0"/>
              <a:t> http://www.uml-sysml.org/documentation/sysml-tutorial-incose-2.2mo</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Topcased</a:t>
            </a:r>
            <a:endParaRPr lang="en-US" dirty="0"/>
          </a:p>
        </p:txBody>
      </p:sp>
      <p:sp>
        <p:nvSpPr>
          <p:cNvPr id="3" name="Content Placeholder 2"/>
          <p:cNvSpPr>
            <a:spLocks noGrp="1"/>
          </p:cNvSpPr>
          <p:nvPr>
            <p:ph idx="1"/>
          </p:nvPr>
        </p:nvSpPr>
        <p:spPr/>
        <p:txBody>
          <a:bodyPr/>
          <a:lstStyle/>
          <a:p>
            <a:r>
              <a:rPr lang="en-US" dirty="0" smtClean="0"/>
              <a:t>Several useful tutorials can be found at :</a:t>
            </a:r>
          </a:p>
          <a:p>
            <a:pPr>
              <a:buNone/>
            </a:pPr>
            <a:r>
              <a:rPr lang="en-US" dirty="0" smtClean="0"/>
              <a:t>	 </a:t>
            </a:r>
            <a:r>
              <a:rPr lang="en-US" sz="2000" dirty="0" smtClean="0">
                <a:hlinkClick r:id="rId2"/>
              </a:rPr>
              <a:t>http://www.topcased.org/index.php?documentsSynthesis=y&amp;Itemid=59</a:t>
            </a:r>
            <a:endParaRPr lang="en-US" sz="2000" dirty="0" smtClean="0"/>
          </a:p>
          <a:p>
            <a:pPr>
              <a:buNone/>
            </a:pPr>
            <a:endParaRPr lang="en-US" sz="2000" dirty="0" smtClean="0"/>
          </a:p>
          <a:p>
            <a:r>
              <a:rPr lang="en-US" sz="2000" dirty="0" smtClean="0"/>
              <a:t>We will use many sources this semester. There is an initial list in the material provided to you in the EPF plug-in.</a:t>
            </a:r>
          </a:p>
          <a:p>
            <a:pPr>
              <a:buNone/>
            </a:pPr>
            <a:endParaRPr lang="en-US"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Assignment</a:t>
            </a:r>
            <a:endParaRPr lang="en-US" dirty="0"/>
          </a:p>
        </p:txBody>
      </p:sp>
      <p:sp>
        <p:nvSpPr>
          <p:cNvPr id="3" name="Content Placeholder 2"/>
          <p:cNvSpPr>
            <a:spLocks noGrp="1"/>
          </p:cNvSpPr>
          <p:nvPr>
            <p:ph idx="1"/>
          </p:nvPr>
        </p:nvSpPr>
        <p:spPr/>
        <p:txBody>
          <a:bodyPr/>
          <a:lstStyle/>
          <a:p>
            <a:r>
              <a:rPr lang="en-US" sz="2800" dirty="0" smtClean="0"/>
              <a:t>Send an email to </a:t>
            </a:r>
          </a:p>
          <a:p>
            <a:pPr lvl="1">
              <a:buNone/>
            </a:pPr>
            <a:r>
              <a:rPr lang="en-US" sz="2400" dirty="0" smtClean="0"/>
              <a:t>		</a:t>
            </a:r>
            <a:r>
              <a:rPr lang="en-US" sz="2400" dirty="0" smtClean="0">
                <a:hlinkClick r:id="rId2"/>
              </a:rPr>
              <a:t>syseng802@clemson.edu</a:t>
            </a:r>
            <a:endParaRPr lang="en-US" sz="2400" dirty="0" smtClean="0"/>
          </a:p>
          <a:p>
            <a:pPr lvl="1">
              <a:buNone/>
            </a:pPr>
            <a:r>
              <a:rPr lang="en-US" sz="2400" dirty="0" smtClean="0"/>
              <a:t>with a brief professional bio</a:t>
            </a:r>
          </a:p>
          <a:p>
            <a:r>
              <a:rPr lang="en-US" sz="2800" dirty="0" smtClean="0"/>
              <a:t>Setup your work environment</a:t>
            </a:r>
          </a:p>
          <a:p>
            <a:r>
              <a:rPr lang="en-US" sz="2800" dirty="0" smtClean="0"/>
              <a:t>Get </a:t>
            </a:r>
            <a:r>
              <a:rPr lang="en-US" sz="2800" dirty="0" err="1" smtClean="0"/>
              <a:t>Topcased</a:t>
            </a:r>
            <a:r>
              <a:rPr lang="en-US" sz="2800" dirty="0" smtClean="0"/>
              <a:t> installed and work through the general tutorial</a:t>
            </a:r>
          </a:p>
          <a:p>
            <a:r>
              <a:rPr lang="en-US" sz="2800" dirty="0" smtClean="0"/>
              <a:t>Download EPF from the given address and the initial EPF configuration found on the resources page of the course web site and import into EPF.</a:t>
            </a:r>
          </a:p>
          <a:p>
            <a:r>
              <a:rPr lang="en-US" sz="2800" dirty="0" smtClean="0"/>
              <a:t>Create your own, basically empty, EPF plug-in.</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Systems engineering is an important area of study because of its central role in complex projects.</a:t>
            </a:r>
          </a:p>
          <a:p>
            <a:r>
              <a:rPr lang="en-US" dirty="0" smtClean="0"/>
              <a:t>We will use a number of tools in our study of engineering techniques and techniques for defining the systems engineering process for your context.</a:t>
            </a:r>
          </a:p>
          <a:p>
            <a:r>
              <a:rPr lang="en-US" dirty="0" smtClean="0"/>
              <a:t>I hope this will be an interesting and rewarding semester of work.</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Objective</a:t>
            </a:r>
            <a:endParaRPr lang="en-US" dirty="0"/>
          </a:p>
        </p:txBody>
      </p:sp>
      <p:sp>
        <p:nvSpPr>
          <p:cNvPr id="3" name="Content Placeholder 2"/>
          <p:cNvSpPr>
            <a:spLocks noGrp="1"/>
          </p:cNvSpPr>
          <p:nvPr>
            <p:ph idx="1"/>
          </p:nvPr>
        </p:nvSpPr>
        <p:spPr/>
        <p:txBody>
          <a:bodyPr/>
          <a:lstStyle/>
          <a:p>
            <a:r>
              <a:rPr lang="en-US" dirty="0" smtClean="0"/>
              <a:t>To guide the student through the concepts, techniques, and issues related to the systems engineering function in an organization that produces products that combine hardware and software.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John D. McGregor</a:t>
            </a:r>
            <a:endParaRPr lang="en-US" dirty="0"/>
          </a:p>
        </p:txBody>
      </p:sp>
      <p:sp>
        <p:nvSpPr>
          <p:cNvPr id="9" name="Content Placeholder 8"/>
          <p:cNvSpPr>
            <a:spLocks noGrp="1"/>
          </p:cNvSpPr>
          <p:nvPr>
            <p:ph idx="1"/>
          </p:nvPr>
        </p:nvSpPr>
        <p:spPr/>
        <p:txBody>
          <a:bodyPr/>
          <a:lstStyle/>
          <a:p>
            <a:r>
              <a:rPr lang="en-US" dirty="0" smtClean="0"/>
              <a:t>Associate Professor of Computer Science</a:t>
            </a:r>
          </a:p>
          <a:p>
            <a:r>
              <a:rPr lang="en-US" dirty="0" smtClean="0"/>
              <a:t>Contact info:</a:t>
            </a:r>
          </a:p>
          <a:p>
            <a:pPr lvl="1"/>
            <a:r>
              <a:rPr lang="en-US" dirty="0" smtClean="0">
                <a:hlinkClick r:id="rId2"/>
              </a:rPr>
              <a:t>johnmc@cs.clemson.edu</a:t>
            </a:r>
            <a:r>
              <a:rPr lang="en-US" dirty="0" smtClean="0"/>
              <a:t> (the best way)</a:t>
            </a:r>
          </a:p>
          <a:p>
            <a:pPr lvl="1"/>
            <a:r>
              <a:rPr lang="en-US" dirty="0" smtClean="0"/>
              <a:t>(864) 656-5859 (office phone)</a:t>
            </a:r>
          </a:p>
          <a:p>
            <a:pPr lvl="1"/>
            <a:r>
              <a:rPr lang="en-US" dirty="0" smtClean="0"/>
              <a:t>McAdams 312 (office location</a:t>
            </a:r>
            <a:r>
              <a:rPr lang="en-US" dirty="0" smtClean="0"/>
              <a:t>)</a:t>
            </a:r>
          </a:p>
          <a:p>
            <a:pPr lvl="1"/>
            <a:r>
              <a:rPr lang="en-US" dirty="0" smtClean="0"/>
              <a:t>www.cs.clemson.edu/~johnmc</a:t>
            </a:r>
            <a:endParaRPr lang="en-US" dirty="0" smtClean="0"/>
          </a:p>
          <a:p>
            <a:r>
              <a:rPr lang="en-US" dirty="0" smtClean="0"/>
              <a:t>30+ years of software/systems consulting on large-scale technical projects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High-level Course Outline</a:t>
            </a:r>
            <a:endParaRPr lang="en-US" dirty="0"/>
          </a:p>
        </p:txBody>
      </p:sp>
      <p:sp>
        <p:nvSpPr>
          <p:cNvPr id="3" name="Content Placeholder 2"/>
          <p:cNvSpPr>
            <a:spLocks noGrp="1"/>
          </p:cNvSpPr>
          <p:nvPr>
            <p:ph idx="1"/>
          </p:nvPr>
        </p:nvSpPr>
        <p:spPr/>
        <p:txBody>
          <a:bodyPr/>
          <a:lstStyle/>
          <a:p>
            <a:r>
              <a:rPr lang="en-US" dirty="0" smtClean="0"/>
              <a:t>Basic definitions and context</a:t>
            </a:r>
          </a:p>
          <a:p>
            <a:r>
              <a:rPr lang="en-US" dirty="0" smtClean="0"/>
              <a:t>Problem space</a:t>
            </a:r>
          </a:p>
          <a:p>
            <a:pPr lvl="1"/>
            <a:r>
              <a:rPr lang="en-US" dirty="0" smtClean="0"/>
              <a:t>Modeling problems</a:t>
            </a:r>
          </a:p>
          <a:p>
            <a:r>
              <a:rPr lang="en-US" dirty="0" smtClean="0"/>
              <a:t>Solution space</a:t>
            </a:r>
          </a:p>
          <a:p>
            <a:pPr lvl="1"/>
            <a:r>
              <a:rPr lang="en-US" dirty="0" smtClean="0"/>
              <a:t>Mapping solutions onto problems</a:t>
            </a:r>
          </a:p>
          <a:p>
            <a:r>
              <a:rPr lang="en-US" dirty="0" smtClean="0"/>
              <a:t>A complete life cycle</a:t>
            </a:r>
          </a:p>
          <a:p>
            <a:r>
              <a:rPr lang="en-US" dirty="0" smtClean="0"/>
              <a:t>Systems of systems</a:t>
            </a:r>
          </a:p>
          <a:p>
            <a:endParaRPr lang="en-US" dirty="0" smtClean="0"/>
          </a:p>
          <a:p>
            <a:r>
              <a:rPr lang="en-US" dirty="0" smtClean="0"/>
              <a:t>But we will iterate over these topics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of session</a:t>
            </a:r>
            <a:endParaRPr lang="en-US" dirty="0"/>
          </a:p>
        </p:txBody>
      </p:sp>
      <p:sp>
        <p:nvSpPr>
          <p:cNvPr id="3" name="Content Placeholder 2"/>
          <p:cNvSpPr>
            <a:spLocks noGrp="1"/>
          </p:cNvSpPr>
          <p:nvPr>
            <p:ph idx="1"/>
          </p:nvPr>
        </p:nvSpPr>
        <p:spPr/>
        <p:txBody>
          <a:bodyPr/>
          <a:lstStyle/>
          <a:p>
            <a:r>
              <a:rPr lang="en-US" dirty="0" smtClean="0"/>
              <a:t>Course requirements/issues</a:t>
            </a:r>
          </a:p>
          <a:p>
            <a:r>
              <a:rPr lang="en-US" dirty="0" smtClean="0"/>
              <a:t>Course infrastructure</a:t>
            </a:r>
          </a:p>
          <a:p>
            <a:r>
              <a:rPr lang="en-US" dirty="0" smtClean="0"/>
              <a:t>EPF</a:t>
            </a:r>
          </a:p>
          <a:p>
            <a:r>
              <a:rPr lang="en-US" dirty="0" err="1" smtClean="0"/>
              <a:t>Topcased</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Requirements</a:t>
            </a:r>
            <a:endParaRPr lang="en-US" dirty="0"/>
          </a:p>
        </p:txBody>
      </p:sp>
      <p:sp>
        <p:nvSpPr>
          <p:cNvPr id="3" name="Content Placeholder 2"/>
          <p:cNvSpPr>
            <a:spLocks noGrp="1"/>
          </p:cNvSpPr>
          <p:nvPr>
            <p:ph idx="1"/>
          </p:nvPr>
        </p:nvSpPr>
        <p:spPr/>
        <p:txBody>
          <a:bodyPr/>
          <a:lstStyle/>
          <a:p>
            <a:r>
              <a:rPr lang="en-US" sz="2400" dirty="0" smtClean="0"/>
              <a:t>The course page can be found at:</a:t>
            </a:r>
          </a:p>
          <a:p>
            <a:pPr>
              <a:buNone/>
            </a:pPr>
            <a:r>
              <a:rPr lang="en-US" sz="2400" dirty="0" smtClean="0"/>
              <a:t>	</a:t>
            </a:r>
            <a:r>
              <a:rPr lang="en-US" sz="2000" dirty="0" smtClean="0"/>
              <a:t>www.cs.clemson.edu/~johnmc/courses/syse802.html</a:t>
            </a:r>
          </a:p>
          <a:p>
            <a:r>
              <a:rPr lang="en-US" sz="2400" dirty="0" smtClean="0"/>
              <a:t>The course page has the details of the course requirements but essentially a specific number of modules must be completed for each of the letter grades.</a:t>
            </a:r>
          </a:p>
          <a:p>
            <a:r>
              <a:rPr lang="en-US" sz="2400" dirty="0" smtClean="0"/>
              <a:t>Module assignments – you will be given assignments related to each of the modules</a:t>
            </a:r>
          </a:p>
          <a:p>
            <a:r>
              <a:rPr lang="en-US" sz="2400" dirty="0" smtClean="0"/>
              <a:t>Class participation – even in this environment there will be opportunities for participation</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a:t>
            </a:r>
            <a:endParaRPr lang="en-US" dirty="0"/>
          </a:p>
        </p:txBody>
      </p:sp>
      <p:sp>
        <p:nvSpPr>
          <p:cNvPr id="3" name="Content Placeholder 2"/>
          <p:cNvSpPr>
            <a:spLocks noGrp="1"/>
          </p:cNvSpPr>
          <p:nvPr>
            <p:ph idx="1"/>
          </p:nvPr>
        </p:nvSpPr>
        <p:spPr>
          <a:xfrm>
            <a:off x="304800" y="1600200"/>
            <a:ext cx="8534400" cy="4525963"/>
          </a:xfrm>
        </p:spPr>
        <p:txBody>
          <a:bodyPr/>
          <a:lstStyle/>
          <a:p>
            <a:r>
              <a:rPr lang="en-US" sz="2800" dirty="0" smtClean="0"/>
              <a:t>You will identify a suitable project from your current context and use that as the basis for completing assignments. It can not be a current product or one in production but it can be one under discussion. Instructor must approve the project.</a:t>
            </a:r>
          </a:p>
          <a:p>
            <a:r>
              <a:rPr lang="en-US" sz="2800" dirty="0" smtClean="0"/>
              <a:t>Scope the problem appropriately. It may be a piece of a product that would be produced by your company but it should not be one that has been produced.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- 2</a:t>
            </a:r>
            <a:endParaRPr lang="en-US" dirty="0"/>
          </a:p>
        </p:txBody>
      </p:sp>
      <p:sp>
        <p:nvSpPr>
          <p:cNvPr id="3" name="Content Placeholder 2"/>
          <p:cNvSpPr>
            <a:spLocks noGrp="1"/>
          </p:cNvSpPr>
          <p:nvPr>
            <p:ph idx="1"/>
          </p:nvPr>
        </p:nvSpPr>
        <p:spPr/>
        <p:txBody>
          <a:bodyPr/>
          <a:lstStyle/>
          <a:p>
            <a:r>
              <a:rPr lang="en-US" dirty="0" smtClean="0"/>
              <a:t>The project has two main components.</a:t>
            </a:r>
          </a:p>
          <a:p>
            <a:pPr lvl="1"/>
            <a:r>
              <a:rPr lang="en-US" dirty="0" smtClean="0"/>
              <a:t>You will produce those deliverables a systems engineer would produce for the chosen project.</a:t>
            </a:r>
          </a:p>
          <a:p>
            <a:pPr lvl="1"/>
            <a:r>
              <a:rPr lang="en-US" dirty="0" smtClean="0"/>
              <a:t>You will develop a method definition for the work that you do (or would do) as a systems engineer for the project if it was developed in your organization.</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22701</TotalTime>
  <Words>932</Words>
  <Application>Microsoft Office PowerPoint</Application>
  <PresentationFormat>On-screen Show (4:3)</PresentationFormat>
  <Paragraphs>118</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syse802Template</vt:lpstr>
      <vt:lpstr>SYSE 802 </vt:lpstr>
      <vt:lpstr>Session objective</vt:lpstr>
      <vt:lpstr>Course Objective</vt:lpstr>
      <vt:lpstr>John D. McGregor</vt:lpstr>
      <vt:lpstr>High-level Course Outline</vt:lpstr>
      <vt:lpstr>Outline of session</vt:lpstr>
      <vt:lpstr>Course Requirements</vt:lpstr>
      <vt:lpstr>Project</vt:lpstr>
      <vt:lpstr>Project - 2</vt:lpstr>
      <vt:lpstr>Textbook</vt:lpstr>
      <vt:lpstr>Model-driven</vt:lpstr>
      <vt:lpstr>Required Tools</vt:lpstr>
      <vt:lpstr>Interaction</vt:lpstr>
      <vt:lpstr>Eclipse Process Framework</vt:lpstr>
      <vt:lpstr>EPF - 2</vt:lpstr>
      <vt:lpstr>EPF - 3</vt:lpstr>
      <vt:lpstr>EPF - 4</vt:lpstr>
      <vt:lpstr>EPF - 5</vt:lpstr>
      <vt:lpstr>EPF - 6</vt:lpstr>
      <vt:lpstr>Topcased</vt:lpstr>
      <vt:lpstr>Topcased - 2</vt:lpstr>
      <vt:lpstr>Topcased - 3</vt:lpstr>
      <vt:lpstr>SysML</vt:lpstr>
      <vt:lpstr>Topcased</vt:lpstr>
      <vt:lpstr>First Assignment</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529</cp:revision>
  <dcterms:created xsi:type="dcterms:W3CDTF">2010-06-06T16:30:10Z</dcterms:created>
  <dcterms:modified xsi:type="dcterms:W3CDTF">2010-09-05T16:48:55Z</dcterms:modified>
</cp:coreProperties>
</file>