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60" r:id="rId2"/>
    <p:sldId id="262" r:id="rId3"/>
    <p:sldId id="261" r:id="rId4"/>
    <p:sldId id="265" r:id="rId5"/>
    <p:sldId id="267" r:id="rId6"/>
    <p:sldId id="266" r:id="rId7"/>
    <p:sldId id="268" r:id="rId8"/>
    <p:sldId id="269" r:id="rId9"/>
    <p:sldId id="270" r:id="rId10"/>
    <p:sldId id="264" r:id="rId11"/>
    <p:sldId id="263" r:id="rId12"/>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66" d="100"/>
          <a:sy n="66" d="100"/>
        </p:scale>
        <p:origin x="-59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9/5/2010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9/5/2010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9/5/2010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9/5/2010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9/5/2010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9/5/2010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9/5/2010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9/5/2010</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9/5/2010</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9/5/2010</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9/5/2010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9/5/2010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9/5/2010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SYSE 802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0 Session 2</a:t>
            </a:r>
          </a:p>
          <a:p>
            <a:r>
              <a:rPr lang="en-US" dirty="0" smtClean="0">
                <a:solidFill>
                  <a:schemeClr val="tx1"/>
                </a:solidFill>
              </a:rPr>
              <a:t>Model-based methods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Simulation</a:t>
            </a:r>
            <a:endParaRPr lang="en-US" dirty="0"/>
          </a:p>
        </p:txBody>
      </p:sp>
      <p:sp>
        <p:nvSpPr>
          <p:cNvPr id="3" name="Content Placeholder 2"/>
          <p:cNvSpPr>
            <a:spLocks noGrp="1"/>
          </p:cNvSpPr>
          <p:nvPr>
            <p:ph idx="1"/>
          </p:nvPr>
        </p:nvSpPr>
        <p:spPr/>
        <p:txBody>
          <a:bodyPr/>
          <a:lstStyle/>
          <a:p>
            <a:r>
              <a:rPr lang="en-US" dirty="0" smtClean="0"/>
              <a:t>A number of modeling tools provide the ability to simulate execution</a:t>
            </a:r>
          </a:p>
          <a:p>
            <a:r>
              <a:rPr lang="en-US" dirty="0" smtClean="0"/>
              <a:t>Simulation requires quite a bit of detail in the semantics of the model</a:t>
            </a:r>
          </a:p>
          <a:p>
            <a:r>
              <a:rPr lang="en-US" dirty="0" smtClean="0"/>
              <a:t>To make this investment worthwhile most systems that use simulation also provide automatic generation of some portion of the next most detailed model (often the code)</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Tutorial</a:t>
            </a:r>
            <a:endParaRPr lang="en-US" dirty="0"/>
          </a:p>
        </p:txBody>
      </p:sp>
      <p:sp>
        <p:nvSpPr>
          <p:cNvPr id="3" name="Content Placeholder 2"/>
          <p:cNvSpPr>
            <a:spLocks noGrp="1"/>
          </p:cNvSpPr>
          <p:nvPr>
            <p:ph idx="1"/>
          </p:nvPr>
        </p:nvSpPr>
        <p:spPr>
          <a:xfrm>
            <a:off x="304800" y="1600200"/>
            <a:ext cx="8382000" cy="4525963"/>
          </a:xfrm>
        </p:spPr>
        <p:txBody>
          <a:bodyPr/>
          <a:lstStyle/>
          <a:p>
            <a:r>
              <a:rPr lang="en-US" dirty="0" smtClean="0"/>
              <a:t>More about modeling and model-driven as the course progresses</a:t>
            </a:r>
          </a:p>
          <a:p>
            <a:r>
              <a:rPr lang="en-US" dirty="0" smtClean="0"/>
              <a:t>Tutorial in model-driven architecture:</a:t>
            </a:r>
          </a:p>
          <a:p>
            <a:pPr>
              <a:buNone/>
            </a:pPr>
            <a:r>
              <a:rPr lang="en-US" sz="2400" dirty="0" smtClean="0"/>
              <a:t>http://www.ibm.com/developerworks/rational/library/3100.html</a:t>
            </a:r>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objective</a:t>
            </a:r>
            <a:endParaRPr lang="en-US" dirty="0"/>
          </a:p>
        </p:txBody>
      </p:sp>
      <p:sp>
        <p:nvSpPr>
          <p:cNvPr id="3" name="Content Placeholder 2"/>
          <p:cNvSpPr>
            <a:spLocks noGrp="1"/>
          </p:cNvSpPr>
          <p:nvPr>
            <p:ph idx="1"/>
          </p:nvPr>
        </p:nvSpPr>
        <p:spPr/>
        <p:txBody>
          <a:bodyPr/>
          <a:lstStyle/>
          <a:p>
            <a:r>
              <a:rPr lang="en-US" dirty="0" smtClean="0"/>
              <a:t>The objective of this session is to introduce model-driven methods prior to their use in this course.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definitions</a:t>
            </a:r>
            <a:endParaRPr lang="en-US" dirty="0"/>
          </a:p>
        </p:txBody>
      </p:sp>
      <p:sp>
        <p:nvSpPr>
          <p:cNvPr id="3" name="Content Placeholder 2"/>
          <p:cNvSpPr>
            <a:spLocks noGrp="1"/>
          </p:cNvSpPr>
          <p:nvPr>
            <p:ph idx="1"/>
          </p:nvPr>
        </p:nvSpPr>
        <p:spPr/>
        <p:txBody>
          <a:bodyPr/>
          <a:lstStyle/>
          <a:p>
            <a:r>
              <a:rPr lang="en-US" sz="2800" dirty="0" smtClean="0"/>
              <a:t>A “model” is an abstraction of something.</a:t>
            </a:r>
          </a:p>
          <a:p>
            <a:r>
              <a:rPr lang="en-US" sz="2800" dirty="0" smtClean="0"/>
              <a:t>“Model-driven” implies that a process is moved forward by creating and manipulating models.</a:t>
            </a:r>
          </a:p>
          <a:p>
            <a:r>
              <a:rPr lang="en-US" sz="2800" dirty="0" smtClean="0"/>
              <a:t>Model-driven architecture is an effort to define the architecture of a product by creating models that represent our ideas about the architecture.</a:t>
            </a:r>
          </a:p>
          <a:p>
            <a:r>
              <a:rPr lang="en-US" sz="2800" dirty="0" smtClean="0"/>
              <a:t>The Object Management Group has an initiative on MDA </a:t>
            </a:r>
            <a:endParaRPr lang="en-US" sz="2800" dirty="0" smtClean="0"/>
          </a:p>
          <a:p>
            <a:pPr>
              <a:buNone/>
            </a:pPr>
            <a:r>
              <a:rPr lang="en-US" sz="2800" dirty="0" smtClean="0"/>
              <a:t>	</a:t>
            </a:r>
            <a:r>
              <a:rPr lang="en-US" sz="2800" dirty="0" smtClean="0"/>
              <a:t>www.omg.org</a:t>
            </a:r>
            <a:r>
              <a:rPr lang="en-US" sz="2800" dirty="0" smtClean="0"/>
              <a:t>/~soley/mdase.ppt  </a:t>
            </a:r>
            <a:endParaRPr 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Degrees of support</a:t>
            </a:r>
            <a:endParaRPr lang="en-US" dirty="0"/>
          </a:p>
        </p:txBody>
      </p:sp>
      <p:sp>
        <p:nvSpPr>
          <p:cNvPr id="3" name="Content Placeholder 2"/>
          <p:cNvSpPr>
            <a:spLocks noGrp="1"/>
          </p:cNvSpPr>
          <p:nvPr>
            <p:ph idx="1"/>
          </p:nvPr>
        </p:nvSpPr>
        <p:spPr/>
        <p:txBody>
          <a:bodyPr/>
          <a:lstStyle/>
          <a:p>
            <a:r>
              <a:rPr lang="en-US" dirty="0" smtClean="0"/>
              <a:t>Visio supports model-driven methods to the extent that it captures a graphical representation but a square is just a square</a:t>
            </a:r>
          </a:p>
          <a:p>
            <a:endParaRPr lang="en-US" dirty="0" smtClean="0"/>
          </a:p>
          <a:p>
            <a:endParaRPr lang="en-US" dirty="0" smtClean="0"/>
          </a:p>
          <a:p>
            <a:endParaRPr lang="en-US" dirty="0" smtClean="0"/>
          </a:p>
          <a:p>
            <a:r>
              <a:rPr lang="en-US" dirty="0" smtClean="0"/>
              <a:t>Standards provide stable semantics and notation; many new design standards have multiple representations of the concepts </a:t>
            </a:r>
          </a:p>
          <a:p>
            <a:pPr>
              <a:buNone/>
            </a:pPr>
            <a:endParaRPr lang="en-US" dirty="0" smtClean="0"/>
          </a:p>
        </p:txBody>
      </p:sp>
      <p:sp>
        <p:nvSpPr>
          <p:cNvPr id="4" name="Rectangle 3"/>
          <p:cNvSpPr/>
          <p:nvPr/>
        </p:nvSpPr>
        <p:spPr>
          <a:xfrm>
            <a:off x="3352800" y="3352800"/>
            <a:ext cx="1981200" cy="1295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Degrees of support - 2</a:t>
            </a:r>
            <a:endParaRPr lang="en-US" dirty="0"/>
          </a:p>
        </p:txBody>
      </p:sp>
      <p:sp>
        <p:nvSpPr>
          <p:cNvPr id="3" name="Content Placeholder 2"/>
          <p:cNvSpPr>
            <a:spLocks noGrp="1"/>
          </p:cNvSpPr>
          <p:nvPr>
            <p:ph idx="1"/>
          </p:nvPr>
        </p:nvSpPr>
        <p:spPr/>
        <p:txBody>
          <a:bodyPr/>
          <a:lstStyle/>
          <a:p>
            <a:r>
              <a:rPr lang="en-US" dirty="0" err="1" smtClean="0"/>
              <a:t>Topcased</a:t>
            </a:r>
            <a:r>
              <a:rPr lang="en-US" dirty="0" smtClean="0"/>
              <a:t> provides an environment that captures the semantics of the model in a form that allows certain types of analysis</a:t>
            </a:r>
          </a:p>
          <a:p>
            <a:endParaRPr lang="en-US" dirty="0" smtClean="0"/>
          </a:p>
          <a:p>
            <a:endParaRPr lang="en-US" dirty="0" smtClean="0"/>
          </a:p>
          <a:p>
            <a:endParaRPr lang="en-US" dirty="0" smtClean="0"/>
          </a:p>
          <a:p>
            <a:pPr>
              <a:buNone/>
            </a:pPr>
            <a:endParaRPr lang="en-US" dirty="0" smtClean="0"/>
          </a:p>
          <a:p>
            <a:r>
              <a:rPr lang="en-US" dirty="0" smtClean="0"/>
              <a:t>Other tools vary between these two extremes</a:t>
            </a:r>
          </a:p>
        </p:txBody>
      </p:sp>
      <p:grpSp>
        <p:nvGrpSpPr>
          <p:cNvPr id="12" name="Group 11"/>
          <p:cNvGrpSpPr/>
          <p:nvPr/>
        </p:nvGrpSpPr>
        <p:grpSpPr>
          <a:xfrm>
            <a:off x="2819400" y="3276600"/>
            <a:ext cx="2362826" cy="2123659"/>
            <a:chOff x="2362200" y="3962399"/>
            <a:chExt cx="2362826" cy="2123659"/>
          </a:xfrm>
        </p:grpSpPr>
        <p:sp>
          <p:nvSpPr>
            <p:cNvPr id="6" name="Rectangle 5"/>
            <p:cNvSpPr/>
            <p:nvPr/>
          </p:nvSpPr>
          <p:spPr>
            <a:xfrm>
              <a:off x="2362200" y="3962399"/>
              <a:ext cx="2362826" cy="212365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2477299" y="3962400"/>
              <a:ext cx="2018501" cy="646331"/>
            </a:xfrm>
            <a:prstGeom prst="rect">
              <a:avLst/>
            </a:prstGeom>
            <a:noFill/>
          </p:spPr>
          <p:txBody>
            <a:bodyPr wrap="none" rtlCol="0">
              <a:spAutoFit/>
            </a:bodyPr>
            <a:lstStyle/>
            <a:p>
              <a:r>
                <a:rPr lang="en-US" dirty="0" smtClean="0"/>
                <a:t>&lt;&lt;requirement&gt;&gt;</a:t>
              </a:r>
            </a:p>
            <a:p>
              <a:r>
                <a:rPr lang="en-US" dirty="0" smtClean="0"/>
                <a:t>Receive message</a:t>
              </a:r>
              <a:endParaRPr lang="en-US" dirty="0"/>
            </a:p>
          </p:txBody>
        </p:sp>
        <p:cxnSp>
          <p:nvCxnSpPr>
            <p:cNvPr id="9" name="Straight Connector 8"/>
            <p:cNvCxnSpPr/>
            <p:nvPr/>
          </p:nvCxnSpPr>
          <p:spPr>
            <a:xfrm>
              <a:off x="2362200" y="4608731"/>
              <a:ext cx="2362826" cy="0"/>
            </a:xfrm>
            <a:prstGeom prst="line">
              <a:avLst/>
            </a:prstGeom>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2362200" y="4762619"/>
              <a:ext cx="2362826" cy="1323439"/>
            </a:xfrm>
            <a:prstGeom prst="rect">
              <a:avLst/>
            </a:prstGeom>
            <a:noFill/>
          </p:spPr>
          <p:txBody>
            <a:bodyPr wrap="none" rtlCol="0">
              <a:spAutoFit/>
            </a:bodyPr>
            <a:lstStyle/>
            <a:p>
              <a:r>
                <a:rPr lang="en-US" sz="1600" dirty="0" smtClean="0"/>
                <a:t>Text: Receive message </a:t>
              </a:r>
            </a:p>
            <a:p>
              <a:r>
                <a:rPr lang="en-US" sz="1600" dirty="0" smtClean="0"/>
                <a:t>in any format for which</a:t>
              </a:r>
            </a:p>
            <a:p>
              <a:r>
                <a:rPr lang="en-US" sz="1600" dirty="0" smtClean="0"/>
                <a:t>The receiver is </a:t>
              </a:r>
            </a:p>
            <a:p>
              <a:r>
                <a:rPr lang="en-US" sz="1600" dirty="0" smtClean="0"/>
                <a:t>configured.</a:t>
              </a:r>
            </a:p>
            <a:p>
              <a:r>
                <a:rPr lang="en-US" sz="1600" dirty="0" smtClean="0"/>
                <a:t>ID: MSG001</a:t>
              </a:r>
              <a:endParaRPr lang="en-US" sz="1600" dirty="0"/>
            </a:p>
          </p:txBody>
        </p:sp>
      </p:grpSp>
      <p:sp>
        <p:nvSpPr>
          <p:cNvPr id="11" name="TextBox 10"/>
          <p:cNvSpPr txBox="1"/>
          <p:nvPr/>
        </p:nvSpPr>
        <p:spPr>
          <a:xfrm>
            <a:off x="5715000" y="3922932"/>
            <a:ext cx="1933030" cy="646331"/>
          </a:xfrm>
          <a:prstGeom prst="rect">
            <a:avLst/>
          </a:prstGeom>
          <a:noFill/>
        </p:spPr>
        <p:txBody>
          <a:bodyPr wrap="none" rtlCol="0">
            <a:spAutoFit/>
          </a:bodyPr>
          <a:lstStyle/>
          <a:p>
            <a:r>
              <a:rPr lang="en-US" dirty="0" smtClean="0"/>
              <a:t>A </a:t>
            </a:r>
            <a:r>
              <a:rPr lang="en-US" dirty="0" err="1" smtClean="0"/>
              <a:t>SysML</a:t>
            </a:r>
            <a:r>
              <a:rPr lang="en-US" dirty="0" smtClean="0"/>
              <a:t> model</a:t>
            </a:r>
          </a:p>
          <a:p>
            <a:r>
              <a:rPr lang="en-US" dirty="0" smtClean="0"/>
              <a:t>of a requirement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idea</a:t>
            </a:r>
            <a:endParaRPr lang="en-US" dirty="0"/>
          </a:p>
        </p:txBody>
      </p:sp>
      <p:sp>
        <p:nvSpPr>
          <p:cNvPr id="3" name="Content Placeholder 2"/>
          <p:cNvSpPr>
            <a:spLocks noGrp="1"/>
          </p:cNvSpPr>
          <p:nvPr>
            <p:ph idx="1"/>
          </p:nvPr>
        </p:nvSpPr>
        <p:spPr/>
        <p:txBody>
          <a:bodyPr/>
          <a:lstStyle/>
          <a:p>
            <a:r>
              <a:rPr lang="en-US" dirty="0" smtClean="0"/>
              <a:t>Model-driven is based on the concept that working with abstractions allows the designer to get the “big picture”, to see interactions that might be lost in all the detail of an industrial project, and to evaluate the design earlier in the project.</a:t>
            </a:r>
          </a:p>
          <a:p>
            <a:r>
              <a:rPr lang="en-US" dirty="0" smtClean="0"/>
              <a:t>But, abstraction may eliminate essential information that would make a difference in the design decisions.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idea - 2</a:t>
            </a:r>
            <a:endParaRPr lang="en-US" dirty="0"/>
          </a:p>
        </p:txBody>
      </p:sp>
      <p:sp>
        <p:nvSpPr>
          <p:cNvPr id="3" name="Content Placeholder 2"/>
          <p:cNvSpPr>
            <a:spLocks noGrp="1"/>
          </p:cNvSpPr>
          <p:nvPr>
            <p:ph idx="1"/>
          </p:nvPr>
        </p:nvSpPr>
        <p:spPr/>
        <p:txBody>
          <a:bodyPr/>
          <a:lstStyle/>
          <a:p>
            <a:r>
              <a:rPr lang="en-US" dirty="0" smtClean="0"/>
              <a:t>Most modeling environments allow different amounts of detail</a:t>
            </a:r>
          </a:p>
          <a:p>
            <a:r>
              <a:rPr lang="en-US" dirty="0" smtClean="0"/>
              <a:t>Done properly the amount of detail is the same across the breadth of the model so we can think of layers of additional detail</a:t>
            </a:r>
          </a:p>
          <a:p>
            <a:r>
              <a:rPr lang="en-US" dirty="0" smtClean="0"/>
              <a:t>The more detailed the model, the more analysis that the model can support but the greater the investment in time to create it.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gets modeled?</a:t>
            </a:r>
            <a:endParaRPr lang="en-US" dirty="0"/>
          </a:p>
        </p:txBody>
      </p:sp>
      <p:sp>
        <p:nvSpPr>
          <p:cNvPr id="3" name="Content Placeholder 2"/>
          <p:cNvSpPr>
            <a:spLocks noGrp="1"/>
          </p:cNvSpPr>
          <p:nvPr>
            <p:ph idx="1"/>
          </p:nvPr>
        </p:nvSpPr>
        <p:spPr/>
        <p:txBody>
          <a:bodyPr/>
          <a:lstStyle/>
          <a:p>
            <a:r>
              <a:rPr lang="en-US" dirty="0" smtClean="0"/>
              <a:t>Maybe everything?</a:t>
            </a:r>
          </a:p>
          <a:p>
            <a:r>
              <a:rPr lang="en-US" dirty="0" smtClean="0"/>
              <a:t>Functional and non-functional aspects of the product</a:t>
            </a:r>
          </a:p>
          <a:p>
            <a:r>
              <a:rPr lang="en-US" dirty="0" smtClean="0"/>
              <a:t>Functional features describe WHAT the product can do. Receive or send messages; take-off and land; etc</a:t>
            </a:r>
          </a:p>
          <a:p>
            <a:r>
              <a:rPr lang="en-US" dirty="0" smtClean="0"/>
              <a:t>Non-functional features are properties of the product such as how many messages can be sent per minute</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good is a model?</a:t>
            </a:r>
            <a:endParaRPr lang="en-US" dirty="0"/>
          </a:p>
        </p:txBody>
      </p:sp>
      <p:sp>
        <p:nvSpPr>
          <p:cNvPr id="3" name="Content Placeholder 2"/>
          <p:cNvSpPr>
            <a:spLocks noGrp="1"/>
          </p:cNvSpPr>
          <p:nvPr>
            <p:ph idx="1"/>
          </p:nvPr>
        </p:nvSpPr>
        <p:spPr/>
        <p:txBody>
          <a:bodyPr/>
          <a:lstStyle/>
          <a:p>
            <a:r>
              <a:rPr lang="en-US" dirty="0" smtClean="0"/>
              <a:t>A specific model may have to meet specific requirements to be good but in general:</a:t>
            </a:r>
          </a:p>
          <a:p>
            <a:pPr lvl="1"/>
            <a:r>
              <a:rPr lang="en-US" dirty="0" smtClean="0"/>
              <a:t>Complete – The model contains all of the information needed for the intended purpose </a:t>
            </a:r>
          </a:p>
          <a:p>
            <a:pPr lvl="1"/>
            <a:r>
              <a:rPr lang="en-US" dirty="0" smtClean="0"/>
              <a:t>Correct – The information in the model accurately reflects reality or the intent of the modeler</a:t>
            </a:r>
          </a:p>
          <a:p>
            <a:pPr lvl="1"/>
            <a:r>
              <a:rPr lang="en-US" dirty="0" smtClean="0"/>
              <a:t>Consistent  - No portion of the model contradicts another portion without a constraint that excludes one piece of the model or the other under specified conditions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3385</TotalTime>
  <Words>518</Words>
  <Application>Microsoft Office PowerPoint</Application>
  <PresentationFormat>On-screen Show (4:3)</PresentationFormat>
  <Paragraphs>63</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syse802Template</vt:lpstr>
      <vt:lpstr>SYSE 802</vt:lpstr>
      <vt:lpstr>Session objective</vt:lpstr>
      <vt:lpstr>Basic definitions</vt:lpstr>
      <vt:lpstr>Degrees of support</vt:lpstr>
      <vt:lpstr>Degrees of support - 2</vt:lpstr>
      <vt:lpstr>The idea</vt:lpstr>
      <vt:lpstr>The idea - 2</vt:lpstr>
      <vt:lpstr>What gets modeled?</vt:lpstr>
      <vt:lpstr>How good is a model?</vt:lpstr>
      <vt:lpstr>Simulation</vt:lpstr>
      <vt:lpstr>Tutorial</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19</cp:revision>
  <dcterms:created xsi:type="dcterms:W3CDTF">2010-07-29T01:04:48Z</dcterms:created>
  <dcterms:modified xsi:type="dcterms:W3CDTF">2010-09-05T17:59:00Z</dcterms:modified>
</cp:coreProperties>
</file>