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260" r:id="rId2"/>
    <p:sldId id="261" r:id="rId3"/>
    <p:sldId id="263" r:id="rId4"/>
    <p:sldId id="279" r:id="rId5"/>
    <p:sldId id="280" r:id="rId6"/>
    <p:sldId id="281" r:id="rId7"/>
    <p:sldId id="282" r:id="rId8"/>
    <p:sldId id="287" r:id="rId9"/>
    <p:sldId id="288" r:id="rId10"/>
    <p:sldId id="269" r:id="rId11"/>
    <p:sldId id="270" r:id="rId12"/>
    <p:sldId id="272" r:id="rId13"/>
    <p:sldId id="271" r:id="rId14"/>
    <p:sldId id="274" r:id="rId15"/>
    <p:sldId id="268" r:id="rId16"/>
    <p:sldId id="277" r:id="rId17"/>
    <p:sldId id="267" r:id="rId18"/>
    <p:sldId id="273" r:id="rId19"/>
    <p:sldId id="265" r:id="rId20"/>
    <p:sldId id="294" r:id="rId21"/>
    <p:sldId id="295" r:id="rId22"/>
    <p:sldId id="262" r:id="rId23"/>
    <p:sldId id="283" r:id="rId24"/>
    <p:sldId id="284" r:id="rId25"/>
    <p:sldId id="285" r:id="rId26"/>
    <p:sldId id="286" r:id="rId27"/>
    <p:sldId id="266" r:id="rId28"/>
    <p:sldId id="275" r:id="rId29"/>
    <p:sldId id="276" r:id="rId30"/>
    <p:sldId id="278" r:id="rId31"/>
    <p:sldId id="290" r:id="rId32"/>
    <p:sldId id="289" r:id="rId33"/>
    <p:sldId id="291" r:id="rId34"/>
    <p:sldId id="292" r:id="rId35"/>
    <p:sldId id="293" r:id="rId36"/>
  </p:sldIdLst>
  <p:sldSz cx="9144000" cy="6858000" type="screen4x3"/>
  <p:notesSz cx="6985000" cy="92837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6" d="100"/>
          <a:sy n="66" d="100"/>
        </p:scale>
        <p:origin x="-59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wrap="square" lIns="92958" tIns="46479" rIns="92958" bIns="46479"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wrap="square" lIns="92958" tIns="46479" rIns="92958" bIns="46479"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11/26/2010</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wrap="square" lIns="92958" tIns="46479" rIns="92958" bIns="46479"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98500" y="4409758"/>
            <a:ext cx="5588000" cy="4177665"/>
          </a:xfrm>
          <a:prstGeom prst="rect">
            <a:avLst/>
          </a:prstGeom>
        </p:spPr>
        <p:txBody>
          <a:bodyPr vert="horz" wrap="square" lIns="92958" tIns="46479" rIns="92958" bIns="46479"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wrap="square" lIns="92958" tIns="46479" rIns="92958" bIns="46479"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wrap="square" lIns="92958" tIns="46479" rIns="92958" bIns="46479"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6F16B37-BB50-4860-B621-92F5BDBC64FA}" type="slidenum">
              <a:rPr lang="en-US" smtClean="0"/>
              <a:pPr/>
              <a:t>33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11/26/2010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11/26/2010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11/26/2010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11/26/2010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11/26/2010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11/26/2010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11/26/2010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11 Session 1</a:t>
            </a:r>
          </a:p>
          <a:p>
            <a:r>
              <a:rPr lang="en-US" dirty="0" smtClean="0">
                <a:solidFill>
                  <a:schemeClr val="tx1"/>
                </a:solidFill>
              </a:rPr>
              <a:t>Functional analysis and allocation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Value Engineering</a:t>
            </a:r>
            <a:endParaRPr lang="en-US" dirty="0"/>
          </a:p>
        </p:txBody>
      </p:sp>
      <p:sp>
        <p:nvSpPr>
          <p:cNvPr id="3" name="Content Placeholder 2"/>
          <p:cNvSpPr>
            <a:spLocks noGrp="1"/>
          </p:cNvSpPr>
          <p:nvPr>
            <p:ph idx="1"/>
          </p:nvPr>
        </p:nvSpPr>
        <p:spPr/>
        <p:txBody>
          <a:bodyPr/>
          <a:lstStyle/>
          <a:p>
            <a:r>
              <a:rPr lang="en-US" dirty="0" smtClean="0"/>
              <a:t>‘User-First’ Attitude</a:t>
            </a:r>
          </a:p>
          <a:p>
            <a:r>
              <a:rPr lang="en-US" dirty="0" smtClean="0"/>
              <a:t>Functional Approach</a:t>
            </a:r>
          </a:p>
          <a:p>
            <a:r>
              <a:rPr lang="en-US" dirty="0" smtClean="0"/>
              <a:t>Team Approach</a:t>
            </a:r>
          </a:p>
          <a:p>
            <a:r>
              <a:rPr lang="en-US" dirty="0" smtClean="0"/>
              <a:t>Creative Approach</a:t>
            </a:r>
          </a:p>
          <a:p>
            <a:endParaRPr lang="en-US" dirty="0" smtClean="0"/>
          </a:p>
          <a:p>
            <a:r>
              <a:rPr lang="en-US" dirty="0" smtClean="0"/>
              <a:t>Value Engineering uses Value Analysis which gave way to</a:t>
            </a:r>
            <a:r>
              <a:rPr lang="en-US" b="1" dirty="0" smtClean="0"/>
              <a:t> </a:t>
            </a:r>
            <a:r>
              <a:rPr lang="en-US" dirty="0" smtClean="0"/>
              <a:t>Function Analysis System Technique (FAST)</a:t>
            </a:r>
          </a:p>
          <a:p>
            <a:endParaRPr lang="en-US" dirty="0"/>
          </a:p>
        </p:txBody>
      </p:sp>
      <p:sp>
        <p:nvSpPr>
          <p:cNvPr id="4" name="TextBox 3"/>
          <p:cNvSpPr txBox="1"/>
          <p:nvPr/>
        </p:nvSpPr>
        <p:spPr>
          <a:xfrm>
            <a:off x="739303" y="6292334"/>
            <a:ext cx="7947497" cy="369332"/>
          </a:xfrm>
          <a:prstGeom prst="rect">
            <a:avLst/>
          </a:prstGeom>
          <a:noFill/>
        </p:spPr>
        <p:txBody>
          <a:bodyPr wrap="none" rtlCol="0">
            <a:spAutoFit/>
          </a:bodyPr>
          <a:lstStyle/>
          <a:p>
            <a:r>
              <a:rPr lang="en-US" dirty="0" smtClean="0"/>
              <a:t>http://www.scribd.com/doc/18049571/Value-Analysis-and-Value-Engineering</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Analysis </a:t>
            </a:r>
            <a:r>
              <a:rPr lang="en-US" dirty="0" err="1" smtClean="0"/>
              <a:t>vs</a:t>
            </a:r>
            <a:r>
              <a:rPr lang="en-US" dirty="0" smtClean="0"/>
              <a:t> Cost Reduction</a:t>
            </a:r>
            <a:endParaRPr lang="en-US" dirty="0"/>
          </a:p>
        </p:txBody>
      </p:sp>
      <p:sp>
        <p:nvSpPr>
          <p:cNvPr id="3" name="Content Placeholder 2"/>
          <p:cNvSpPr>
            <a:spLocks noGrp="1"/>
          </p:cNvSpPr>
          <p:nvPr>
            <p:ph sz="half" idx="1"/>
          </p:nvPr>
        </p:nvSpPr>
        <p:spPr/>
        <p:txBody>
          <a:bodyPr/>
          <a:lstStyle/>
          <a:p>
            <a:pPr algn="ctr">
              <a:buNone/>
            </a:pPr>
            <a:r>
              <a:rPr lang="en-US" dirty="0" smtClean="0"/>
              <a:t>Cost Reduction</a:t>
            </a:r>
          </a:p>
          <a:p>
            <a:r>
              <a:rPr lang="en-US" dirty="0" smtClean="0"/>
              <a:t>Aim: Reduce cost of present product</a:t>
            </a:r>
          </a:p>
          <a:p>
            <a:r>
              <a:rPr lang="en-US" dirty="0" smtClean="0"/>
              <a:t>Value = cost</a:t>
            </a:r>
          </a:p>
          <a:p>
            <a:r>
              <a:rPr lang="en-US" dirty="0" smtClean="0"/>
              <a:t>Questions </a:t>
            </a:r>
          </a:p>
          <a:p>
            <a:pPr lvl="1"/>
            <a:r>
              <a:rPr lang="en-US" sz="2000" dirty="0" smtClean="0"/>
              <a:t>What is it? </a:t>
            </a:r>
          </a:p>
          <a:p>
            <a:pPr lvl="1"/>
            <a:r>
              <a:rPr lang="en-US" sz="2000" dirty="0" smtClean="0"/>
              <a:t>How can we make it for less? </a:t>
            </a:r>
          </a:p>
          <a:p>
            <a:pPr>
              <a:buNone/>
            </a:pPr>
            <a:r>
              <a:rPr lang="en-US" dirty="0" smtClean="0"/>
              <a:t> </a:t>
            </a:r>
          </a:p>
          <a:p>
            <a:pPr>
              <a:buNone/>
            </a:pPr>
            <a:endParaRPr lang="en-US" dirty="0"/>
          </a:p>
        </p:txBody>
      </p:sp>
      <p:sp>
        <p:nvSpPr>
          <p:cNvPr id="4" name="Content Placeholder 3"/>
          <p:cNvSpPr>
            <a:spLocks noGrp="1"/>
          </p:cNvSpPr>
          <p:nvPr>
            <p:ph sz="half" idx="2"/>
          </p:nvPr>
        </p:nvSpPr>
        <p:spPr/>
        <p:txBody>
          <a:bodyPr/>
          <a:lstStyle/>
          <a:p>
            <a:pPr algn="ctr">
              <a:buNone/>
            </a:pPr>
            <a:r>
              <a:rPr lang="en-US" dirty="0" smtClean="0"/>
              <a:t>Value Analysis</a:t>
            </a:r>
          </a:p>
          <a:p>
            <a:r>
              <a:rPr lang="en-US" dirty="0" smtClean="0"/>
              <a:t>Aim: Provide user-required functions at lowest cost </a:t>
            </a:r>
          </a:p>
          <a:p>
            <a:r>
              <a:rPr lang="en-US" dirty="0" smtClean="0"/>
              <a:t>Value = worth/cost</a:t>
            </a:r>
          </a:p>
          <a:p>
            <a:r>
              <a:rPr lang="en-US" dirty="0" smtClean="0"/>
              <a:t>Questions</a:t>
            </a:r>
          </a:p>
          <a:p>
            <a:pPr lvl="1"/>
            <a:r>
              <a:rPr lang="en-US" sz="2000" dirty="0" smtClean="0"/>
              <a:t>What is it? </a:t>
            </a:r>
          </a:p>
          <a:p>
            <a:pPr lvl="1"/>
            <a:r>
              <a:rPr lang="en-US" sz="2000" dirty="0" smtClean="0"/>
              <a:t>What does it do? </a:t>
            </a:r>
          </a:p>
          <a:p>
            <a:pPr lvl="1"/>
            <a:r>
              <a:rPr lang="en-US" sz="2000" dirty="0" smtClean="0"/>
              <a:t>What must it do? </a:t>
            </a:r>
          </a:p>
          <a:p>
            <a:pPr lvl="1"/>
            <a:r>
              <a:rPr lang="en-US" sz="2000" dirty="0" smtClean="0"/>
              <a:t>How can its functions be performed for less?</a:t>
            </a:r>
          </a:p>
          <a:p>
            <a:pPr lvl="1"/>
            <a:endParaRPr lang="en-US" dirty="0" smtClean="0"/>
          </a:p>
          <a:p>
            <a:pPr>
              <a:buNone/>
            </a:pPr>
            <a:endParaRPr lang="en-US" dirty="0"/>
          </a:p>
        </p:txBody>
      </p:sp>
      <p:sp>
        <p:nvSpPr>
          <p:cNvPr id="5" name="TextBox 4"/>
          <p:cNvSpPr txBox="1"/>
          <p:nvPr/>
        </p:nvSpPr>
        <p:spPr>
          <a:xfrm>
            <a:off x="739303" y="6292334"/>
            <a:ext cx="8062913" cy="369332"/>
          </a:xfrm>
          <a:prstGeom prst="rect">
            <a:avLst/>
          </a:prstGeom>
          <a:noFill/>
        </p:spPr>
        <p:txBody>
          <a:bodyPr wrap="none" rtlCol="0">
            <a:spAutoFit/>
          </a:bodyPr>
          <a:lstStyle/>
          <a:p>
            <a:r>
              <a:rPr lang="en-US" dirty="0" smtClean="0"/>
              <a:t>http://www.scribd.com/doc/18049571/Value-Analysis-and-Value-Engineering</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Analysis</a:t>
            </a:r>
            <a:endParaRPr lang="en-US" dirty="0"/>
          </a:p>
        </p:txBody>
      </p:sp>
      <p:sp>
        <p:nvSpPr>
          <p:cNvPr id="3" name="Content Placeholder 2"/>
          <p:cNvSpPr>
            <a:spLocks noGrp="1"/>
          </p:cNvSpPr>
          <p:nvPr>
            <p:ph idx="1"/>
          </p:nvPr>
        </p:nvSpPr>
        <p:spPr/>
        <p:txBody>
          <a:bodyPr/>
          <a:lstStyle/>
          <a:p>
            <a:r>
              <a:rPr lang="en-US" dirty="0" smtClean="0"/>
              <a:t>Value = (Performance + Capability)/Cost = Function/Cost</a:t>
            </a:r>
          </a:p>
          <a:p>
            <a:r>
              <a:rPr lang="en-US" dirty="0" smtClean="0"/>
              <a:t>Functions are noted as verb-noun pairs</a:t>
            </a:r>
          </a:p>
          <a:p>
            <a:pPr lvl="1"/>
            <a:r>
              <a:rPr lang="en-US" dirty="0" smtClean="0"/>
              <a:t>Dials phone number</a:t>
            </a:r>
          </a:p>
          <a:p>
            <a:pPr lvl="1"/>
            <a:r>
              <a:rPr lang="en-US" dirty="0" smtClean="0"/>
              <a:t>Stops the car</a:t>
            </a:r>
          </a:p>
          <a:p>
            <a:r>
              <a:rPr lang="en-US" dirty="0" smtClean="0"/>
              <a:t>The “basic” function is required for it to be a product – the microwave in a microwave oven</a:t>
            </a:r>
          </a:p>
          <a:p>
            <a:r>
              <a:rPr lang="en-US" dirty="0" smtClean="0"/>
              <a:t>“Secondary” functions support – set a timer</a:t>
            </a:r>
            <a:endParaRPr lang="en-US" dirty="0"/>
          </a:p>
        </p:txBody>
      </p:sp>
      <p:sp>
        <p:nvSpPr>
          <p:cNvPr id="4" name="TextBox 3"/>
          <p:cNvSpPr txBox="1"/>
          <p:nvPr/>
        </p:nvSpPr>
        <p:spPr>
          <a:xfrm>
            <a:off x="2438400" y="6292334"/>
            <a:ext cx="3993466" cy="369332"/>
          </a:xfrm>
          <a:prstGeom prst="rect">
            <a:avLst/>
          </a:prstGeom>
          <a:noFill/>
        </p:spPr>
        <p:txBody>
          <a:bodyPr wrap="none" rtlCol="0">
            <a:spAutoFit/>
          </a:bodyPr>
          <a:lstStyle/>
          <a:p>
            <a:r>
              <a:rPr lang="en-US" dirty="0" smtClean="0"/>
              <a:t>http://www.npd-solutions.com/va.html</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Determining worth</a:t>
            </a:r>
            <a:endParaRPr lang="en-US" dirty="0"/>
          </a:p>
        </p:txBody>
      </p:sp>
      <p:sp>
        <p:nvSpPr>
          <p:cNvPr id="3" name="Content Placeholder 2"/>
          <p:cNvSpPr>
            <a:spLocks noGrp="1"/>
          </p:cNvSpPr>
          <p:nvPr>
            <p:ph idx="1"/>
          </p:nvPr>
        </p:nvSpPr>
        <p:spPr/>
        <p:txBody>
          <a:bodyPr/>
          <a:lstStyle/>
          <a:p>
            <a:pPr>
              <a:buNone/>
            </a:pPr>
            <a:r>
              <a:rPr lang="en-US" sz="2000" dirty="0" smtClean="0"/>
              <a:t>1. What is the cost of achieving the basic function as the item is presently </a:t>
            </a:r>
          </a:p>
          <a:p>
            <a:pPr>
              <a:buNone/>
            </a:pPr>
            <a:r>
              <a:rPr lang="en-US" sz="2000" dirty="0" smtClean="0"/>
              <a:t>designed? </a:t>
            </a:r>
          </a:p>
          <a:p>
            <a:pPr>
              <a:buNone/>
            </a:pPr>
            <a:r>
              <a:rPr lang="en-US" sz="2000" dirty="0" smtClean="0"/>
              <a:t>2. Do you think the performance of the basic function should cost that </a:t>
            </a:r>
          </a:p>
          <a:p>
            <a:pPr>
              <a:buNone/>
            </a:pPr>
            <a:r>
              <a:rPr lang="en-US" sz="2000" dirty="0" smtClean="0"/>
              <a:t>much? </a:t>
            </a:r>
          </a:p>
          <a:p>
            <a:pPr>
              <a:buNone/>
            </a:pPr>
            <a:r>
              <a:rPr lang="en-US" sz="2000" dirty="0" smtClean="0"/>
              <a:t>3. If no, what do you consider would be a reasonable amount to pay for the performance of the function (assuming for the moment that the function is actually required) if you were to pay for it out of your own pocket. </a:t>
            </a:r>
          </a:p>
          <a:p>
            <a:pPr>
              <a:buNone/>
            </a:pPr>
            <a:r>
              <a:rPr lang="en-US" sz="2000" dirty="0" smtClean="0"/>
              <a:t>4. What is the cost of achieving this function if some other known item is used? </a:t>
            </a:r>
          </a:p>
          <a:p>
            <a:pPr>
              <a:buNone/>
            </a:pPr>
            <a:r>
              <a:rPr lang="en-US" sz="2000" dirty="0" smtClean="0"/>
              <a:t>5. Is this a common, easily accomplished function or one that is rare and difficult to achieve? </a:t>
            </a:r>
          </a:p>
          <a:p>
            <a:pPr>
              <a:buNone/>
            </a:pPr>
            <a:r>
              <a:rPr lang="en-US" sz="2000" dirty="0" smtClean="0"/>
              <a:t>6. What is the price of some item that will almost but not quite, perform the function? </a:t>
            </a:r>
          </a:p>
        </p:txBody>
      </p:sp>
      <p:sp>
        <p:nvSpPr>
          <p:cNvPr id="4" name="TextBox 3"/>
          <p:cNvSpPr txBox="1"/>
          <p:nvPr/>
        </p:nvSpPr>
        <p:spPr>
          <a:xfrm>
            <a:off x="739303" y="6292334"/>
            <a:ext cx="8062913" cy="369332"/>
          </a:xfrm>
          <a:prstGeom prst="rect">
            <a:avLst/>
          </a:prstGeom>
          <a:noFill/>
        </p:spPr>
        <p:txBody>
          <a:bodyPr wrap="none" rtlCol="0">
            <a:spAutoFit/>
          </a:bodyPr>
          <a:lstStyle/>
          <a:p>
            <a:r>
              <a:rPr lang="en-US" dirty="0" smtClean="0"/>
              <a:t>http://www.scribd.com/doc/18049571/Value-Analysis-and-Value-Engineering</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Analysis - 2</a:t>
            </a:r>
            <a:endParaRPr lang="en-US" dirty="0"/>
          </a:p>
        </p:txBody>
      </p:sp>
      <p:sp>
        <p:nvSpPr>
          <p:cNvPr id="3" name="Content Placeholder 2"/>
          <p:cNvSpPr>
            <a:spLocks noGrp="1"/>
          </p:cNvSpPr>
          <p:nvPr>
            <p:ph idx="1"/>
          </p:nvPr>
        </p:nvSpPr>
        <p:spPr/>
        <p:txBody>
          <a:bodyPr/>
          <a:lstStyle/>
          <a:p>
            <a:r>
              <a:rPr lang="en-US" dirty="0" smtClean="0"/>
              <a:t>When the system is complex this is hard to determine</a:t>
            </a:r>
          </a:p>
          <a:p>
            <a:r>
              <a:rPr lang="en-US" dirty="0" smtClean="0"/>
              <a:t>Function Analysis System Technique provides a means of decomposing a complex system</a:t>
            </a:r>
          </a:p>
          <a:p>
            <a:r>
              <a:rPr lang="en-US" dirty="0" smtClean="0"/>
              <a:t>It begins with verb – noun pairs and places them in context of each other as well as supporting functions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FAST Diagram</a:t>
            </a:r>
            <a:endParaRPr lang="en-US" dirty="0"/>
          </a:p>
        </p:txBody>
      </p:sp>
      <p:sp>
        <p:nvSpPr>
          <p:cNvPr id="3" name="Content Placeholder 2"/>
          <p:cNvSpPr>
            <a:spLocks noGrp="1"/>
          </p:cNvSpPr>
          <p:nvPr>
            <p:ph idx="1"/>
          </p:nvPr>
        </p:nvSpPr>
        <p:spPr>
          <a:xfrm>
            <a:off x="457200" y="1600201"/>
            <a:ext cx="8229600" cy="1066799"/>
          </a:xfrm>
        </p:spPr>
        <p:txBody>
          <a:bodyPr/>
          <a:lstStyle/>
          <a:p>
            <a:r>
              <a:rPr lang="en-US" dirty="0" smtClean="0"/>
              <a:t>This diagram elaborates on the Value Analysis matrix for complex systems.</a:t>
            </a:r>
            <a:endParaRPr lang="en-US" dirty="0"/>
          </a:p>
        </p:txBody>
      </p:sp>
      <p:pic>
        <p:nvPicPr>
          <p:cNvPr id="2050" name="Picture 2"/>
          <p:cNvPicPr>
            <a:picLocks noChangeAspect="1" noChangeArrowheads="1"/>
          </p:cNvPicPr>
          <p:nvPr/>
        </p:nvPicPr>
        <p:blipFill>
          <a:blip r:embed="rId2"/>
          <a:srcRect/>
          <a:stretch>
            <a:fillRect/>
          </a:stretch>
        </p:blipFill>
        <p:spPr bwMode="auto">
          <a:xfrm>
            <a:off x="1676400" y="2667000"/>
            <a:ext cx="5791200" cy="3762375"/>
          </a:xfrm>
          <a:prstGeom prst="rect">
            <a:avLst/>
          </a:prstGeom>
          <a:noFill/>
          <a:ln w="9525">
            <a:noFill/>
            <a:miter lim="800000"/>
            <a:headEnd/>
            <a:tailEnd/>
          </a:ln>
        </p:spPr>
      </p:pic>
      <p:sp>
        <p:nvSpPr>
          <p:cNvPr id="5" name="TextBox 4"/>
          <p:cNvSpPr txBox="1"/>
          <p:nvPr/>
        </p:nvSpPr>
        <p:spPr>
          <a:xfrm>
            <a:off x="3048000" y="6400800"/>
            <a:ext cx="3993466" cy="369332"/>
          </a:xfrm>
          <a:prstGeom prst="rect">
            <a:avLst/>
          </a:prstGeom>
          <a:noFill/>
        </p:spPr>
        <p:txBody>
          <a:bodyPr wrap="none" rtlCol="0">
            <a:spAutoFit/>
          </a:bodyPr>
          <a:lstStyle/>
          <a:p>
            <a:r>
              <a:rPr lang="en-US" dirty="0" smtClean="0"/>
              <a:t>http://www.npd-solutions.com/va.html</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FAST</a:t>
            </a:r>
            <a:endParaRPr lang="en-US" dirty="0"/>
          </a:p>
        </p:txBody>
      </p:sp>
      <p:sp>
        <p:nvSpPr>
          <p:cNvPr id="3" name="Content Placeholder 2"/>
          <p:cNvSpPr>
            <a:spLocks noGrp="1"/>
          </p:cNvSpPr>
          <p:nvPr>
            <p:ph idx="1"/>
          </p:nvPr>
        </p:nvSpPr>
        <p:spPr/>
        <p:txBody>
          <a:bodyPr/>
          <a:lstStyle/>
          <a:p>
            <a:r>
              <a:rPr lang="en-US" dirty="0" smtClean="0"/>
              <a:t>Begin with verb-noun pairs like from VA and sequence them from left to right. </a:t>
            </a:r>
          </a:p>
          <a:p>
            <a:r>
              <a:rPr lang="en-US" dirty="0" smtClean="0"/>
              <a:t>The horizontal direction on the diagram defines how the task is accomplished. </a:t>
            </a:r>
          </a:p>
          <a:p>
            <a:r>
              <a:rPr lang="en-US" dirty="0" smtClean="0"/>
              <a:t>The vertical direction on the diagram defines time in that it defined causal relationships.</a:t>
            </a:r>
          </a:p>
          <a:p>
            <a:r>
              <a:rPr lang="en-US" dirty="0" smtClean="0"/>
              <a:t>The diagram provides a visual list of functions that can individually or in groups be examined to determine if costs can be lowered.</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QFD/FAST</a:t>
            </a:r>
            <a:endParaRPr lang="en-US" dirty="0"/>
          </a:p>
        </p:txBody>
      </p:sp>
      <p:sp>
        <p:nvSpPr>
          <p:cNvPr id="3" name="Content Placeholder 2"/>
          <p:cNvSpPr>
            <a:spLocks noGrp="1"/>
          </p:cNvSpPr>
          <p:nvPr>
            <p:ph idx="1"/>
          </p:nvPr>
        </p:nvSpPr>
        <p:spPr>
          <a:xfrm>
            <a:off x="457200" y="1600201"/>
            <a:ext cx="8229600" cy="1143000"/>
          </a:xfrm>
        </p:spPr>
        <p:txBody>
          <a:bodyPr/>
          <a:lstStyle/>
          <a:p>
            <a:pPr marL="0" indent="0">
              <a:spcBef>
                <a:spcPts val="0"/>
              </a:spcBef>
              <a:buNone/>
            </a:pPr>
            <a:r>
              <a:rPr lang="en-US" sz="2400" dirty="0" smtClean="0"/>
              <a:t>The Value Analysis matrix corresponds to the FAST diagram and is used in the House of Quality</a:t>
            </a:r>
            <a:endParaRPr lang="en-US" sz="2400" dirty="0"/>
          </a:p>
        </p:txBody>
      </p:sp>
      <p:sp>
        <p:nvSpPr>
          <p:cNvPr id="4" name="TextBox 3"/>
          <p:cNvSpPr txBox="1"/>
          <p:nvPr/>
        </p:nvSpPr>
        <p:spPr>
          <a:xfrm>
            <a:off x="3048000" y="6400800"/>
            <a:ext cx="3993466" cy="369332"/>
          </a:xfrm>
          <a:prstGeom prst="rect">
            <a:avLst/>
          </a:prstGeom>
          <a:noFill/>
        </p:spPr>
        <p:txBody>
          <a:bodyPr wrap="none" rtlCol="0">
            <a:spAutoFit/>
          </a:bodyPr>
          <a:lstStyle/>
          <a:p>
            <a:r>
              <a:rPr lang="en-US" dirty="0" smtClean="0"/>
              <a:t>http://www.npd-solutions.com/va.html</a:t>
            </a:r>
            <a:endParaRPr lang="en-US" dirty="0"/>
          </a:p>
        </p:txBody>
      </p:sp>
      <p:pic>
        <p:nvPicPr>
          <p:cNvPr id="1026" name="Picture 2"/>
          <p:cNvPicPr>
            <a:picLocks noChangeAspect="1" noChangeArrowheads="1"/>
          </p:cNvPicPr>
          <p:nvPr/>
        </p:nvPicPr>
        <p:blipFill>
          <a:blip r:embed="rId2"/>
          <a:srcRect/>
          <a:stretch>
            <a:fillRect/>
          </a:stretch>
        </p:blipFill>
        <p:spPr bwMode="auto">
          <a:xfrm>
            <a:off x="1885950" y="2743201"/>
            <a:ext cx="5372100" cy="361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combine the techniques</a:t>
            </a:r>
            <a:endParaRPr lang="en-US" dirty="0"/>
          </a:p>
        </p:txBody>
      </p:sp>
      <p:sp>
        <p:nvSpPr>
          <p:cNvPr id="3" name="Content Placeholder 2"/>
          <p:cNvSpPr>
            <a:spLocks noGrp="1"/>
          </p:cNvSpPr>
          <p:nvPr>
            <p:ph idx="1"/>
          </p:nvPr>
        </p:nvSpPr>
        <p:spPr/>
        <p:txBody>
          <a:bodyPr/>
          <a:lstStyle/>
          <a:p>
            <a:r>
              <a:rPr lang="en-US" sz="1200" dirty="0" smtClean="0"/>
              <a:t>Capture customer requirements and perform QFD product planning with the product planning matrix. Translate customer needs into directly into verb-noun functions or use a second matrix to translate technical characteristics into verb-noun functions.</a:t>
            </a:r>
            <a:br>
              <a:rPr lang="en-US" sz="1200" dirty="0" smtClean="0"/>
            </a:br>
            <a:endParaRPr lang="en-US" sz="1200" dirty="0" smtClean="0"/>
          </a:p>
          <a:p>
            <a:r>
              <a:rPr lang="en-US" sz="1200" dirty="0" smtClean="0"/>
              <a:t>Prepare a FAST diagram and develop the product concept in conjunction with the QFD concept selection matrix. Review the verb-noun functions in the QFD matrix and assure that they are included in the FAST diagram. Revise verb-noun function descriptions if necessary to assure consistency between the QFD matrix and the FAST diagram.</a:t>
            </a:r>
            <a:br>
              <a:rPr lang="en-US" sz="1200" dirty="0" smtClean="0"/>
            </a:br>
            <a:endParaRPr lang="en-US" sz="1200" dirty="0" smtClean="0"/>
          </a:p>
          <a:p>
            <a:r>
              <a:rPr lang="en-US" sz="1200" dirty="0" smtClean="0"/>
              <a:t>Dimension the system in the FAST diagram into subsystems/assemblies/parts. These are generically referred to as mechanisms.</a:t>
            </a:r>
            <a:br>
              <a:rPr lang="en-US" sz="1200" dirty="0" smtClean="0"/>
            </a:br>
            <a:endParaRPr lang="en-US" sz="1200" dirty="0" smtClean="0"/>
          </a:p>
          <a:p>
            <a:r>
              <a:rPr lang="en-US" sz="1200" dirty="0" smtClean="0"/>
              <a:t>Develop value analysis matrix at system level. The "what's" or system requirements/function in the value analysis matrix are derived from either a customer (vs. technical) FAST diagram or by selecting those function statements that correspond to the customer needs or technical characteristics in the product planning matrix. The importance rating is derived from the product planning matrix as well.</a:t>
            </a:r>
            <a:br>
              <a:rPr lang="en-US" sz="1200" dirty="0" smtClean="0"/>
            </a:br>
            <a:endParaRPr lang="en-US" sz="1200" dirty="0" smtClean="0"/>
          </a:p>
          <a:p>
            <a:r>
              <a:rPr lang="en-US" sz="1200" dirty="0" smtClean="0"/>
              <a:t>Complete the value analysis matrix by relating the mechanisms to the customer requirements/functions and calculate the associated weight. Summarize the column weights and normalize to create mechanism weights. Allocate the target cost based on the mechanism weights. This represents the value to the customer based on the customer importance. Compare with either estimated costs based on the product concept or actual costs if available.</a:t>
            </a:r>
            <a:br>
              <a:rPr lang="en-US" sz="1200" dirty="0" smtClean="0"/>
            </a:br>
            <a:endParaRPr lang="en-US" sz="1200" dirty="0" smtClean="0"/>
          </a:p>
          <a:p>
            <a:r>
              <a:rPr lang="en-US" sz="1200" dirty="0" smtClean="0"/>
              <a:t>Identify high cost to value mechanisms / subsystems by comparing the mechanism target costs to the mechanism estimated/actual costs</a:t>
            </a:r>
          </a:p>
        </p:txBody>
      </p:sp>
      <p:sp>
        <p:nvSpPr>
          <p:cNvPr id="4" name="TextBox 3"/>
          <p:cNvSpPr txBox="1"/>
          <p:nvPr/>
        </p:nvSpPr>
        <p:spPr>
          <a:xfrm>
            <a:off x="3048000" y="6400800"/>
            <a:ext cx="3993466" cy="369332"/>
          </a:xfrm>
          <a:prstGeom prst="rect">
            <a:avLst/>
          </a:prstGeom>
          <a:noFill/>
        </p:spPr>
        <p:txBody>
          <a:bodyPr wrap="none" rtlCol="0">
            <a:spAutoFit/>
          </a:bodyPr>
          <a:lstStyle/>
          <a:p>
            <a:r>
              <a:rPr lang="en-US" dirty="0" smtClean="0"/>
              <a:t>http://www.npd-solutions.com/va.html</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Trade-off analyses</a:t>
            </a:r>
            <a:endParaRPr lang="en-US" dirty="0"/>
          </a:p>
        </p:txBody>
      </p:sp>
      <p:sp>
        <p:nvSpPr>
          <p:cNvPr id="3" name="Content Placeholder 2"/>
          <p:cNvSpPr>
            <a:spLocks noGrp="1"/>
          </p:cNvSpPr>
          <p:nvPr>
            <p:ph idx="1"/>
          </p:nvPr>
        </p:nvSpPr>
        <p:spPr/>
        <p:txBody>
          <a:bodyPr/>
          <a:lstStyle/>
          <a:p>
            <a:r>
              <a:rPr lang="en-US" dirty="0" smtClean="0"/>
              <a:t>Value can be the subject of trade-off analyses just as any desired quality can be.</a:t>
            </a:r>
          </a:p>
          <a:p>
            <a:r>
              <a:rPr lang="en-US" dirty="0" smtClean="0"/>
              <a:t>Two decompositions differ in the amount of value they offer. They are examined and one is selected.</a:t>
            </a:r>
          </a:p>
          <a:p>
            <a:r>
              <a:rPr lang="en-US" dirty="0" smtClean="0"/>
              <a:t>If the “value” being used is straight forward then the choice is usually quickly made.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In this session we will explore value analysis, earned value analysis and functional analysis and we will see some threads come together.</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Prototyping approaches </a:t>
            </a:r>
            <a:endParaRPr lang="en-US" dirty="0"/>
          </a:p>
        </p:txBody>
      </p:sp>
      <p:sp>
        <p:nvSpPr>
          <p:cNvPr id="3" name="Content Placeholder 2"/>
          <p:cNvSpPr>
            <a:spLocks noGrp="1"/>
          </p:cNvSpPr>
          <p:nvPr>
            <p:ph idx="1"/>
          </p:nvPr>
        </p:nvSpPr>
        <p:spPr/>
        <p:txBody>
          <a:bodyPr/>
          <a:lstStyle/>
          <a:p>
            <a:r>
              <a:rPr lang="en-US" dirty="0" smtClean="0"/>
              <a:t>Use the development approach used for products. Don’t elaborate error handing routines and keep I/O rudimentary</a:t>
            </a:r>
          </a:p>
          <a:p>
            <a:pPr lvl="1"/>
            <a:r>
              <a:rPr lang="en-US" dirty="0" smtClean="0"/>
              <a:t>Helps with exploring logic of algorithms</a:t>
            </a:r>
          </a:p>
          <a:p>
            <a:pPr lvl="1"/>
            <a:r>
              <a:rPr lang="en-US" dirty="0" smtClean="0"/>
              <a:t>Completeness issues</a:t>
            </a:r>
          </a:p>
          <a:p>
            <a:r>
              <a:rPr lang="en-US" dirty="0" smtClean="0"/>
              <a:t>Use a GUI builder to simulate the frontend.</a:t>
            </a:r>
          </a:p>
          <a:p>
            <a:pPr lvl="1"/>
            <a:r>
              <a:rPr lang="en-US" dirty="0" smtClean="0"/>
              <a:t>Useful for showing clients</a:t>
            </a:r>
          </a:p>
          <a:p>
            <a:pPr lvl="1"/>
            <a:r>
              <a:rPr lang="en-US" dirty="0" smtClean="0"/>
              <a:t>Useful for design and layout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Prototyping </a:t>
            </a:r>
            <a:r>
              <a:rPr lang="en-US" dirty="0" smtClean="0"/>
              <a:t>approaches-2</a:t>
            </a:r>
            <a:endParaRPr lang="en-US" dirty="0"/>
          </a:p>
        </p:txBody>
      </p:sp>
      <p:sp>
        <p:nvSpPr>
          <p:cNvPr id="3" name="Content Placeholder 2"/>
          <p:cNvSpPr>
            <a:spLocks noGrp="1"/>
          </p:cNvSpPr>
          <p:nvPr>
            <p:ph idx="1"/>
          </p:nvPr>
        </p:nvSpPr>
        <p:spPr/>
        <p:txBody>
          <a:bodyPr/>
          <a:lstStyle/>
          <a:p>
            <a:r>
              <a:rPr lang="en-US" dirty="0" smtClean="0"/>
              <a:t>Use a special purpose scripting language to rough out the logic but again no error handling</a:t>
            </a:r>
            <a:r>
              <a:rPr lang="en-US" dirty="0" smtClean="0"/>
              <a:t>.</a:t>
            </a:r>
          </a:p>
          <a:p>
            <a:pPr lvl="1"/>
            <a:r>
              <a:rPr lang="en-US" dirty="0" smtClean="0"/>
              <a:t>Scripting allows for shortcuts for the parts that are irrelevant</a:t>
            </a:r>
            <a:endParaRPr lang="en-US" dirty="0" smtClean="0"/>
          </a:p>
          <a:p>
            <a:r>
              <a:rPr lang="en-US" dirty="0" smtClean="0"/>
              <a:t>Use special tools such as </a:t>
            </a:r>
            <a:r>
              <a:rPr lang="en-US" dirty="0" err="1" smtClean="0"/>
              <a:t>Simulink</a:t>
            </a:r>
            <a:r>
              <a:rPr lang="en-US" dirty="0" smtClean="0"/>
              <a:t> with its libraries to model technical operations. </a:t>
            </a:r>
            <a:r>
              <a:rPr lang="en-US" dirty="0" smtClean="0"/>
              <a:t> </a:t>
            </a:r>
          </a:p>
          <a:p>
            <a:pPr lvl="1"/>
            <a:r>
              <a:rPr lang="en-US" dirty="0" smtClean="0"/>
              <a:t>Quick to construct </a:t>
            </a:r>
          </a:p>
          <a:p>
            <a:pPr lvl="1"/>
            <a:r>
              <a:rPr lang="en-US" dirty="0" smtClean="0"/>
              <a:t>Useful for continuous data </a:t>
            </a:r>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Prototyping</a:t>
            </a:r>
            <a:endParaRPr lang="en-US" dirty="0"/>
          </a:p>
        </p:txBody>
      </p:sp>
      <p:sp>
        <p:nvSpPr>
          <p:cNvPr id="3" name="Content Placeholder 2"/>
          <p:cNvSpPr>
            <a:spLocks noGrp="1"/>
          </p:cNvSpPr>
          <p:nvPr>
            <p:ph idx="1"/>
          </p:nvPr>
        </p:nvSpPr>
        <p:spPr/>
        <p:txBody>
          <a:bodyPr/>
          <a:lstStyle/>
          <a:p>
            <a:r>
              <a:rPr lang="en-US" sz="2800" dirty="0" err="1" smtClean="0"/>
              <a:t>Modelica</a:t>
            </a:r>
            <a:r>
              <a:rPr lang="en-US" sz="2800" dirty="0" smtClean="0"/>
              <a:t> </a:t>
            </a:r>
            <a:r>
              <a:rPr lang="en-US" sz="2800" dirty="0" smtClean="0"/>
              <a:t>is a challenger to </a:t>
            </a:r>
            <a:r>
              <a:rPr lang="en-US" sz="2800" dirty="0" err="1" smtClean="0"/>
              <a:t>Simulink</a:t>
            </a:r>
            <a:r>
              <a:rPr lang="en-US" sz="2800" dirty="0" smtClean="0"/>
              <a:t> and is an open source product.</a:t>
            </a:r>
          </a:p>
          <a:p>
            <a:r>
              <a:rPr lang="en-US" sz="2800" dirty="0" smtClean="0"/>
              <a:t>What makes these systems useful for prototyping is</a:t>
            </a:r>
          </a:p>
          <a:p>
            <a:pPr lvl="1"/>
            <a:r>
              <a:rPr lang="en-US" dirty="0" smtClean="0"/>
              <a:t>Large number of pre written elements</a:t>
            </a:r>
          </a:p>
          <a:p>
            <a:pPr lvl="1"/>
            <a:r>
              <a:rPr lang="en-US" dirty="0" smtClean="0"/>
              <a:t>An architecture that allows elements to be plugged </a:t>
            </a:r>
            <a:r>
              <a:rPr lang="en-US" dirty="0" smtClean="0"/>
              <a:t>together</a:t>
            </a:r>
          </a:p>
          <a:p>
            <a:pPr lvl="1"/>
            <a:r>
              <a:rPr lang="en-US" dirty="0" smtClean="0"/>
              <a:t>Both </a:t>
            </a:r>
            <a:r>
              <a:rPr lang="en-US" dirty="0" err="1" smtClean="0"/>
              <a:t>Simulink</a:t>
            </a:r>
            <a:r>
              <a:rPr lang="en-US" dirty="0" smtClean="0"/>
              <a:t> and </a:t>
            </a:r>
            <a:r>
              <a:rPr lang="en-US" dirty="0" err="1" smtClean="0"/>
              <a:t>Modelica</a:t>
            </a:r>
            <a:r>
              <a:rPr lang="en-US" dirty="0" smtClean="0"/>
              <a:t> make investigation of qualities such as latency more accurate</a:t>
            </a:r>
            <a:endParaRPr lang="en-US" dirty="0" smtClean="0"/>
          </a:p>
        </p:txBody>
      </p:sp>
      <p:sp>
        <p:nvSpPr>
          <p:cNvPr id="4" name="TextBox 3"/>
          <p:cNvSpPr txBox="1"/>
          <p:nvPr/>
        </p:nvSpPr>
        <p:spPr>
          <a:xfrm>
            <a:off x="2667000" y="6292334"/>
            <a:ext cx="4070410" cy="369332"/>
          </a:xfrm>
          <a:prstGeom prst="rect">
            <a:avLst/>
          </a:prstGeom>
          <a:noFill/>
        </p:spPr>
        <p:txBody>
          <a:bodyPr wrap="none" rtlCol="0">
            <a:spAutoFit/>
          </a:bodyPr>
          <a:lstStyle/>
          <a:p>
            <a:r>
              <a:rPr lang="en-US" dirty="0" smtClean="0"/>
              <a:t>www.ida.liu.se/projects/OpenModelica</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Prototyping-2</a:t>
            </a:r>
            <a:endParaRPr lang="en-US" dirty="0"/>
          </a:p>
        </p:txBody>
      </p:sp>
      <p:sp>
        <p:nvSpPr>
          <p:cNvPr id="3" name="Content Placeholder 2"/>
          <p:cNvSpPr>
            <a:spLocks noGrp="1"/>
          </p:cNvSpPr>
          <p:nvPr>
            <p:ph idx="1"/>
          </p:nvPr>
        </p:nvSpPr>
        <p:spPr>
          <a:xfrm>
            <a:off x="457200" y="6172200"/>
            <a:ext cx="8229600" cy="380999"/>
          </a:xfrm>
        </p:spPr>
        <p:txBody>
          <a:bodyPr/>
          <a:lstStyle/>
          <a:p>
            <a:pPr>
              <a:buNone/>
            </a:pPr>
            <a:r>
              <a:rPr lang="en-US" sz="1200" dirty="0" smtClean="0"/>
              <a:t>http://www.ida.liu.se/labs/pelab/modelica/OpenModelica/releases/1.5.0/doc/ModelicaTutorialFritzson.pdf</a:t>
            </a:r>
            <a:endParaRPr lang="en-US" sz="1200" dirty="0"/>
          </a:p>
        </p:txBody>
      </p:sp>
      <p:pic>
        <p:nvPicPr>
          <p:cNvPr id="5122" name="Picture 2"/>
          <p:cNvPicPr>
            <a:picLocks noChangeAspect="1" noChangeArrowheads="1"/>
          </p:cNvPicPr>
          <p:nvPr/>
        </p:nvPicPr>
        <p:blipFill>
          <a:blip r:embed="rId2"/>
          <a:srcRect/>
          <a:stretch>
            <a:fillRect/>
          </a:stretch>
        </p:blipFill>
        <p:spPr bwMode="auto">
          <a:xfrm>
            <a:off x="1757363" y="1828800"/>
            <a:ext cx="5629275" cy="421957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Prototyping-3</a:t>
            </a:r>
            <a:endParaRPr lang="en-US" dirty="0"/>
          </a:p>
        </p:txBody>
      </p:sp>
      <p:pic>
        <p:nvPicPr>
          <p:cNvPr id="6146" name="Picture 2"/>
          <p:cNvPicPr>
            <a:picLocks noChangeAspect="1" noChangeArrowheads="1"/>
          </p:cNvPicPr>
          <p:nvPr/>
        </p:nvPicPr>
        <p:blipFill>
          <a:blip r:embed="rId2"/>
          <a:srcRect/>
          <a:stretch>
            <a:fillRect/>
          </a:stretch>
        </p:blipFill>
        <p:spPr bwMode="auto">
          <a:xfrm>
            <a:off x="1757363" y="1600201"/>
            <a:ext cx="5629275" cy="4238625"/>
          </a:xfrm>
          <a:prstGeom prst="rect">
            <a:avLst/>
          </a:prstGeom>
          <a:noFill/>
          <a:ln w="9525">
            <a:noFill/>
            <a:miter lim="800000"/>
            <a:headEnd/>
            <a:tailEnd/>
          </a:ln>
        </p:spPr>
      </p:pic>
      <p:sp>
        <p:nvSpPr>
          <p:cNvPr id="5" name="Content Placeholder 2"/>
          <p:cNvSpPr>
            <a:spLocks noGrp="1"/>
          </p:cNvSpPr>
          <p:nvPr>
            <p:ph idx="1"/>
          </p:nvPr>
        </p:nvSpPr>
        <p:spPr>
          <a:xfrm>
            <a:off x="457200" y="6172200"/>
            <a:ext cx="8229600" cy="380999"/>
          </a:xfrm>
        </p:spPr>
        <p:txBody>
          <a:bodyPr/>
          <a:lstStyle/>
          <a:p>
            <a:pPr>
              <a:buNone/>
            </a:pPr>
            <a:r>
              <a:rPr lang="en-US" sz="1200" dirty="0" smtClean="0"/>
              <a:t>http://www.ida.liu.se/labs/pelab/modelica/OpenModelica/releases/1.5.0/doc/ModelicaTutorialFritzson.pdf</a:t>
            </a:r>
            <a:endParaRPr lang="en-US" sz="1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Prototyping-4</a:t>
            </a:r>
            <a:endParaRPr lang="en-US" dirty="0"/>
          </a:p>
        </p:txBody>
      </p:sp>
      <p:pic>
        <p:nvPicPr>
          <p:cNvPr id="7170" name="Picture 2"/>
          <p:cNvPicPr>
            <a:picLocks noChangeAspect="1" noChangeArrowheads="1"/>
          </p:cNvPicPr>
          <p:nvPr/>
        </p:nvPicPr>
        <p:blipFill>
          <a:blip r:embed="rId2"/>
          <a:srcRect/>
          <a:stretch>
            <a:fillRect/>
          </a:stretch>
        </p:blipFill>
        <p:spPr bwMode="auto">
          <a:xfrm>
            <a:off x="1738313" y="1619250"/>
            <a:ext cx="5667375" cy="4248150"/>
          </a:xfrm>
          <a:prstGeom prst="rect">
            <a:avLst/>
          </a:prstGeom>
          <a:noFill/>
          <a:ln w="9525">
            <a:noFill/>
            <a:miter lim="800000"/>
            <a:headEnd/>
            <a:tailEnd/>
          </a:ln>
        </p:spPr>
      </p:pic>
      <p:sp>
        <p:nvSpPr>
          <p:cNvPr id="5" name="Content Placeholder 2"/>
          <p:cNvSpPr>
            <a:spLocks noGrp="1"/>
          </p:cNvSpPr>
          <p:nvPr>
            <p:ph idx="1"/>
          </p:nvPr>
        </p:nvSpPr>
        <p:spPr>
          <a:xfrm>
            <a:off x="457200" y="6172200"/>
            <a:ext cx="8229600" cy="380999"/>
          </a:xfrm>
        </p:spPr>
        <p:txBody>
          <a:bodyPr/>
          <a:lstStyle/>
          <a:p>
            <a:pPr>
              <a:buNone/>
            </a:pPr>
            <a:r>
              <a:rPr lang="en-US" sz="1200" dirty="0" smtClean="0"/>
              <a:t>http://www.ida.liu.se/labs/pelab/modelica/OpenModelica/releases/1.5.0/doc/ModelicaTutorialFritzson.pdf</a:t>
            </a:r>
            <a:endParaRPr lang="en-US" sz="1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Prototyping-5</a:t>
            </a:r>
            <a:endParaRPr lang="en-US" dirty="0"/>
          </a:p>
        </p:txBody>
      </p:sp>
      <p:pic>
        <p:nvPicPr>
          <p:cNvPr id="8194" name="Picture 2"/>
          <p:cNvPicPr>
            <a:picLocks noChangeAspect="1" noChangeArrowheads="1"/>
          </p:cNvPicPr>
          <p:nvPr/>
        </p:nvPicPr>
        <p:blipFill>
          <a:blip r:embed="rId2"/>
          <a:srcRect/>
          <a:stretch>
            <a:fillRect/>
          </a:stretch>
        </p:blipFill>
        <p:spPr bwMode="auto">
          <a:xfrm>
            <a:off x="1752600" y="1600200"/>
            <a:ext cx="5638800" cy="4229100"/>
          </a:xfrm>
          <a:prstGeom prst="rect">
            <a:avLst/>
          </a:prstGeom>
          <a:noFill/>
          <a:ln w="9525">
            <a:noFill/>
            <a:miter lim="800000"/>
            <a:headEnd/>
            <a:tailEnd/>
          </a:ln>
        </p:spPr>
      </p:pic>
      <p:sp>
        <p:nvSpPr>
          <p:cNvPr id="6" name="Content Placeholder 2"/>
          <p:cNvSpPr txBox="1">
            <a:spLocks/>
          </p:cNvSpPr>
          <p:nvPr/>
        </p:nvSpPr>
        <p:spPr bwMode="auto">
          <a:xfrm>
            <a:off x="457200" y="6172200"/>
            <a:ext cx="8229600" cy="3809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457200" rtl="0" eaLnBrk="1" fontAlgn="base" latinLnBrk="0" hangingPunct="1">
              <a:lnSpc>
                <a:spcPct val="100000"/>
              </a:lnSpc>
              <a:spcBef>
                <a:spcPct val="20000"/>
              </a:spcBef>
              <a:spcAft>
                <a:spcPct val="0"/>
              </a:spcAft>
              <a:buClrTx/>
              <a:buSzTx/>
              <a:buFont typeface="Arial" pitchFamily="34" charset="0"/>
              <a:buNone/>
              <a:tabLst/>
              <a:defRPr/>
            </a:pPr>
            <a:r>
              <a:rPr kumimoji="0" lang="en-US" sz="1200" b="0" i="0" u="none" strike="noStrike" kern="1200" cap="none" spc="0" normalizeH="0" baseline="0" noProof="0" smtClean="0">
                <a:ln>
                  <a:noFill/>
                </a:ln>
                <a:solidFill>
                  <a:schemeClr val="tx1"/>
                </a:solidFill>
                <a:effectLst/>
                <a:uLnTx/>
                <a:uFillTx/>
                <a:latin typeface="+mn-lt"/>
                <a:ea typeface="MS PGothic" pitchFamily="34" charset="-128"/>
                <a:cs typeface="ＭＳ Ｐゴシック" pitchFamily="-65" charset="-128"/>
              </a:rPr>
              <a:t>http://www.ida.liu.se/labs/pelab/modelica/OpenModelica/releases/1.5.0/doc/ModelicaTutorialFritzson.pdf</a:t>
            </a:r>
            <a:endParaRPr kumimoji="0" lang="en-US" sz="1200" b="0" i="0" u="none" strike="noStrike" kern="1200" cap="none" spc="0" normalizeH="0" baseline="0" noProof="0" dirty="0">
              <a:ln>
                <a:noFill/>
              </a:ln>
              <a:solidFill>
                <a:schemeClr val="tx1"/>
              </a:solidFill>
              <a:effectLst/>
              <a:uLnTx/>
              <a:uFillTx/>
              <a:latin typeface="+mn-lt"/>
              <a:ea typeface="MS PGothic" pitchFamily="34" charset="-128"/>
              <a:cs typeface="ＭＳ Ｐゴシック" pitchFamily="-65"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Earned Value</a:t>
            </a:r>
            <a:endParaRPr lang="en-US" dirty="0"/>
          </a:p>
        </p:txBody>
      </p:sp>
      <p:sp>
        <p:nvSpPr>
          <p:cNvPr id="3" name="Content Placeholder 2"/>
          <p:cNvSpPr>
            <a:spLocks noGrp="1"/>
          </p:cNvSpPr>
          <p:nvPr>
            <p:ph idx="1"/>
          </p:nvPr>
        </p:nvSpPr>
        <p:spPr/>
        <p:txBody>
          <a:bodyPr/>
          <a:lstStyle/>
          <a:p>
            <a:r>
              <a:rPr lang="en-US" sz="2800" dirty="0" smtClean="0"/>
              <a:t>While you may work in an industry that does not require EV </a:t>
            </a:r>
            <a:r>
              <a:rPr lang="en-US" sz="2800" dirty="0" smtClean="0"/>
              <a:t>calculations, some of </a:t>
            </a:r>
            <a:r>
              <a:rPr lang="en-US" sz="2800" dirty="0" smtClean="0"/>
              <a:t>you may find it a useful tool.</a:t>
            </a:r>
          </a:p>
          <a:p>
            <a:r>
              <a:rPr lang="en-US" sz="2800" dirty="0" smtClean="0"/>
              <a:t>All project steps “earn” value as work is completed.</a:t>
            </a:r>
          </a:p>
          <a:p>
            <a:r>
              <a:rPr lang="en-US" sz="2800" dirty="0" smtClean="0"/>
              <a:t>The Earned Value (EV) can then be compared to actual costs and planned costs to determine project performance and predict future performance trends.</a:t>
            </a:r>
          </a:p>
          <a:p>
            <a:r>
              <a:rPr lang="en-US" sz="2800" dirty="0" smtClean="0"/>
              <a:t>Physical progress is measured in dollars, so schedule performance and cost performance can be analyzed in the same terms.</a:t>
            </a:r>
            <a:endParaRPr lang="en-US" sz="2800" dirty="0"/>
          </a:p>
        </p:txBody>
      </p:sp>
      <p:sp>
        <p:nvSpPr>
          <p:cNvPr id="4" name="TextBox 3"/>
          <p:cNvSpPr txBox="1"/>
          <p:nvPr/>
        </p:nvSpPr>
        <p:spPr>
          <a:xfrm>
            <a:off x="2590800" y="6444734"/>
            <a:ext cx="4121706" cy="369332"/>
          </a:xfrm>
          <a:prstGeom prst="rect">
            <a:avLst/>
          </a:prstGeom>
          <a:noFill/>
        </p:spPr>
        <p:txBody>
          <a:bodyPr wrap="none" rtlCol="0">
            <a:spAutoFit/>
          </a:bodyPr>
          <a:lstStyle/>
          <a:p>
            <a:r>
              <a:rPr lang="en-US" dirty="0" smtClean="0"/>
              <a:t>http://www.kidasa.com/ebook/EVM.pdf</a:t>
            </a:r>
            <a:endParaRPr lang="en-US" dirty="0"/>
          </a:p>
        </p:txBody>
      </p:sp>
      <p:sp>
        <p:nvSpPr>
          <p:cNvPr id="5" name="TextBox 4"/>
          <p:cNvSpPr txBox="1"/>
          <p:nvPr/>
        </p:nvSpPr>
        <p:spPr>
          <a:xfrm>
            <a:off x="2819400" y="6075402"/>
            <a:ext cx="3583032" cy="369332"/>
          </a:xfrm>
          <a:prstGeom prst="rect">
            <a:avLst/>
          </a:prstGeom>
          <a:noFill/>
        </p:spPr>
        <p:txBody>
          <a:bodyPr wrap="none" rtlCol="0">
            <a:spAutoFit/>
          </a:bodyPr>
          <a:lstStyle/>
          <a:p>
            <a:r>
              <a:rPr lang="en-US" dirty="0" smtClean="0"/>
              <a:t>http://evm.nasa.gov/tutorialb.html</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Prerequisites</a:t>
            </a:r>
            <a:endParaRPr lang="en-US" dirty="0"/>
          </a:p>
        </p:txBody>
      </p:sp>
      <p:sp>
        <p:nvSpPr>
          <p:cNvPr id="3" name="Content Placeholder 2"/>
          <p:cNvSpPr>
            <a:spLocks noGrp="1"/>
          </p:cNvSpPr>
          <p:nvPr>
            <p:ph idx="1"/>
          </p:nvPr>
        </p:nvSpPr>
        <p:spPr>
          <a:xfrm>
            <a:off x="457200" y="1600201"/>
            <a:ext cx="8229600" cy="2438400"/>
          </a:xfrm>
        </p:spPr>
        <p:txBody>
          <a:bodyPr/>
          <a:lstStyle/>
          <a:p>
            <a:r>
              <a:rPr lang="en-US" sz="2400" dirty="0" smtClean="0"/>
              <a:t>Budget at Completion (BAC) = Overall approved budget for a task.</a:t>
            </a:r>
          </a:p>
          <a:p>
            <a:r>
              <a:rPr lang="en-US" sz="2400" dirty="0" smtClean="0"/>
              <a:t>Actual Costs (AC) = Total amount spent on a task up to the current date.</a:t>
            </a:r>
          </a:p>
          <a:p>
            <a:r>
              <a:rPr lang="en-US" sz="2400" dirty="0" smtClean="0"/>
              <a:t>Percent Complete = Task progress, related as either EV/BAC, or simply physical progress shown by the fill of the task bar.</a:t>
            </a:r>
            <a:endParaRPr lang="en-US" sz="2400" dirty="0"/>
          </a:p>
        </p:txBody>
      </p:sp>
      <p:pic>
        <p:nvPicPr>
          <p:cNvPr id="4098" name="Picture 2"/>
          <p:cNvPicPr>
            <a:picLocks noChangeAspect="1" noChangeArrowheads="1"/>
          </p:cNvPicPr>
          <p:nvPr/>
        </p:nvPicPr>
        <p:blipFill>
          <a:blip r:embed="rId2"/>
          <a:srcRect/>
          <a:stretch>
            <a:fillRect/>
          </a:stretch>
        </p:blipFill>
        <p:spPr bwMode="auto">
          <a:xfrm>
            <a:off x="1571625" y="4038601"/>
            <a:ext cx="6000750" cy="2152650"/>
          </a:xfrm>
          <a:prstGeom prst="rect">
            <a:avLst/>
          </a:prstGeom>
          <a:noFill/>
          <a:ln w="9525">
            <a:noFill/>
            <a:miter lim="800000"/>
            <a:headEnd/>
            <a:tailEnd/>
          </a:ln>
        </p:spPr>
      </p:pic>
      <p:sp>
        <p:nvSpPr>
          <p:cNvPr id="5" name="TextBox 4"/>
          <p:cNvSpPr txBox="1"/>
          <p:nvPr/>
        </p:nvSpPr>
        <p:spPr>
          <a:xfrm>
            <a:off x="2590800" y="6260068"/>
            <a:ext cx="4121706" cy="369332"/>
          </a:xfrm>
          <a:prstGeom prst="rect">
            <a:avLst/>
          </a:prstGeom>
          <a:noFill/>
        </p:spPr>
        <p:txBody>
          <a:bodyPr wrap="none" rtlCol="0">
            <a:spAutoFit/>
          </a:bodyPr>
          <a:lstStyle/>
          <a:p>
            <a:r>
              <a:rPr lang="en-US" dirty="0" smtClean="0"/>
              <a:t>http://www.kidasa.com/ebook/EVM.pdf</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 computation</a:t>
            </a:r>
            <a:endParaRPr lang="en-US" dirty="0"/>
          </a:p>
        </p:txBody>
      </p:sp>
      <p:sp>
        <p:nvSpPr>
          <p:cNvPr id="3" name="Content Placeholder 2"/>
          <p:cNvSpPr>
            <a:spLocks noGrp="1"/>
          </p:cNvSpPr>
          <p:nvPr>
            <p:ph idx="1"/>
          </p:nvPr>
        </p:nvSpPr>
        <p:spPr>
          <a:xfrm>
            <a:off x="457200" y="1600201"/>
            <a:ext cx="8229600" cy="2362200"/>
          </a:xfrm>
        </p:spPr>
        <p:txBody>
          <a:bodyPr/>
          <a:lstStyle/>
          <a:p>
            <a:r>
              <a:rPr lang="en-US" sz="2400" dirty="0" smtClean="0"/>
              <a:t>Earned Value (EV) = BAC x Percent Complete. The budgeted cost of completed work as of the current date. (Or each milestone can have a negotiated value.)</a:t>
            </a:r>
          </a:p>
          <a:p>
            <a:r>
              <a:rPr lang="en-US" sz="2400" dirty="0" smtClean="0"/>
              <a:t>Planned Value (PV) = The point along the time-phased budget that crosses the current date. Shows the budgeted cost of scheduled work as of the current date.</a:t>
            </a:r>
            <a:endParaRPr lang="en-US" sz="2400" dirty="0"/>
          </a:p>
        </p:txBody>
      </p:sp>
      <p:pic>
        <p:nvPicPr>
          <p:cNvPr id="3075" name="Picture 3"/>
          <p:cNvPicPr>
            <a:picLocks noChangeAspect="1" noChangeArrowheads="1"/>
          </p:cNvPicPr>
          <p:nvPr/>
        </p:nvPicPr>
        <p:blipFill>
          <a:blip r:embed="rId2"/>
          <a:srcRect/>
          <a:stretch>
            <a:fillRect/>
          </a:stretch>
        </p:blipFill>
        <p:spPr bwMode="auto">
          <a:xfrm>
            <a:off x="1571625" y="3962401"/>
            <a:ext cx="6000750" cy="2152650"/>
          </a:xfrm>
          <a:prstGeom prst="rect">
            <a:avLst/>
          </a:prstGeom>
          <a:noFill/>
          <a:ln w="9525">
            <a:noFill/>
            <a:miter lim="800000"/>
            <a:headEnd/>
            <a:tailEnd/>
          </a:ln>
        </p:spPr>
      </p:pic>
      <p:sp>
        <p:nvSpPr>
          <p:cNvPr id="7" name="TextBox 6"/>
          <p:cNvSpPr txBox="1"/>
          <p:nvPr/>
        </p:nvSpPr>
        <p:spPr>
          <a:xfrm>
            <a:off x="2590800" y="6260068"/>
            <a:ext cx="4121706" cy="369332"/>
          </a:xfrm>
          <a:prstGeom prst="rect">
            <a:avLst/>
          </a:prstGeom>
          <a:noFill/>
        </p:spPr>
        <p:txBody>
          <a:bodyPr wrap="none" rtlCol="0">
            <a:spAutoFit/>
          </a:bodyPr>
          <a:lstStyle/>
          <a:p>
            <a:r>
              <a:rPr lang="en-US" dirty="0" smtClean="0"/>
              <a:t>http://www.kidasa.com/ebook/EVM.pdf</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decomposition analyses</a:t>
            </a:r>
            <a:endParaRPr lang="en-US" dirty="0"/>
          </a:p>
        </p:txBody>
      </p:sp>
      <p:sp>
        <p:nvSpPr>
          <p:cNvPr id="3" name="Content Placeholder 2"/>
          <p:cNvSpPr>
            <a:spLocks noGrp="1"/>
          </p:cNvSpPr>
          <p:nvPr>
            <p:ph idx="1"/>
          </p:nvPr>
        </p:nvSpPr>
        <p:spPr/>
        <p:txBody>
          <a:bodyPr/>
          <a:lstStyle/>
          <a:p>
            <a:r>
              <a:rPr lang="en-US" sz="2400" dirty="0" smtClean="0"/>
              <a:t>Each type of analysis has a set of rules about how to break the system into pieces</a:t>
            </a:r>
          </a:p>
          <a:p>
            <a:pPr lvl="1"/>
            <a:r>
              <a:rPr lang="en-US" sz="2000" dirty="0" smtClean="0"/>
              <a:t>Functional analysis</a:t>
            </a:r>
          </a:p>
          <a:p>
            <a:pPr lvl="1"/>
            <a:r>
              <a:rPr lang="en-US" sz="2000" dirty="0" smtClean="0"/>
              <a:t>Object-oriented analysis</a:t>
            </a:r>
          </a:p>
          <a:p>
            <a:pPr lvl="1"/>
            <a:r>
              <a:rPr lang="en-US" sz="2000" dirty="0" smtClean="0"/>
              <a:t>Structured analysis</a:t>
            </a:r>
          </a:p>
          <a:p>
            <a:r>
              <a:rPr lang="en-US" sz="2400" dirty="0" smtClean="0"/>
              <a:t>Each decomposition decision involves Logical Solution Trade-Off Analyses</a:t>
            </a:r>
          </a:p>
          <a:p>
            <a:r>
              <a:rPr lang="en-US" sz="2400" dirty="0" smtClean="0"/>
              <a:t>“Value” is a vague quality that can be made sufficiently specific to be useful in analyses</a:t>
            </a:r>
          </a:p>
          <a:p>
            <a:endParaRPr lang="en-US"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Then you can compute</a:t>
            </a:r>
            <a:endParaRPr lang="en-US" dirty="0"/>
          </a:p>
        </p:txBody>
      </p:sp>
      <p:sp>
        <p:nvSpPr>
          <p:cNvPr id="3" name="Content Placeholder 2"/>
          <p:cNvSpPr>
            <a:spLocks noGrp="1"/>
          </p:cNvSpPr>
          <p:nvPr>
            <p:ph idx="1"/>
          </p:nvPr>
        </p:nvSpPr>
        <p:spPr/>
        <p:txBody>
          <a:bodyPr/>
          <a:lstStyle/>
          <a:p>
            <a:r>
              <a:rPr lang="en-US" dirty="0" smtClean="0"/>
              <a:t>Schedule Variance (SV) = Earned Value – Planned Value. The difference between what was planned to be completed and what has actually been completed as of the current date.</a:t>
            </a:r>
          </a:p>
          <a:p>
            <a:r>
              <a:rPr lang="en-US" dirty="0" smtClean="0"/>
              <a:t>Cost Variance (CV) = Earned Value – Actual Costs. The difference between the work that has been accomplished (in dollars) and how much was spent to accomplish it.</a:t>
            </a:r>
            <a:endParaRPr lang="en-US" dirty="0"/>
          </a:p>
        </p:txBody>
      </p:sp>
      <p:sp>
        <p:nvSpPr>
          <p:cNvPr id="4" name="TextBox 3"/>
          <p:cNvSpPr txBox="1"/>
          <p:nvPr/>
        </p:nvSpPr>
        <p:spPr>
          <a:xfrm>
            <a:off x="2590800" y="6260068"/>
            <a:ext cx="4121706" cy="369332"/>
          </a:xfrm>
          <a:prstGeom prst="rect">
            <a:avLst/>
          </a:prstGeom>
          <a:noFill/>
        </p:spPr>
        <p:txBody>
          <a:bodyPr wrap="none" rtlCol="0">
            <a:spAutoFit/>
          </a:bodyPr>
          <a:lstStyle/>
          <a:p>
            <a:r>
              <a:rPr lang="en-US" dirty="0" smtClean="0"/>
              <a:t>http://www.kidasa.com/ebook/EVM.pdf</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a:t>
            </a:r>
            <a:endParaRPr lang="en-US" dirty="0"/>
          </a:p>
        </p:txBody>
      </p:sp>
      <p:sp>
        <p:nvSpPr>
          <p:cNvPr id="3" name="Content Placeholder 2"/>
          <p:cNvSpPr>
            <a:spLocks noGrp="1"/>
          </p:cNvSpPr>
          <p:nvPr>
            <p:ph idx="1"/>
          </p:nvPr>
        </p:nvSpPr>
        <p:spPr/>
        <p:txBody>
          <a:bodyPr/>
          <a:lstStyle/>
          <a:p>
            <a:r>
              <a:rPr lang="en-US" dirty="0" smtClean="0"/>
              <a:t>The measures used to compute EV may be meaningless</a:t>
            </a:r>
          </a:p>
          <a:p>
            <a:r>
              <a:rPr lang="en-US" dirty="0" smtClean="0"/>
              <a:t>Using the systems engineering </a:t>
            </a:r>
            <a:r>
              <a:rPr lang="en-US" dirty="0" err="1" smtClean="0"/>
              <a:t>workproducts</a:t>
            </a:r>
            <a:r>
              <a:rPr lang="en-US" dirty="0" smtClean="0"/>
              <a:t> is one approach</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Integrating EV and SE</a:t>
            </a:r>
            <a:endParaRPr lang="en-US" dirty="0"/>
          </a:p>
        </p:txBody>
      </p:sp>
      <p:sp>
        <p:nvSpPr>
          <p:cNvPr id="3" name="Content Placeholder 2"/>
          <p:cNvSpPr>
            <a:spLocks noGrp="1"/>
          </p:cNvSpPr>
          <p:nvPr>
            <p:ph idx="1"/>
          </p:nvPr>
        </p:nvSpPr>
        <p:spPr/>
        <p:txBody>
          <a:bodyPr/>
          <a:lstStyle/>
          <a:p>
            <a:r>
              <a:rPr lang="en-US" dirty="0" smtClean="0"/>
              <a:t>IEEE 1220</a:t>
            </a:r>
          </a:p>
          <a:p>
            <a:pPr lvl="1"/>
            <a:r>
              <a:rPr lang="en-US" dirty="0" smtClean="0"/>
              <a:t>Requirements baseline</a:t>
            </a:r>
          </a:p>
          <a:p>
            <a:pPr lvl="1"/>
            <a:r>
              <a:rPr lang="en-US" dirty="0" smtClean="0"/>
              <a:t>Validated requirements baseline</a:t>
            </a:r>
          </a:p>
          <a:p>
            <a:pPr lvl="1"/>
            <a:r>
              <a:rPr lang="en-US" dirty="0" smtClean="0"/>
              <a:t>Physical architecture</a:t>
            </a:r>
          </a:p>
          <a:p>
            <a:pPr lvl="1"/>
            <a:r>
              <a:rPr lang="en-US" dirty="0" smtClean="0"/>
              <a:t>Validate physical architecture</a:t>
            </a:r>
          </a:p>
          <a:p>
            <a:pPr lvl="1"/>
            <a:r>
              <a:rPr lang="en-US" dirty="0" smtClean="0"/>
              <a:t>Functional architecture</a:t>
            </a:r>
          </a:p>
          <a:p>
            <a:pPr lvl="1"/>
            <a:r>
              <a:rPr lang="en-US" dirty="0" smtClean="0"/>
              <a:t>Validated functional architecture</a:t>
            </a:r>
            <a:endParaRPr lang="en-US" dirty="0"/>
          </a:p>
        </p:txBody>
      </p:sp>
      <p:sp>
        <p:nvSpPr>
          <p:cNvPr id="4" name="TextBox 3"/>
          <p:cNvSpPr txBox="1"/>
          <p:nvPr/>
        </p:nvSpPr>
        <p:spPr>
          <a:xfrm>
            <a:off x="846192" y="6183868"/>
            <a:ext cx="7840608" cy="369332"/>
          </a:xfrm>
          <a:prstGeom prst="rect">
            <a:avLst/>
          </a:prstGeom>
          <a:noFill/>
        </p:spPr>
        <p:txBody>
          <a:bodyPr wrap="none" rtlCol="0">
            <a:spAutoFit/>
          </a:bodyPr>
          <a:lstStyle/>
          <a:p>
            <a:r>
              <a:rPr lang="en-US" dirty="0" smtClean="0"/>
              <a:t>http://pmknowledge.gsfc.nasa.gov/docs/SupplementalLinks/Article0001.pdf</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Integrating EV and SE-2</a:t>
            </a:r>
            <a:endParaRPr lang="en-US" dirty="0"/>
          </a:p>
        </p:txBody>
      </p:sp>
      <p:sp>
        <p:nvSpPr>
          <p:cNvPr id="3" name="Content Placeholder 2"/>
          <p:cNvSpPr>
            <a:spLocks noGrp="1"/>
          </p:cNvSpPr>
          <p:nvPr>
            <p:ph idx="1"/>
          </p:nvPr>
        </p:nvSpPr>
        <p:spPr/>
        <p:txBody>
          <a:bodyPr/>
          <a:lstStyle/>
          <a:p>
            <a:r>
              <a:rPr lang="en-US" dirty="0" smtClean="0"/>
              <a:t>EIA 632</a:t>
            </a:r>
          </a:p>
          <a:p>
            <a:pPr lvl="1"/>
            <a:r>
              <a:rPr lang="en-US" dirty="0" smtClean="0"/>
              <a:t>System technical requirements</a:t>
            </a:r>
          </a:p>
          <a:p>
            <a:pPr lvl="1"/>
            <a:r>
              <a:rPr lang="en-US" dirty="0" smtClean="0"/>
              <a:t>Logical solution representations</a:t>
            </a:r>
          </a:p>
          <a:p>
            <a:pPr lvl="1"/>
            <a:r>
              <a:rPr lang="en-US" dirty="0" smtClean="0"/>
              <a:t> Physical solution representations</a:t>
            </a:r>
          </a:p>
          <a:p>
            <a:pPr lvl="1"/>
            <a:r>
              <a:rPr lang="en-US" dirty="0" smtClean="0"/>
              <a:t>Specified requirements</a:t>
            </a:r>
          </a:p>
          <a:p>
            <a:pPr lvl="1"/>
            <a:r>
              <a:rPr lang="en-US" dirty="0" smtClean="0"/>
              <a:t>Validated system technical requirements</a:t>
            </a:r>
          </a:p>
          <a:p>
            <a:pPr lvl="1"/>
            <a:r>
              <a:rPr lang="en-US" dirty="0" smtClean="0"/>
              <a:t>Validated logical solution representations</a:t>
            </a:r>
          </a:p>
          <a:p>
            <a:pPr lvl="1"/>
            <a:r>
              <a:rPr lang="en-US" dirty="0" smtClean="0"/>
              <a:t>Verified design solution</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Integrating EV and SE-3</a:t>
            </a:r>
            <a:endParaRPr lang="en-US" dirty="0"/>
          </a:p>
        </p:txBody>
      </p:sp>
      <p:sp>
        <p:nvSpPr>
          <p:cNvPr id="3" name="Content Placeholder 2"/>
          <p:cNvSpPr>
            <a:spLocks noGrp="1"/>
          </p:cNvSpPr>
          <p:nvPr>
            <p:ph idx="1"/>
          </p:nvPr>
        </p:nvSpPr>
        <p:spPr/>
        <p:txBody>
          <a:bodyPr/>
          <a:lstStyle/>
          <a:p>
            <a:r>
              <a:rPr lang="en-US" dirty="0" smtClean="0"/>
              <a:t>Using some of the </a:t>
            </a:r>
            <a:r>
              <a:rPr lang="en-US" dirty="0" err="1" smtClean="0"/>
              <a:t>workproducts</a:t>
            </a:r>
            <a:r>
              <a:rPr lang="en-US" dirty="0" smtClean="0"/>
              <a:t> from the previous two slides as the items that are measured to compute %Complete provides a solid basis</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sz="2800" dirty="0" smtClean="0"/>
              <a:t>In this module we have considered additional analyses.</a:t>
            </a:r>
          </a:p>
          <a:p>
            <a:r>
              <a:rPr lang="en-US" sz="2800" dirty="0" smtClean="0"/>
              <a:t>Functional analysis helps determine the function-level structure of the system but does so from a cost perspective.</a:t>
            </a:r>
          </a:p>
          <a:p>
            <a:r>
              <a:rPr lang="en-US" sz="2800" dirty="0" smtClean="0"/>
              <a:t>This high-level representation can be used as the basis for prototyping.</a:t>
            </a:r>
          </a:p>
          <a:p>
            <a:r>
              <a:rPr lang="en-US" sz="2800" dirty="0" smtClean="0"/>
              <a:t>Finally, we considered how Earned Value can be integrated with systems engineering </a:t>
            </a:r>
            <a:r>
              <a:rPr lang="en-US" sz="2800" dirty="0" err="1" smtClean="0"/>
              <a:t>workproducts</a:t>
            </a:r>
            <a:r>
              <a:rPr lang="en-US" sz="2800" dirty="0" smtClean="0"/>
              <a:t> to make EV calculations more true indicators.</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Object-oriented decomposition</a:t>
            </a:r>
            <a:endParaRPr lang="en-US" dirty="0"/>
          </a:p>
        </p:txBody>
      </p:sp>
      <p:sp>
        <p:nvSpPr>
          <p:cNvPr id="3" name="Content Placeholder 2"/>
          <p:cNvSpPr>
            <a:spLocks noGrp="1"/>
          </p:cNvSpPr>
          <p:nvPr>
            <p:ph idx="1"/>
          </p:nvPr>
        </p:nvSpPr>
        <p:spPr/>
        <p:txBody>
          <a:bodyPr/>
          <a:lstStyle/>
          <a:p>
            <a:r>
              <a:rPr lang="en-US" dirty="0" smtClean="0"/>
              <a:t>The object-oriented approach views the system as a set of objects that interact. The objects represent real world entities or conceptual constructs in some domain.</a:t>
            </a:r>
          </a:p>
          <a:p>
            <a:r>
              <a:rPr lang="en-US" dirty="0" smtClean="0"/>
              <a:t>The system functions are those that are needed by the individual objects to accomplish their objectives.</a:t>
            </a:r>
          </a:p>
          <a:p>
            <a:r>
              <a:rPr lang="en-US" dirty="0" smtClean="0"/>
              <a:t>An object is decomposed if it can be viewed as a set of objects itself.</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Object-oriented decomposition-2</a:t>
            </a:r>
            <a:endParaRPr lang="en-US" dirty="0"/>
          </a:p>
        </p:txBody>
      </p:sp>
      <p:sp>
        <p:nvSpPr>
          <p:cNvPr id="3" name="Content Placeholder 2"/>
          <p:cNvSpPr>
            <a:spLocks noGrp="1"/>
          </p:cNvSpPr>
          <p:nvPr>
            <p:ph idx="1"/>
          </p:nvPr>
        </p:nvSpPr>
        <p:spPr/>
        <p:txBody>
          <a:bodyPr/>
          <a:lstStyle/>
          <a:p>
            <a:r>
              <a:rPr lang="en-US" dirty="0" smtClean="0"/>
              <a:t>Object-oriented design pays attention to a variety of relationships between objects and classes of objects.</a:t>
            </a:r>
          </a:p>
          <a:p>
            <a:r>
              <a:rPr lang="en-US" dirty="0" smtClean="0"/>
              <a:t>These relationships are either </a:t>
            </a:r>
          </a:p>
          <a:p>
            <a:pPr lvl="1"/>
            <a:r>
              <a:rPr lang="en-US" dirty="0" smtClean="0"/>
              <a:t>definitional as in inheritance from one class definition to another (not found in most decompositions) or</a:t>
            </a:r>
          </a:p>
          <a:p>
            <a:pPr lvl="1"/>
            <a:r>
              <a:rPr lang="en-US" dirty="0" smtClean="0"/>
              <a:t>Operational such as aggregation where one object contains other objects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Object-oriented decomposition-3</a:t>
            </a:r>
            <a:endParaRPr lang="en-US" dirty="0"/>
          </a:p>
        </p:txBody>
      </p:sp>
      <p:sp>
        <p:nvSpPr>
          <p:cNvPr id="3" name="Content Placeholder 2"/>
          <p:cNvSpPr>
            <a:spLocks noGrp="1"/>
          </p:cNvSpPr>
          <p:nvPr>
            <p:ph idx="1"/>
          </p:nvPr>
        </p:nvSpPr>
        <p:spPr/>
        <p:txBody>
          <a:bodyPr/>
          <a:lstStyle/>
          <a:p>
            <a:r>
              <a:rPr lang="en-US" dirty="0" smtClean="0"/>
              <a:t>An object-oriented decomposition runs orthogonal to “functional analysis” since the product functions are broken into pieces and distributed over the objects.</a:t>
            </a:r>
          </a:p>
          <a:p>
            <a:r>
              <a:rPr lang="en-US" dirty="0" smtClean="0"/>
              <a:t>This is somewhat like functions being distributed over subsystems but the rich set of relationships means that the object hierarchy is not strictly hierarchical.</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analysis</a:t>
            </a:r>
            <a:endParaRPr lang="en-US" dirty="0"/>
          </a:p>
        </p:txBody>
      </p:sp>
      <p:sp>
        <p:nvSpPr>
          <p:cNvPr id="3" name="Content Placeholder 2"/>
          <p:cNvSpPr>
            <a:spLocks noGrp="1"/>
          </p:cNvSpPr>
          <p:nvPr>
            <p:ph idx="1"/>
          </p:nvPr>
        </p:nvSpPr>
        <p:spPr/>
        <p:txBody>
          <a:bodyPr/>
          <a:lstStyle/>
          <a:p>
            <a:r>
              <a:rPr lang="en-US" dirty="0" smtClean="0"/>
              <a:t>In functional analysis the system functions are created based on some analysis.</a:t>
            </a:r>
          </a:p>
          <a:p>
            <a:r>
              <a:rPr lang="en-US" dirty="0" smtClean="0"/>
              <a:t>In structural analysis the basis is almost totally on hierarchy or </a:t>
            </a:r>
            <a:r>
              <a:rPr lang="en-US" dirty="0" err="1" smtClean="0"/>
              <a:t>subsetedness</a:t>
            </a:r>
            <a:r>
              <a:rPr lang="en-US" dirty="0" smtClean="0"/>
              <a:t>.</a:t>
            </a:r>
          </a:p>
          <a:p>
            <a:r>
              <a:rPr lang="en-US" dirty="0" smtClean="0"/>
              <a:t>Another approach is to use some notion of value as the decomposition rule.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IDEF0</a:t>
            </a:r>
            <a:endParaRPr lang="en-US" dirty="0"/>
          </a:p>
        </p:txBody>
      </p:sp>
      <p:sp>
        <p:nvSpPr>
          <p:cNvPr id="3" name="Content Placeholder 2"/>
          <p:cNvSpPr>
            <a:spLocks noGrp="1"/>
          </p:cNvSpPr>
          <p:nvPr>
            <p:ph idx="1"/>
          </p:nvPr>
        </p:nvSpPr>
        <p:spPr/>
        <p:txBody>
          <a:bodyPr/>
          <a:lstStyle/>
          <a:p>
            <a:r>
              <a:rPr lang="en-US" sz="2400" dirty="0" smtClean="0"/>
              <a:t>We have shown </a:t>
            </a:r>
            <a:r>
              <a:rPr lang="en-US" sz="2400" dirty="0" err="1" smtClean="0"/>
              <a:t>SysML</a:t>
            </a:r>
            <a:r>
              <a:rPr lang="en-US" sz="2400" dirty="0" smtClean="0"/>
              <a:t> as the new standard.</a:t>
            </a:r>
          </a:p>
          <a:p>
            <a:r>
              <a:rPr lang="en-US" sz="2400" dirty="0" smtClean="0"/>
              <a:t>IDEF0 is an older, more mature standard for representing functions.</a:t>
            </a:r>
          </a:p>
          <a:p>
            <a:r>
              <a:rPr lang="en-US" sz="2400" dirty="0" smtClean="0"/>
              <a:t>Below is the basic building block.</a:t>
            </a:r>
          </a:p>
          <a:p>
            <a:r>
              <a:rPr lang="en-US" sz="2400" dirty="0" err="1" smtClean="0"/>
              <a:t>SysML</a:t>
            </a:r>
            <a:r>
              <a:rPr lang="en-US" sz="2400" dirty="0" smtClean="0"/>
              <a:t> takes the more general approach of blocks which can represent several different decomposition approaches. </a:t>
            </a:r>
            <a:endParaRPr lang="en-US" sz="2400" dirty="0"/>
          </a:p>
        </p:txBody>
      </p:sp>
      <p:pic>
        <p:nvPicPr>
          <p:cNvPr id="9218" name="Picture 2"/>
          <p:cNvPicPr>
            <a:picLocks noChangeAspect="1" noChangeArrowheads="1"/>
          </p:cNvPicPr>
          <p:nvPr/>
        </p:nvPicPr>
        <p:blipFill>
          <a:blip r:embed="rId2"/>
          <a:srcRect/>
          <a:stretch>
            <a:fillRect/>
          </a:stretch>
        </p:blipFill>
        <p:spPr bwMode="auto">
          <a:xfrm>
            <a:off x="1524000" y="4495800"/>
            <a:ext cx="5524500" cy="220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IDEF0-2</a:t>
            </a:r>
            <a:endParaRPr lang="en-US" dirty="0"/>
          </a:p>
        </p:txBody>
      </p:sp>
      <p:sp>
        <p:nvSpPr>
          <p:cNvPr id="3" name="Content Placeholder 2"/>
          <p:cNvSpPr>
            <a:spLocks noGrp="1"/>
          </p:cNvSpPr>
          <p:nvPr>
            <p:ph idx="1"/>
          </p:nvPr>
        </p:nvSpPr>
        <p:spPr>
          <a:xfrm>
            <a:off x="457200" y="1600201"/>
            <a:ext cx="8229600" cy="1066799"/>
          </a:xfrm>
        </p:spPr>
        <p:txBody>
          <a:bodyPr/>
          <a:lstStyle/>
          <a:p>
            <a:r>
              <a:rPr lang="en-US" dirty="0" smtClean="0"/>
              <a:t>An example diagram</a:t>
            </a:r>
            <a:endParaRPr lang="en-US" dirty="0"/>
          </a:p>
        </p:txBody>
      </p:sp>
      <p:pic>
        <p:nvPicPr>
          <p:cNvPr id="10243" name="Picture 3"/>
          <p:cNvPicPr>
            <a:picLocks noChangeAspect="1" noChangeArrowheads="1"/>
          </p:cNvPicPr>
          <p:nvPr/>
        </p:nvPicPr>
        <p:blipFill>
          <a:blip r:embed="rId2"/>
          <a:srcRect/>
          <a:stretch>
            <a:fillRect/>
          </a:stretch>
        </p:blipFill>
        <p:spPr bwMode="auto">
          <a:xfrm>
            <a:off x="1895475" y="2876550"/>
            <a:ext cx="5353050" cy="3371850"/>
          </a:xfrm>
          <a:prstGeom prst="rect">
            <a:avLst/>
          </a:prstGeom>
          <a:noFill/>
          <a:ln w="9525">
            <a:noFill/>
            <a:miter lim="800000"/>
            <a:headEnd/>
            <a:tailEnd/>
          </a:ln>
        </p:spPr>
      </p:pic>
      <p:sp>
        <p:nvSpPr>
          <p:cNvPr id="6" name="TextBox 5"/>
          <p:cNvSpPr txBox="1"/>
          <p:nvPr/>
        </p:nvSpPr>
        <p:spPr>
          <a:xfrm>
            <a:off x="1143000" y="6248400"/>
            <a:ext cx="6814751" cy="369332"/>
          </a:xfrm>
          <a:prstGeom prst="rect">
            <a:avLst/>
          </a:prstGeom>
          <a:noFill/>
        </p:spPr>
        <p:txBody>
          <a:bodyPr wrap="none" rtlCol="0">
            <a:spAutoFit/>
          </a:bodyPr>
          <a:lstStyle/>
          <a:p>
            <a:r>
              <a:rPr lang="en-US" dirty="0" smtClean="0"/>
              <a:t>http://www.syque.com/quality_tools/toolbook/IDEF0/example.htm</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8067</TotalTime>
  <Words>1525</Words>
  <Application>Microsoft Office PowerPoint</Application>
  <PresentationFormat>On-screen Show (4:3)</PresentationFormat>
  <Paragraphs>188</Paragraphs>
  <Slides>35</Slides>
  <Notes>2</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syse802Template</vt:lpstr>
      <vt:lpstr>SYSE 802</vt:lpstr>
      <vt:lpstr>Session Objective</vt:lpstr>
      <vt:lpstr>Types of decomposition analyses</vt:lpstr>
      <vt:lpstr>Object-oriented decomposition</vt:lpstr>
      <vt:lpstr>Object-oriented decomposition-2</vt:lpstr>
      <vt:lpstr>Object-oriented decomposition-3</vt:lpstr>
      <vt:lpstr>Functional analysis</vt:lpstr>
      <vt:lpstr>IDEF0</vt:lpstr>
      <vt:lpstr>IDEF0-2</vt:lpstr>
      <vt:lpstr>Principles of Value Engineering</vt:lpstr>
      <vt:lpstr>Value Analysis vs Cost Reduction</vt:lpstr>
      <vt:lpstr>Value Analysis</vt:lpstr>
      <vt:lpstr>Determining worth</vt:lpstr>
      <vt:lpstr>Value Analysis - 2</vt:lpstr>
      <vt:lpstr>FAST Diagram</vt:lpstr>
      <vt:lpstr>Creating FAST</vt:lpstr>
      <vt:lpstr>QFD/FAST</vt:lpstr>
      <vt:lpstr>How to combine the techniques</vt:lpstr>
      <vt:lpstr>Trade-off analyses</vt:lpstr>
      <vt:lpstr>Prototyping approaches </vt:lpstr>
      <vt:lpstr>Prototyping approaches-2</vt:lpstr>
      <vt:lpstr>Prototyping</vt:lpstr>
      <vt:lpstr>Prototyping-2</vt:lpstr>
      <vt:lpstr>Prototyping-3</vt:lpstr>
      <vt:lpstr>Prototyping-4</vt:lpstr>
      <vt:lpstr>Prototyping-5</vt:lpstr>
      <vt:lpstr>Earned Value</vt:lpstr>
      <vt:lpstr>Prerequisites</vt:lpstr>
      <vt:lpstr>EV computation</vt:lpstr>
      <vt:lpstr>Then you can compute</vt:lpstr>
      <vt:lpstr>But …</vt:lpstr>
      <vt:lpstr>Integrating EV and SE</vt:lpstr>
      <vt:lpstr>Integrating EV and SE-2</vt:lpstr>
      <vt:lpstr>Integrating EV and SE-3</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33</cp:revision>
  <dcterms:created xsi:type="dcterms:W3CDTF">2010-11-16T13:18:23Z</dcterms:created>
  <dcterms:modified xsi:type="dcterms:W3CDTF">2010-11-29T13:05:31Z</dcterms:modified>
</cp:coreProperties>
</file>