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60" r:id="rId2"/>
    <p:sldId id="261" r:id="rId3"/>
    <p:sldId id="262" r:id="rId4"/>
    <p:sldId id="263" r:id="rId5"/>
    <p:sldId id="264" r:id="rId6"/>
    <p:sldId id="265" r:id="rId7"/>
    <p:sldId id="266" r:id="rId8"/>
    <p:sldId id="269" r:id="rId9"/>
    <p:sldId id="270" r:id="rId10"/>
    <p:sldId id="271" r:id="rId11"/>
    <p:sldId id="267" r:id="rId12"/>
    <p:sldId id="268" r:id="rId13"/>
    <p:sldId id="272" r:id="rId14"/>
    <p:sldId id="273" r:id="rId15"/>
    <p:sldId id="274" r:id="rId16"/>
    <p:sldId id="275" r:id="rId17"/>
    <p:sldId id="276" r:id="rId1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3" d="100"/>
          <a:sy n="83" d="100"/>
        </p:scale>
        <p:origin x="-111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11/26/2010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11/26/2010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11/26/2010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11/26/2010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11/26/2010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11/26/2010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12 Session 1</a:t>
            </a:r>
          </a:p>
          <a:p>
            <a:r>
              <a:rPr lang="en-US" dirty="0" smtClean="0">
                <a:solidFill>
                  <a:schemeClr val="tx1"/>
                </a:solidFill>
              </a:rPr>
              <a:t>Summary</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MDD-2</a:t>
            </a:r>
            <a:endParaRPr lang="en-US" dirty="0"/>
          </a:p>
        </p:txBody>
      </p:sp>
      <p:sp>
        <p:nvSpPr>
          <p:cNvPr id="3" name="Content Placeholder 2"/>
          <p:cNvSpPr>
            <a:spLocks noGrp="1"/>
          </p:cNvSpPr>
          <p:nvPr>
            <p:ph idx="1"/>
          </p:nvPr>
        </p:nvSpPr>
        <p:spPr/>
        <p:txBody>
          <a:bodyPr/>
          <a:lstStyle/>
          <a:p>
            <a:r>
              <a:rPr lang="en-US" dirty="0" smtClean="0"/>
              <a:t>What makes MDD successful?</a:t>
            </a:r>
          </a:p>
          <a:p>
            <a:pPr lvl="1"/>
            <a:r>
              <a:rPr lang="en-US" dirty="0" smtClean="0"/>
              <a:t>When the most time-consuming steps in development are as automated as possible</a:t>
            </a:r>
          </a:p>
          <a:p>
            <a:pPr lvl="1"/>
            <a:r>
              <a:rPr lang="en-US" dirty="0" smtClean="0"/>
              <a:t>When a sufficiently common or flexible representation such as XML allows data from one program to be used in another.</a:t>
            </a:r>
          </a:p>
          <a:p>
            <a:pPr lvl="1"/>
            <a:r>
              <a:rPr lang="en-US" dirty="0" smtClean="0"/>
              <a:t>When project personnel can raise their level of focus to the higher abstractions of meta-models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Production</a:t>
            </a:r>
            <a:endParaRPr lang="en-US" dirty="0"/>
          </a:p>
        </p:txBody>
      </p:sp>
      <p:sp>
        <p:nvSpPr>
          <p:cNvPr id="3" name="Content Placeholder 2"/>
          <p:cNvSpPr>
            <a:spLocks noGrp="1"/>
          </p:cNvSpPr>
          <p:nvPr>
            <p:ph idx="1"/>
          </p:nvPr>
        </p:nvSpPr>
        <p:spPr/>
        <p:txBody>
          <a:bodyPr/>
          <a:lstStyle/>
          <a:p>
            <a:r>
              <a:rPr lang="en-US" sz="2400" dirty="0" smtClean="0"/>
              <a:t>We have considered briefly software product lines, a perfect environment for MDD.</a:t>
            </a:r>
          </a:p>
          <a:p>
            <a:r>
              <a:rPr lang="en-US" sz="2400" dirty="0" smtClean="0"/>
              <a:t>One of the issues that we did not touch on is “product production”</a:t>
            </a:r>
          </a:p>
          <a:p>
            <a:r>
              <a:rPr lang="en-US" sz="2400" dirty="0" smtClean="0"/>
              <a:t>For one-off systems this is not an issue but for an organization that intends to regularly produce products it is useful to consider how a software-intensive product is built from these reusable assets.</a:t>
            </a:r>
          </a:p>
          <a:p>
            <a:r>
              <a:rPr lang="en-US" sz="2400" dirty="0" smtClean="0"/>
              <a:t>Obviously if products are built from assets, the assets have to be designed using the appropriate techniques to allow the products to be built in the way the organization intends.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Production-2</a:t>
            </a:r>
            <a:endParaRPr lang="en-US" dirty="0"/>
          </a:p>
        </p:txBody>
      </p:sp>
      <p:sp>
        <p:nvSpPr>
          <p:cNvPr id="3" name="Content Placeholder 2"/>
          <p:cNvSpPr>
            <a:spLocks noGrp="1"/>
          </p:cNvSpPr>
          <p:nvPr>
            <p:ph idx="1"/>
          </p:nvPr>
        </p:nvSpPr>
        <p:spPr/>
        <p:txBody>
          <a:bodyPr/>
          <a:lstStyle/>
          <a:p>
            <a:r>
              <a:rPr lang="en-US" sz="2000" dirty="0" smtClean="0"/>
              <a:t>For example, one product line I have worked with wanted its subject matter experts to be able to write programs even though they are not technical.</a:t>
            </a:r>
          </a:p>
          <a:p>
            <a:r>
              <a:rPr lang="en-US" sz="2000" dirty="0" smtClean="0"/>
              <a:t>Our production strategy was to create a domain specific language (DSL) as the main asset. Model-driven development techniques were used to produce context-sensitive editors and compilers. </a:t>
            </a:r>
          </a:p>
          <a:p>
            <a:r>
              <a:rPr lang="en-US" sz="2000" dirty="0" smtClean="0"/>
              <a:t>Then the production plan described how to </a:t>
            </a:r>
          </a:p>
          <a:p>
            <a:pPr lvl="1"/>
            <a:r>
              <a:rPr lang="en-US" sz="2000" dirty="0" smtClean="0"/>
              <a:t>Create a project</a:t>
            </a:r>
          </a:p>
          <a:p>
            <a:pPr lvl="1"/>
            <a:r>
              <a:rPr lang="en-US" sz="2000" dirty="0" smtClean="0"/>
              <a:t>Import libraries, and</a:t>
            </a:r>
          </a:p>
          <a:p>
            <a:pPr lvl="1"/>
            <a:r>
              <a:rPr lang="en-US" sz="2000" dirty="0" smtClean="0"/>
              <a:t>Write the program logic in the DSL.</a:t>
            </a:r>
          </a:p>
          <a:p>
            <a:r>
              <a:rPr lang="en-US" sz="2000" dirty="0" smtClean="0"/>
              <a:t>This “production capability” achieves specific objectives for the organization.</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Platforms</a:t>
            </a:r>
            <a:endParaRPr lang="en-US" dirty="0"/>
          </a:p>
        </p:txBody>
      </p:sp>
      <p:sp>
        <p:nvSpPr>
          <p:cNvPr id="3" name="Content Placeholder 2"/>
          <p:cNvSpPr>
            <a:spLocks noGrp="1"/>
          </p:cNvSpPr>
          <p:nvPr>
            <p:ph idx="1"/>
          </p:nvPr>
        </p:nvSpPr>
        <p:spPr/>
        <p:txBody>
          <a:bodyPr/>
          <a:lstStyle/>
          <a:p>
            <a:r>
              <a:rPr lang="en-US" sz="2800" dirty="0" smtClean="0"/>
              <a:t>We touched on the notion of a platform as the basis for establishing a product line of products.</a:t>
            </a:r>
          </a:p>
          <a:p>
            <a:r>
              <a:rPr lang="en-US" sz="2800" dirty="0" smtClean="0"/>
              <a:t>The standard architecture of the platform facilitates the development of reusable elements that can be composed to form products rapidly.</a:t>
            </a:r>
          </a:p>
          <a:p>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Analyses</a:t>
            </a:r>
            <a:endParaRPr lang="en-US" dirty="0"/>
          </a:p>
        </p:txBody>
      </p:sp>
      <p:sp>
        <p:nvSpPr>
          <p:cNvPr id="3" name="Content Placeholder 2"/>
          <p:cNvSpPr>
            <a:spLocks noGrp="1"/>
          </p:cNvSpPr>
          <p:nvPr>
            <p:ph idx="1"/>
          </p:nvPr>
        </p:nvSpPr>
        <p:spPr/>
        <p:txBody>
          <a:bodyPr/>
          <a:lstStyle/>
          <a:p>
            <a:r>
              <a:rPr lang="en-US" dirty="0" smtClean="0"/>
              <a:t>We have surveyed a number of analyses for various purposes</a:t>
            </a:r>
          </a:p>
          <a:p>
            <a:r>
              <a:rPr lang="en-US" dirty="0" smtClean="0"/>
              <a:t>The SE is most directly responsible for early stages of development but those responsibilities do not go away as development proceeds</a:t>
            </a:r>
          </a:p>
          <a:p>
            <a:r>
              <a:rPr lang="en-US" dirty="0" smtClean="0"/>
              <a:t>The SE owns the requirements models and is involved whenever the requirements are impacted.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Analyses-2</a:t>
            </a:r>
            <a:endParaRPr lang="en-US" dirty="0"/>
          </a:p>
        </p:txBody>
      </p:sp>
      <p:sp>
        <p:nvSpPr>
          <p:cNvPr id="3" name="Content Placeholder 2"/>
          <p:cNvSpPr>
            <a:spLocks noGrp="1"/>
          </p:cNvSpPr>
          <p:nvPr>
            <p:ph idx="1"/>
          </p:nvPr>
        </p:nvSpPr>
        <p:spPr/>
        <p:txBody>
          <a:bodyPr/>
          <a:lstStyle/>
          <a:p>
            <a:r>
              <a:rPr lang="en-US" dirty="0" smtClean="0"/>
              <a:t>We have considered analyses that </a:t>
            </a:r>
            <a:r>
              <a:rPr lang="en-US" dirty="0" smtClean="0"/>
              <a:t>assist</a:t>
            </a:r>
            <a:r>
              <a:rPr lang="en-US" dirty="0" smtClean="0"/>
              <a:t> </a:t>
            </a:r>
            <a:r>
              <a:rPr lang="en-US" dirty="0" smtClean="0"/>
              <a:t>with product definition:</a:t>
            </a:r>
          </a:p>
          <a:p>
            <a:pPr lvl="1"/>
            <a:r>
              <a:rPr lang="en-US" dirty="0" smtClean="0"/>
              <a:t>QFD</a:t>
            </a:r>
          </a:p>
          <a:p>
            <a:pPr lvl="1"/>
            <a:r>
              <a:rPr lang="en-US" dirty="0" smtClean="0"/>
              <a:t>Value engineering</a:t>
            </a:r>
          </a:p>
          <a:p>
            <a:r>
              <a:rPr lang="en-US" dirty="0" smtClean="0"/>
              <a:t>We have considered analyses that assist with decomposition</a:t>
            </a:r>
          </a:p>
          <a:p>
            <a:pPr lvl="1"/>
            <a:r>
              <a:rPr lang="en-US" dirty="0" smtClean="0"/>
              <a:t>Functional analysis</a:t>
            </a:r>
          </a:p>
          <a:p>
            <a:pPr lvl="1"/>
            <a:r>
              <a:rPr lang="en-US" dirty="0" smtClean="0"/>
              <a:t>Attribute-driven design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As systems become larger and more complex the role of the SE becomes ever more important.</a:t>
            </a:r>
          </a:p>
          <a:p>
            <a:r>
              <a:rPr lang="en-US" dirty="0" smtClean="0"/>
              <a:t>The SE has a central role in many of the activities that make or break a project. Remember that only about 10% of a project’s effort is related to code while almost 80% is related to the requirements and product definition.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dirty="0" smtClean="0"/>
              <a:t>Simply email me that you have read through the slides for this </a:t>
            </a:r>
            <a:r>
              <a:rPr lang="en-US" dirty="0" smtClean="0"/>
              <a:t>module and Module 12 will be accepted.</a:t>
            </a:r>
            <a:endParaRPr lang="en-US" dirty="0" smtClean="0"/>
          </a:p>
          <a:p>
            <a:r>
              <a:rPr lang="en-US" dirty="0" smtClean="0"/>
              <a:t>Much success in the future!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Session Objective</a:t>
            </a:r>
            <a:endParaRPr lang="en-US"/>
          </a:p>
        </p:txBody>
      </p:sp>
      <p:sp>
        <p:nvSpPr>
          <p:cNvPr id="3" name="Content Placeholder 2"/>
          <p:cNvSpPr>
            <a:spLocks noGrp="1"/>
          </p:cNvSpPr>
          <p:nvPr>
            <p:ph idx="1"/>
          </p:nvPr>
        </p:nvSpPr>
        <p:spPr/>
        <p:txBody>
          <a:bodyPr/>
          <a:lstStyle/>
          <a:p>
            <a:r>
              <a:rPr lang="en-US" dirty="0" smtClean="0"/>
              <a:t>To summarize the semester’s content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2020</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DoD’s</a:t>
            </a:r>
            <a:r>
              <a:rPr lang="en-US" dirty="0" smtClean="0"/>
              <a:t> Systems 2020 program illustrates the forces driving SE in the directions we have taken this semester:</a:t>
            </a:r>
          </a:p>
          <a:p>
            <a:pPr lvl="1"/>
            <a:r>
              <a:rPr lang="en-US" dirty="0" smtClean="0"/>
              <a:t>Development takes too long.</a:t>
            </a:r>
          </a:p>
          <a:p>
            <a:pPr lvl="1"/>
            <a:r>
              <a:rPr lang="en-US" dirty="0" smtClean="0"/>
              <a:t>Change takes too long.</a:t>
            </a:r>
          </a:p>
          <a:p>
            <a:pPr lvl="1"/>
            <a:r>
              <a:rPr lang="en-US" dirty="0" smtClean="0"/>
              <a:t>Replacement takes too long.</a:t>
            </a:r>
          </a:p>
          <a:p>
            <a:pPr lvl="1"/>
            <a:r>
              <a:rPr lang="en-US" dirty="0" smtClean="0"/>
              <a:t>The environment is highly uncertain and complex.</a:t>
            </a:r>
          </a:p>
          <a:p>
            <a:pPr lvl="1"/>
            <a:r>
              <a:rPr lang="en-US" dirty="0" smtClean="0"/>
              <a:t>System complexity is growing.</a:t>
            </a:r>
          </a:p>
          <a:p>
            <a:endParaRPr lang="en-US" dirty="0"/>
          </a:p>
        </p:txBody>
      </p:sp>
      <p:sp>
        <p:nvSpPr>
          <p:cNvPr id="4" name="TextBox 3"/>
          <p:cNvSpPr txBox="1"/>
          <p:nvPr/>
        </p:nvSpPr>
        <p:spPr>
          <a:xfrm>
            <a:off x="762000" y="6261556"/>
            <a:ext cx="7709162" cy="215444"/>
          </a:xfrm>
          <a:prstGeom prst="rect">
            <a:avLst/>
          </a:prstGeom>
          <a:noFill/>
        </p:spPr>
        <p:txBody>
          <a:bodyPr wrap="none" rtlCol="0">
            <a:spAutoFit/>
          </a:bodyPr>
          <a:lstStyle/>
          <a:p>
            <a:r>
              <a:rPr lang="en-US" sz="800" dirty="0" smtClean="0"/>
              <a:t>http://www.ndia.org/Divisions/Divisions/SystemsEngineering/Documents/Committees/M_S%20Committee/2010/June%202010/Lucero_NDIA-SE-MS_2010-06-15.pdf</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areas for Systems 2020</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1133475" y="1920081"/>
            <a:ext cx="6877050" cy="3886200"/>
          </a:xfrm>
          <a:prstGeom prst="rect">
            <a:avLst/>
          </a:prstGeom>
          <a:noFill/>
          <a:ln w="9525">
            <a:noFill/>
            <a:miter lim="800000"/>
            <a:headEnd/>
            <a:tailEnd/>
          </a:ln>
        </p:spPr>
      </p:pic>
      <p:sp>
        <p:nvSpPr>
          <p:cNvPr id="5" name="TextBox 4"/>
          <p:cNvSpPr txBox="1"/>
          <p:nvPr/>
        </p:nvSpPr>
        <p:spPr>
          <a:xfrm>
            <a:off x="762000" y="6261556"/>
            <a:ext cx="7709162" cy="215444"/>
          </a:xfrm>
          <a:prstGeom prst="rect">
            <a:avLst/>
          </a:prstGeom>
          <a:noFill/>
        </p:spPr>
        <p:txBody>
          <a:bodyPr wrap="none" rtlCol="0">
            <a:spAutoFit/>
          </a:bodyPr>
          <a:lstStyle/>
          <a:p>
            <a:r>
              <a:rPr lang="en-US" sz="800" dirty="0" smtClean="0"/>
              <a:t>http://www.ndia.org/Divisions/Divisions/SystemsEngineering/Documents/Committees/M_S%20Committee/2010/June%202010/Lucero_NDIA-SE-MS_2010-06-15.pdf</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1033462" y="2034381"/>
            <a:ext cx="7077075" cy="3657600"/>
          </a:xfrm>
          <a:prstGeom prst="rect">
            <a:avLst/>
          </a:prstGeom>
          <a:noFill/>
          <a:ln w="9525">
            <a:noFill/>
            <a:miter lim="800000"/>
            <a:headEnd/>
            <a:tailEnd/>
          </a:ln>
        </p:spPr>
      </p:pic>
      <p:sp>
        <p:nvSpPr>
          <p:cNvPr id="4" name="Rectangle 3"/>
          <p:cNvSpPr/>
          <p:nvPr/>
        </p:nvSpPr>
        <p:spPr>
          <a:xfrm>
            <a:off x="5943600" y="1417638"/>
            <a:ext cx="1295400" cy="792162"/>
          </a:xfrm>
          <a:prstGeom prst="rect">
            <a:avLst/>
          </a:prstGeom>
          <a:solidFill>
            <a:schemeClr val="bg1"/>
          </a:solidFill>
          <a:ln>
            <a:noFill/>
          </a:ln>
          <a:effectLst>
            <a:outerShdw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1000125" y="1867694"/>
            <a:ext cx="7143750" cy="3990975"/>
          </a:xfrm>
          <a:prstGeom prst="rect">
            <a:avLst/>
          </a:prstGeom>
          <a:noFill/>
          <a:ln w="9525">
            <a:noFill/>
            <a:miter lim="800000"/>
            <a:headEnd/>
            <a:tailEnd/>
          </a:ln>
        </p:spPr>
      </p:pic>
      <p:sp>
        <p:nvSpPr>
          <p:cNvPr id="4" name="Rectangle 3"/>
          <p:cNvSpPr/>
          <p:nvPr/>
        </p:nvSpPr>
        <p:spPr>
          <a:xfrm>
            <a:off x="5943600" y="1417638"/>
            <a:ext cx="1295400" cy="792162"/>
          </a:xfrm>
          <a:prstGeom prst="rect">
            <a:avLst/>
          </a:prstGeom>
          <a:solidFill>
            <a:schemeClr val="bg1"/>
          </a:solidFill>
          <a:ln>
            <a:noFill/>
          </a:ln>
          <a:effectLst>
            <a:outerShdw rotWithShape="0">
              <a:srgbClr val="000000"/>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approach</a:t>
            </a:r>
            <a:endParaRPr lang="en-US" dirty="0"/>
          </a:p>
        </p:txBody>
      </p:sp>
      <p:pic>
        <p:nvPicPr>
          <p:cNvPr id="4098" name="Picture 2"/>
          <p:cNvPicPr>
            <a:picLocks noGrp="1" noChangeAspect="1" noChangeArrowheads="1"/>
          </p:cNvPicPr>
          <p:nvPr>
            <p:ph idx="1"/>
          </p:nvPr>
        </p:nvPicPr>
        <p:blipFill>
          <a:blip r:embed="rId2"/>
          <a:srcRect/>
          <a:stretch>
            <a:fillRect/>
          </a:stretch>
        </p:blipFill>
        <p:spPr bwMode="auto">
          <a:xfrm>
            <a:off x="1685925" y="1758156"/>
            <a:ext cx="5772150" cy="421005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INCOSE’s SE Process</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1886560" y="1600200"/>
            <a:ext cx="4823444" cy="51054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MDD</a:t>
            </a:r>
            <a:endParaRPr lang="en-US" dirty="0"/>
          </a:p>
        </p:txBody>
      </p:sp>
      <p:sp>
        <p:nvSpPr>
          <p:cNvPr id="3" name="Content Placeholder 2"/>
          <p:cNvSpPr>
            <a:spLocks noGrp="1"/>
          </p:cNvSpPr>
          <p:nvPr>
            <p:ph idx="1"/>
          </p:nvPr>
        </p:nvSpPr>
        <p:spPr/>
        <p:txBody>
          <a:bodyPr/>
          <a:lstStyle/>
          <a:p>
            <a:r>
              <a:rPr lang="en-US" sz="2400" dirty="0" smtClean="0"/>
              <a:t>Model-driven development starts at the earliest stages of the development process</a:t>
            </a:r>
          </a:p>
          <a:p>
            <a:r>
              <a:rPr lang="en-US" sz="2400" dirty="0" smtClean="0"/>
              <a:t>We have considered a number of tools and techniques this semester that begin with use case or feature models of the products and the chain of models continues to the architecture design and detailed design.</a:t>
            </a:r>
          </a:p>
          <a:p>
            <a:r>
              <a:rPr lang="en-US" sz="2400" dirty="0" smtClean="0"/>
              <a:t>We only touched on the issue of automatic generation of code but that is certainly the goal. Raise the target of maintenance to the models instead of detailed lines of code.</a:t>
            </a:r>
            <a:endParaRPr lang="en-US" sz="2400"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821</TotalTime>
  <Words>618</Words>
  <Application>Microsoft Office PowerPoint</Application>
  <PresentationFormat>On-screen Show (4:3)</PresentationFormat>
  <Paragraphs>66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syse802Template</vt:lpstr>
      <vt:lpstr>SYSE 802</vt:lpstr>
      <vt:lpstr>Session Objective</vt:lpstr>
      <vt:lpstr>Systems 2020</vt:lpstr>
      <vt:lpstr>Research areas for Systems 2020</vt:lpstr>
      <vt:lpstr>Research area</vt:lpstr>
      <vt:lpstr>Research area</vt:lpstr>
      <vt:lpstr>Research approach</vt:lpstr>
      <vt:lpstr>INCOSE’s SE Process</vt:lpstr>
      <vt:lpstr>MDD</vt:lpstr>
      <vt:lpstr>MDD-2</vt:lpstr>
      <vt:lpstr>Product Production</vt:lpstr>
      <vt:lpstr>Product Production-2</vt:lpstr>
      <vt:lpstr>Platforms</vt:lpstr>
      <vt:lpstr>Analyses</vt:lpstr>
      <vt:lpstr>Analyses-2</vt:lpstr>
      <vt:lpstr>Summary</vt:lpstr>
      <vt:lpstr>Assignment</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9</cp:revision>
  <dcterms:created xsi:type="dcterms:W3CDTF">2010-11-14T14:16:36Z</dcterms:created>
  <dcterms:modified xsi:type="dcterms:W3CDTF">2010-11-26T22:29:05Z</dcterms:modified>
</cp:coreProperties>
</file>