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0"/>
  </p:notesMasterIdLst>
  <p:sldIdLst>
    <p:sldId id="260" r:id="rId2"/>
    <p:sldId id="261" r:id="rId3"/>
    <p:sldId id="299" r:id="rId4"/>
    <p:sldId id="271" r:id="rId5"/>
    <p:sldId id="291" r:id="rId6"/>
    <p:sldId id="276" r:id="rId7"/>
    <p:sldId id="300" r:id="rId8"/>
    <p:sldId id="284" r:id="rId9"/>
    <p:sldId id="283" r:id="rId10"/>
    <p:sldId id="306" r:id="rId11"/>
    <p:sldId id="285" r:id="rId12"/>
    <p:sldId id="301" r:id="rId13"/>
    <p:sldId id="292" r:id="rId14"/>
    <p:sldId id="293" r:id="rId15"/>
    <p:sldId id="294" r:id="rId16"/>
    <p:sldId id="295" r:id="rId17"/>
    <p:sldId id="296" r:id="rId18"/>
    <p:sldId id="264" r:id="rId19"/>
    <p:sldId id="266" r:id="rId20"/>
    <p:sldId id="305" r:id="rId21"/>
    <p:sldId id="280" r:id="rId22"/>
    <p:sldId id="281" r:id="rId23"/>
    <p:sldId id="267" r:id="rId24"/>
    <p:sldId id="304" r:id="rId25"/>
    <p:sldId id="282" r:id="rId26"/>
    <p:sldId id="303" r:id="rId27"/>
    <p:sldId id="270" r:id="rId28"/>
    <p:sldId id="265" r:id="rId29"/>
    <p:sldId id="268" r:id="rId30"/>
    <p:sldId id="272" r:id="rId31"/>
    <p:sldId id="269" r:id="rId32"/>
    <p:sldId id="286" r:id="rId33"/>
    <p:sldId id="287" r:id="rId34"/>
    <p:sldId id="273" r:id="rId35"/>
    <p:sldId id="302" r:id="rId36"/>
    <p:sldId id="277" r:id="rId37"/>
    <p:sldId id="288" r:id="rId38"/>
    <p:sldId id="274" r:id="rId39"/>
    <p:sldId id="308" r:id="rId40"/>
    <p:sldId id="279" r:id="rId41"/>
    <p:sldId id="298" r:id="rId42"/>
    <p:sldId id="278" r:id="rId43"/>
    <p:sldId id="275" r:id="rId44"/>
    <p:sldId id="290" r:id="rId45"/>
    <p:sldId id="297" r:id="rId46"/>
    <p:sldId id="309" r:id="rId47"/>
    <p:sldId id="289" r:id="rId48"/>
    <p:sldId id="307" r:id="rId4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9" d="100"/>
          <a:sy n="89" d="100"/>
        </p:scale>
        <p:origin x="-163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9/5/2010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9/5/2010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9/5/2010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buildsecurityin.us-cert.gov/bsi/articles/best-practices/requirements/533-BSI.html"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 Session 1</a:t>
            </a:r>
          </a:p>
          <a:p>
            <a:r>
              <a:rPr lang="en-US" dirty="0" smtClean="0">
                <a:solidFill>
                  <a:schemeClr val="tx1"/>
                </a:solidFill>
              </a:rPr>
              <a:t>Concept Elaboration &amp; Requirements Elicitation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- 3</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439348"/>
          </a:xfrm>
          <a:prstGeom prst="rect">
            <a:avLst/>
          </a:prstGeom>
          <a:noFill/>
          <a:ln w="9525">
            <a:noFill/>
            <a:miter lim="800000"/>
            <a:headEnd/>
            <a:tailEnd/>
          </a:ln>
        </p:spPr>
      </p:pic>
      <p:sp>
        <p:nvSpPr>
          <p:cNvPr id="5" name="TextBox 4"/>
          <p:cNvSpPr txBox="1"/>
          <p:nvPr/>
        </p:nvSpPr>
        <p:spPr>
          <a:xfrm>
            <a:off x="990600" y="6115748"/>
            <a:ext cx="6921575" cy="646331"/>
          </a:xfrm>
          <a:prstGeom prst="rect">
            <a:avLst/>
          </a:prstGeom>
          <a:noFill/>
        </p:spPr>
        <p:txBody>
          <a:bodyPr wrap="none" rtlCol="0">
            <a:spAutoFit/>
          </a:bodyPr>
          <a:lstStyle/>
          <a:p>
            <a:r>
              <a:rPr lang="en-US" dirty="0" smtClean="0"/>
              <a:t>A domain model also captures standard interactions using </a:t>
            </a:r>
            <a:r>
              <a:rPr lang="en-US" dirty="0" err="1" smtClean="0"/>
              <a:t>SysML</a:t>
            </a:r>
            <a:r>
              <a:rPr lang="en-US" dirty="0" smtClean="0"/>
              <a:t> </a:t>
            </a:r>
          </a:p>
          <a:p>
            <a:r>
              <a:rPr lang="en-US" dirty="0" smtClean="0"/>
              <a:t>sequence diagrams.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- 4</a:t>
            </a:r>
            <a:endParaRPr lang="en-US" dirty="0"/>
          </a:p>
        </p:txBody>
      </p:sp>
      <p:sp>
        <p:nvSpPr>
          <p:cNvPr id="3" name="Content Placeholder 2"/>
          <p:cNvSpPr>
            <a:spLocks noGrp="1"/>
          </p:cNvSpPr>
          <p:nvPr>
            <p:ph idx="1"/>
          </p:nvPr>
        </p:nvSpPr>
        <p:spPr/>
        <p:txBody>
          <a:bodyPr/>
          <a:lstStyle/>
          <a:p>
            <a:r>
              <a:rPr lang="en-US" dirty="0" smtClean="0"/>
              <a:t>The purpose of a domain model is to establish a common vocabulary among members of a project team.</a:t>
            </a:r>
          </a:p>
          <a:p>
            <a:r>
              <a:rPr lang="en-US" dirty="0" smtClean="0"/>
              <a:t>This is particularly important if several specialties are being integrated to solve a problem or if several organizations must cooperate.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- 5</a:t>
            </a:r>
            <a:endParaRPr lang="en-US" dirty="0"/>
          </a:p>
        </p:txBody>
      </p:sp>
      <p:sp>
        <p:nvSpPr>
          <p:cNvPr id="3" name="Content Placeholder 2"/>
          <p:cNvSpPr>
            <a:spLocks noGrp="1"/>
          </p:cNvSpPr>
          <p:nvPr>
            <p:ph idx="1"/>
          </p:nvPr>
        </p:nvSpPr>
        <p:spPr/>
        <p:txBody>
          <a:bodyPr/>
          <a:lstStyle/>
          <a:p>
            <a:r>
              <a:rPr lang="en-US" dirty="0" smtClean="0"/>
              <a:t>Professional societies and governmental organizations are  good starting points for these models.</a:t>
            </a:r>
          </a:p>
          <a:p>
            <a:r>
              <a:rPr lang="en-US" dirty="0" smtClean="0"/>
              <a:t>These domain models will also serve as the basis for domain specific languages (DSLs) for later stages of model-driven development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US" dirty="0"/>
          </a:p>
        </p:txBody>
      </p:sp>
      <p:sp>
        <p:nvSpPr>
          <p:cNvPr id="3" name="Content Placeholder 2"/>
          <p:cNvSpPr>
            <a:spLocks noGrp="1"/>
          </p:cNvSpPr>
          <p:nvPr>
            <p:ph idx="1"/>
          </p:nvPr>
        </p:nvSpPr>
        <p:spPr/>
        <p:txBody>
          <a:bodyPr/>
          <a:lstStyle/>
          <a:p>
            <a:r>
              <a:rPr lang="en-US" dirty="0" smtClean="0"/>
              <a:t>For many efforts the size and complexity of the product is too much to think of as a single list of requirements statements.</a:t>
            </a:r>
          </a:p>
          <a:p>
            <a:r>
              <a:rPr lang="en-US" dirty="0" smtClean="0"/>
              <a:t>One way of dividing the problem into manageable pieces is to use a high level unit termed a “feature”.</a:t>
            </a:r>
          </a:p>
          <a:p>
            <a:r>
              <a:rPr lang="en-US" dirty="0" smtClean="0"/>
              <a:t>A feature is any aspect of a system. A very vague definition I know but a very flexible one.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- 2</a:t>
            </a:r>
            <a:endParaRPr lang="en-US" dirty="0"/>
          </a:p>
        </p:txBody>
      </p:sp>
      <p:pic>
        <p:nvPicPr>
          <p:cNvPr id="1026" name="Picture 2"/>
          <p:cNvPicPr>
            <a:picLocks noChangeAspect="1" noChangeArrowheads="1"/>
          </p:cNvPicPr>
          <p:nvPr/>
        </p:nvPicPr>
        <p:blipFill>
          <a:blip r:embed="rId2"/>
          <a:srcRect/>
          <a:stretch>
            <a:fillRect/>
          </a:stretch>
        </p:blipFill>
        <p:spPr bwMode="auto">
          <a:xfrm>
            <a:off x="3476625" y="3124200"/>
            <a:ext cx="5667375" cy="3438525"/>
          </a:xfrm>
          <a:prstGeom prst="rect">
            <a:avLst/>
          </a:prstGeom>
          <a:noFill/>
          <a:ln w="9525">
            <a:noFill/>
            <a:miter lim="800000"/>
            <a:headEnd/>
            <a:tailEnd/>
          </a:ln>
        </p:spPr>
      </p:pic>
      <p:sp>
        <p:nvSpPr>
          <p:cNvPr id="4" name="Content Placeholder 3"/>
          <p:cNvSpPr>
            <a:spLocks noGrp="1"/>
          </p:cNvSpPr>
          <p:nvPr>
            <p:ph idx="1"/>
          </p:nvPr>
        </p:nvSpPr>
        <p:spPr>
          <a:xfrm>
            <a:off x="457200" y="1600200"/>
            <a:ext cx="4114800" cy="3352799"/>
          </a:xfrm>
        </p:spPr>
        <p:txBody>
          <a:bodyPr/>
          <a:lstStyle/>
          <a:p>
            <a:r>
              <a:rPr lang="en-US" sz="2800" dirty="0" smtClean="0"/>
              <a:t>The &lt;0..1&gt; cardinality means the feature is either part of the system or not.</a:t>
            </a:r>
          </a:p>
          <a:p>
            <a:r>
              <a:rPr lang="en-US" sz="2800" dirty="0" smtClean="0"/>
              <a:t>The &lt;1..1&gt; cardinality means the feature is part of the system.</a:t>
            </a:r>
            <a:endParaRPr lang="en-US" sz="2800" dirty="0"/>
          </a:p>
        </p:txBody>
      </p:sp>
      <p:sp>
        <p:nvSpPr>
          <p:cNvPr id="5" name="TextBox 4"/>
          <p:cNvSpPr txBox="1"/>
          <p:nvPr/>
        </p:nvSpPr>
        <p:spPr>
          <a:xfrm>
            <a:off x="347702" y="6378059"/>
            <a:ext cx="4224298" cy="369332"/>
          </a:xfrm>
          <a:prstGeom prst="rect">
            <a:avLst/>
          </a:prstGeom>
          <a:noFill/>
        </p:spPr>
        <p:txBody>
          <a:bodyPr wrap="none" rtlCol="0">
            <a:spAutoFit/>
          </a:bodyPr>
          <a:lstStyle/>
          <a:p>
            <a:r>
              <a:rPr lang="en-US" dirty="0" smtClean="0"/>
              <a:t>http://www.pnp-software.com/XFeature/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- 3</a:t>
            </a:r>
            <a:endParaRPr lang="en-US" dirty="0"/>
          </a:p>
        </p:txBody>
      </p:sp>
      <p:sp>
        <p:nvSpPr>
          <p:cNvPr id="3" name="Content Placeholder 2"/>
          <p:cNvSpPr>
            <a:spLocks noGrp="1"/>
          </p:cNvSpPr>
          <p:nvPr>
            <p:ph idx="1"/>
          </p:nvPr>
        </p:nvSpPr>
        <p:spPr/>
        <p:txBody>
          <a:bodyPr/>
          <a:lstStyle/>
          <a:p>
            <a:r>
              <a:rPr lang="en-US" sz="2800" dirty="0" smtClean="0"/>
              <a:t>Satellite radio is a mandatory feature. </a:t>
            </a:r>
          </a:p>
          <a:p>
            <a:r>
              <a:rPr lang="en-US" sz="2800" dirty="0" smtClean="0"/>
              <a:t>A product we build may have a GPS component or not (indicated by 0..1). This is an optional feature.</a:t>
            </a:r>
          </a:p>
          <a:p>
            <a:r>
              <a:rPr lang="en-US" sz="2800" dirty="0" smtClean="0"/>
              <a:t>There is a video feature in every product and there is a choice of two players.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- 4</a:t>
            </a:r>
            <a:endParaRPr lang="en-US" dirty="0"/>
          </a:p>
        </p:txBody>
      </p:sp>
      <p:sp>
        <p:nvSpPr>
          <p:cNvPr id="3" name="Content Placeholder 2"/>
          <p:cNvSpPr>
            <a:spLocks noGrp="1"/>
          </p:cNvSpPr>
          <p:nvPr>
            <p:ph idx="1"/>
          </p:nvPr>
        </p:nvSpPr>
        <p:spPr/>
        <p:txBody>
          <a:bodyPr/>
          <a:lstStyle/>
          <a:p>
            <a:r>
              <a:rPr lang="en-US" dirty="0" smtClean="0"/>
              <a:t>These statements are very high level requirements but are sufficiently different that building a detailed requirements model for each feature will minimize the amount of interactions between requirements in one feature and those in another.</a:t>
            </a:r>
          </a:p>
          <a:p>
            <a:r>
              <a:rPr lang="en-US" dirty="0" smtClean="0"/>
              <a:t>Non-functional aspects may be addressed as well with features such as security or performance levels.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err="1" smtClean="0"/>
              <a:t>vs</a:t>
            </a:r>
            <a:r>
              <a:rPr lang="en-US" dirty="0" smtClean="0"/>
              <a:t> Non-functional requirements</a:t>
            </a:r>
            <a:endParaRPr lang="en-US" dirty="0"/>
          </a:p>
        </p:txBody>
      </p:sp>
      <p:sp>
        <p:nvSpPr>
          <p:cNvPr id="3" name="Content Placeholder 2"/>
          <p:cNvSpPr>
            <a:spLocks noGrp="1"/>
          </p:cNvSpPr>
          <p:nvPr>
            <p:ph idx="1"/>
          </p:nvPr>
        </p:nvSpPr>
        <p:spPr/>
        <p:txBody>
          <a:bodyPr/>
          <a:lstStyle/>
          <a:p>
            <a:r>
              <a:rPr lang="en-US" dirty="0" smtClean="0"/>
              <a:t>Functional requirements describe WHAT a product must do</a:t>
            </a:r>
          </a:p>
          <a:p>
            <a:pPr lvl="1"/>
            <a:r>
              <a:rPr lang="en-US" dirty="0" smtClean="0"/>
              <a:t>The system shall be able to receive SMS (short message service) messages.</a:t>
            </a:r>
          </a:p>
          <a:p>
            <a:r>
              <a:rPr lang="en-US" dirty="0" smtClean="0"/>
              <a:t>Non-functional describe HOW the product will do it</a:t>
            </a:r>
          </a:p>
          <a:p>
            <a:pPr lvl="1"/>
            <a:r>
              <a:rPr lang="en-US" dirty="0" smtClean="0"/>
              <a:t>The system shall be able to receive at a rate of 100 messages per minute.</a:t>
            </a:r>
          </a:p>
          <a:p>
            <a:r>
              <a:rPr lang="en-US" dirty="0" smtClean="0"/>
              <a:t>Both are essential to building an acceptable product.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operations</a:t>
            </a:r>
            <a:endParaRPr lang="en-US" dirty="0"/>
          </a:p>
        </p:txBody>
      </p:sp>
      <p:sp>
        <p:nvSpPr>
          <p:cNvPr id="3" name="Content Placeholder 2"/>
          <p:cNvSpPr>
            <a:spLocks noGrp="1"/>
          </p:cNvSpPr>
          <p:nvPr>
            <p:ph idx="1"/>
          </p:nvPr>
        </p:nvSpPr>
        <p:spPr/>
        <p:txBody>
          <a:bodyPr/>
          <a:lstStyle/>
          <a:p>
            <a:r>
              <a:rPr lang="en-US" dirty="0" smtClean="0"/>
              <a:t>The systems engineer </a:t>
            </a:r>
          </a:p>
          <a:p>
            <a:pPr lvl="1"/>
            <a:r>
              <a:rPr lang="en-US" dirty="0" smtClean="0"/>
              <a:t>elicits requirements from several sources, and </a:t>
            </a:r>
          </a:p>
          <a:p>
            <a:pPr lvl="1"/>
            <a:r>
              <a:rPr lang="en-US" dirty="0" smtClean="0"/>
              <a:t>analyzes the compete set of requirements</a:t>
            </a:r>
          </a:p>
          <a:p>
            <a:r>
              <a:rPr lang="en-US" dirty="0" smtClean="0"/>
              <a:t>In order to elicit, the systems engineer identifies those who have an interest in the product - the stakeholders </a:t>
            </a:r>
          </a:p>
          <a:p>
            <a:r>
              <a:rPr lang="en-US" dirty="0" smtClean="0"/>
              <a:t>Not all stakeholders have the same priority. Some are clients while some are the people creating the product.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a:xfrm>
            <a:off x="304800" y="1600200"/>
            <a:ext cx="8610600" cy="4525963"/>
          </a:xfrm>
        </p:spPr>
        <p:txBody>
          <a:bodyPr/>
          <a:lstStyle/>
          <a:p>
            <a:r>
              <a:rPr lang="en-US" dirty="0" smtClean="0"/>
              <a:t>This session explores the activities associated with </a:t>
            </a:r>
            <a:r>
              <a:rPr lang="en-US" dirty="0" smtClean="0"/>
              <a:t>concept elaboration and requirements </a:t>
            </a:r>
            <a:r>
              <a:rPr lang="en-US" dirty="0" smtClean="0"/>
              <a:t>elicitation.</a:t>
            </a:r>
          </a:p>
          <a:p>
            <a:r>
              <a:rPr lang="en-US" dirty="0" smtClean="0"/>
              <a:t>We begin the development of our example system described initially in Module 0 Session 4.</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and Explicit</a:t>
            </a:r>
            <a:endParaRPr lang="en-US" dirty="0"/>
          </a:p>
        </p:txBody>
      </p:sp>
      <p:sp>
        <p:nvSpPr>
          <p:cNvPr id="3" name="Content Placeholder 2"/>
          <p:cNvSpPr>
            <a:spLocks noGrp="1"/>
          </p:cNvSpPr>
          <p:nvPr>
            <p:ph idx="1"/>
          </p:nvPr>
        </p:nvSpPr>
        <p:spPr/>
        <p:txBody>
          <a:bodyPr/>
          <a:lstStyle/>
          <a:p>
            <a:r>
              <a:rPr lang="en-US" sz="2800" dirty="0" smtClean="0"/>
              <a:t>Standards documents, spec sheets for former products are examples of explicit knowledge which is the easiest to convert into requirements</a:t>
            </a:r>
          </a:p>
          <a:p>
            <a:r>
              <a:rPr lang="en-US" sz="2800" dirty="0" smtClean="0"/>
              <a:t>Implicit knowledge such as the experience of a 20 year veteran in a company is harder to capture completely and correctly</a:t>
            </a:r>
          </a:p>
          <a:p>
            <a:r>
              <a:rPr lang="en-US" sz="2800" dirty="0" smtClean="0"/>
              <a:t>Just recently a doctor tried uploading data for a medical research project and we found that he had forgotten to tell me that each MRI scan was 120 separate files.</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techniques</a:t>
            </a:r>
            <a:endParaRPr lang="en-US" dirty="0"/>
          </a:p>
        </p:txBody>
      </p:sp>
      <p:sp>
        <p:nvSpPr>
          <p:cNvPr id="3" name="Content Placeholder 2"/>
          <p:cNvSpPr>
            <a:spLocks noGrp="1"/>
          </p:cNvSpPr>
          <p:nvPr>
            <p:ph idx="1"/>
          </p:nvPr>
        </p:nvSpPr>
        <p:spPr/>
        <p:txBody>
          <a:bodyPr/>
          <a:lstStyle/>
          <a:p>
            <a:r>
              <a:rPr lang="en-US" dirty="0" smtClean="0"/>
              <a:t>There are many different techniques for eliciting requirements</a:t>
            </a:r>
          </a:p>
          <a:p>
            <a:pPr lvl="1"/>
            <a:r>
              <a:rPr lang="en-US" dirty="0" smtClean="0"/>
              <a:t>Interviews – structured and non-structured</a:t>
            </a:r>
          </a:p>
          <a:p>
            <a:pPr lvl="1"/>
            <a:r>
              <a:rPr lang="en-US" dirty="0" smtClean="0"/>
              <a:t>Story boards</a:t>
            </a:r>
          </a:p>
          <a:p>
            <a:pPr lvl="1"/>
            <a:r>
              <a:rPr lang="en-US" dirty="0" smtClean="0"/>
              <a:t>…</a:t>
            </a:r>
          </a:p>
          <a:p>
            <a:r>
              <a:rPr lang="en-US" dirty="0" smtClean="0"/>
              <a:t>We will focus on use cases. A use case is a description of a use of the system by some external entity termed an actor.</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chicken and the egg</a:t>
            </a:r>
            <a:endParaRPr lang="en-US" dirty="0"/>
          </a:p>
        </p:txBody>
      </p:sp>
      <p:sp>
        <p:nvSpPr>
          <p:cNvPr id="3" name="Content Placeholder 2"/>
          <p:cNvSpPr>
            <a:spLocks noGrp="1"/>
          </p:cNvSpPr>
          <p:nvPr>
            <p:ph idx="1"/>
          </p:nvPr>
        </p:nvSpPr>
        <p:spPr/>
        <p:txBody>
          <a:bodyPr/>
          <a:lstStyle/>
          <a:p>
            <a:r>
              <a:rPr lang="en-US" dirty="0" smtClean="0"/>
              <a:t>People have different opinions about whether requirements come from use cases or vice versa.</a:t>
            </a:r>
          </a:p>
          <a:p>
            <a:r>
              <a:rPr lang="en-US" dirty="0" smtClean="0"/>
              <a:t>I think it is easier to start with use cases because the external actors are usually easy to identify and it is usually easy to verify completeness of the actor model.</a:t>
            </a:r>
          </a:p>
          <a:p>
            <a:r>
              <a:rPr lang="en-US" dirty="0" smtClean="0"/>
              <a:t>But, sometimes you have a legacy set of traditional requirements which also is a good starting point.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a:t>
            </a:r>
            <a:endParaRPr lang="en-US" dirty="0"/>
          </a:p>
        </p:txBody>
      </p:sp>
      <p:sp>
        <p:nvSpPr>
          <p:cNvPr id="6" name="TextBox 5"/>
          <p:cNvSpPr txBox="1"/>
          <p:nvPr/>
        </p:nvSpPr>
        <p:spPr>
          <a:xfrm>
            <a:off x="1066800" y="1417638"/>
            <a:ext cx="6934200" cy="1200329"/>
          </a:xfrm>
          <a:prstGeom prst="rect">
            <a:avLst/>
          </a:prstGeom>
          <a:noFill/>
        </p:spPr>
        <p:txBody>
          <a:bodyPr wrap="square" rtlCol="0">
            <a:spAutoFit/>
          </a:bodyPr>
          <a:lstStyle/>
          <a:p>
            <a:r>
              <a:rPr lang="en-US" dirty="0" smtClean="0"/>
              <a:t>The stakeholders can be represented as “</a:t>
            </a:r>
            <a:r>
              <a:rPr lang="en-US" dirty="0" err="1" smtClean="0"/>
              <a:t>actor”s</a:t>
            </a:r>
            <a:r>
              <a:rPr lang="en-US" dirty="0" smtClean="0"/>
              <a:t> in a </a:t>
            </a:r>
            <a:r>
              <a:rPr lang="en-US" dirty="0" err="1" smtClean="0"/>
              <a:t>SysML</a:t>
            </a:r>
            <a:r>
              <a:rPr lang="en-US" dirty="0" smtClean="0"/>
              <a:t> Use Case model. The figure below is an early version of the model for our continuing example. The actors may be people or other systems. What outside forces act on the system?</a:t>
            </a:r>
            <a:endParaRPr lang="en-US" dirty="0"/>
          </a:p>
        </p:txBody>
      </p:sp>
      <p:pic>
        <p:nvPicPr>
          <p:cNvPr id="8194" name="Picture 2"/>
          <p:cNvPicPr>
            <a:picLocks noGrp="1" noChangeAspect="1" noChangeArrowheads="1"/>
          </p:cNvPicPr>
          <p:nvPr>
            <p:ph idx="1"/>
          </p:nvPr>
        </p:nvPicPr>
        <p:blipFill>
          <a:blip r:embed="rId2"/>
          <a:srcRect/>
          <a:stretch>
            <a:fillRect/>
          </a:stretch>
        </p:blipFill>
        <p:spPr bwMode="auto">
          <a:xfrm>
            <a:off x="2150359" y="2331561"/>
            <a:ext cx="4631441" cy="4328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lstStyle/>
          <a:p>
            <a:r>
              <a:rPr lang="en-US" dirty="0" smtClean="0"/>
              <a:t>A scenario is a very short story.</a:t>
            </a:r>
          </a:p>
          <a:p>
            <a:r>
              <a:rPr lang="en-US" dirty="0" smtClean="0"/>
              <a:t>A use case is a set of scenarios that all describe similar ways of using the system being developed.</a:t>
            </a:r>
          </a:p>
          <a:p>
            <a:r>
              <a:rPr lang="en-US" dirty="0" smtClean="0"/>
              <a:t>A number of software development methods use scenarios for a variety of models.</a:t>
            </a:r>
          </a:p>
          <a:p>
            <a:r>
              <a:rPr lang="en-US" dirty="0" smtClean="0"/>
              <a:t>Some methods just use simple story boards while others are structured by fill-in the blanks style statements.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structure</a:t>
            </a:r>
            <a:endParaRPr lang="en-US" dirty="0"/>
          </a:p>
        </p:txBody>
      </p:sp>
      <p:sp>
        <p:nvSpPr>
          <p:cNvPr id="3" name="Content Placeholder 2"/>
          <p:cNvSpPr>
            <a:spLocks noGrp="1"/>
          </p:cNvSpPr>
          <p:nvPr>
            <p:ph idx="1"/>
          </p:nvPr>
        </p:nvSpPr>
        <p:spPr/>
        <p:txBody>
          <a:bodyPr/>
          <a:lstStyle/>
          <a:p>
            <a:r>
              <a:rPr lang="en-US" dirty="0" smtClean="0"/>
              <a:t>A use case illustrates a use of the system by an actor.</a:t>
            </a:r>
          </a:p>
          <a:p>
            <a:r>
              <a:rPr lang="en-US" dirty="0" smtClean="0"/>
              <a:t>Typically there may be several variations on a use and so multiple scenarios are grouped together under a single use case. There are types of scenarios that routinely are used:</a:t>
            </a:r>
          </a:p>
          <a:p>
            <a:pPr lvl="1"/>
            <a:r>
              <a:rPr lang="en-US" dirty="0" smtClean="0"/>
              <a:t>Sunny day (everything goes well)</a:t>
            </a:r>
          </a:p>
          <a:p>
            <a:pPr lvl="1"/>
            <a:r>
              <a:rPr lang="en-US" dirty="0" smtClean="0"/>
              <a:t>Rainy day (something does not work)</a:t>
            </a:r>
          </a:p>
          <a:p>
            <a:pPr lvl="1"/>
            <a:r>
              <a:rPr lang="en-US" dirty="0" smtClean="0"/>
              <a:t>Exceptional (rare situations that require specific handling)</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 structure</a:t>
            </a:r>
            <a:endParaRPr lang="en-US" dirty="0"/>
          </a:p>
        </p:txBody>
      </p:sp>
      <p:sp>
        <p:nvSpPr>
          <p:cNvPr id="3" name="Content Placeholder 2"/>
          <p:cNvSpPr>
            <a:spLocks noGrp="1"/>
          </p:cNvSpPr>
          <p:nvPr>
            <p:ph idx="1"/>
          </p:nvPr>
        </p:nvSpPr>
        <p:spPr/>
        <p:txBody>
          <a:bodyPr/>
          <a:lstStyle/>
          <a:p>
            <a:r>
              <a:rPr lang="en-US" dirty="0" smtClean="0"/>
              <a:t>The use case model is not just a list of uses</a:t>
            </a:r>
          </a:p>
          <a:p>
            <a:r>
              <a:rPr lang="en-US" dirty="0" smtClean="0"/>
              <a:t>The model has structure resulting from relationships between uses</a:t>
            </a:r>
          </a:p>
          <a:p>
            <a:pPr lvl="1"/>
            <a:r>
              <a:rPr lang="en-US" dirty="0" smtClean="0"/>
              <a:t>Extends – The use is written so that new uses can be incrementally defined by adding to an existing use; the original use case must indicate what can be extended</a:t>
            </a:r>
          </a:p>
          <a:p>
            <a:pPr lvl="1"/>
            <a:r>
              <a:rPr lang="en-US" dirty="0" smtClean="0"/>
              <a:t>Generalizes – Similar to inheritance </a:t>
            </a:r>
          </a:p>
          <a:p>
            <a:pPr lvl="1"/>
            <a:r>
              <a:rPr lang="en-US" dirty="0" smtClean="0"/>
              <a:t>Includes – Similar to composition</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pic>
        <p:nvPicPr>
          <p:cNvPr id="4100" name="Picture 4"/>
          <p:cNvPicPr>
            <a:picLocks noGrp="1" noChangeAspect="1" noChangeArrowheads="1"/>
          </p:cNvPicPr>
          <p:nvPr>
            <p:ph idx="1"/>
          </p:nvPr>
        </p:nvPicPr>
        <p:blipFill>
          <a:blip r:embed="rId2"/>
          <a:srcRect/>
          <a:stretch>
            <a:fillRect/>
          </a:stretch>
        </p:blipFill>
        <p:spPr bwMode="auto">
          <a:xfrm>
            <a:off x="1980387" y="1600200"/>
            <a:ext cx="5183226" cy="4525963"/>
          </a:xfrm>
          <a:prstGeom prst="rect">
            <a:avLst/>
          </a:prstGeom>
          <a:noFill/>
          <a:ln w="9525">
            <a:noFill/>
            <a:miter lim="800000"/>
            <a:headEnd/>
            <a:tailEnd/>
          </a:ln>
        </p:spPr>
      </p:pic>
      <p:sp>
        <p:nvSpPr>
          <p:cNvPr id="11" name="TextBox 10"/>
          <p:cNvSpPr txBox="1"/>
          <p:nvPr/>
        </p:nvSpPr>
        <p:spPr>
          <a:xfrm>
            <a:off x="1980387" y="6292334"/>
            <a:ext cx="5985356" cy="369332"/>
          </a:xfrm>
          <a:prstGeom prst="rect">
            <a:avLst/>
          </a:prstGeom>
          <a:noFill/>
        </p:spPr>
        <p:txBody>
          <a:bodyPr wrap="none" rtlCol="0">
            <a:spAutoFit/>
          </a:bodyPr>
          <a:lstStyle/>
          <a:p>
            <a:r>
              <a:rPr lang="en-US" dirty="0" smtClean="0"/>
              <a:t>Use cases give a means of decomposing actors’ actions.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diagram</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752600" y="1905000"/>
            <a:ext cx="5551964" cy="2882106"/>
          </a:xfrm>
          <a:prstGeom prst="rect">
            <a:avLst/>
          </a:prstGeom>
          <a:noFill/>
          <a:ln w="9525">
            <a:noFill/>
            <a:miter lim="800000"/>
            <a:headEnd/>
            <a:tailEnd/>
          </a:ln>
        </p:spPr>
      </p:pic>
      <p:sp>
        <p:nvSpPr>
          <p:cNvPr id="6" name="TextBox 5"/>
          <p:cNvSpPr txBox="1"/>
          <p:nvPr/>
        </p:nvSpPr>
        <p:spPr>
          <a:xfrm>
            <a:off x="838200" y="5225534"/>
            <a:ext cx="7682552" cy="646331"/>
          </a:xfrm>
          <a:prstGeom prst="rect">
            <a:avLst/>
          </a:prstGeom>
          <a:noFill/>
        </p:spPr>
        <p:txBody>
          <a:bodyPr wrap="none" rtlCol="0">
            <a:spAutoFit/>
          </a:bodyPr>
          <a:lstStyle/>
          <a:p>
            <a:r>
              <a:rPr lang="en-US" dirty="0" smtClean="0"/>
              <a:t>From a single use case usually several requirements can be created. The</a:t>
            </a:r>
          </a:p>
          <a:p>
            <a:r>
              <a:rPr lang="en-US" dirty="0" smtClean="0"/>
              <a:t>Model is structured by adding relationships between the requirements.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a:t>
            </a:r>
            <a:endParaRPr lang="en-US" dirty="0"/>
          </a:p>
        </p:txBody>
      </p:sp>
      <p:pic>
        <p:nvPicPr>
          <p:cNvPr id="6146" name="Picture 2"/>
          <p:cNvPicPr>
            <a:picLocks noGrp="1" noChangeAspect="1" noChangeArrowheads="1"/>
          </p:cNvPicPr>
          <p:nvPr>
            <p:ph idx="1"/>
          </p:nvPr>
        </p:nvPicPr>
        <p:blipFill>
          <a:blip r:embed="rId2"/>
          <a:srcRect/>
          <a:stretch>
            <a:fillRect/>
          </a:stretch>
        </p:blipFill>
        <p:spPr bwMode="auto">
          <a:xfrm>
            <a:off x="1981200" y="1219200"/>
            <a:ext cx="5157623" cy="3952081"/>
          </a:xfrm>
          <a:prstGeom prst="rect">
            <a:avLst/>
          </a:prstGeom>
          <a:noFill/>
          <a:ln w="9525">
            <a:noFill/>
            <a:miter lim="800000"/>
            <a:headEnd/>
            <a:tailEnd/>
          </a:ln>
        </p:spPr>
      </p:pic>
      <p:sp>
        <p:nvSpPr>
          <p:cNvPr id="6" name="TextBox 5"/>
          <p:cNvSpPr txBox="1"/>
          <p:nvPr/>
        </p:nvSpPr>
        <p:spPr>
          <a:xfrm>
            <a:off x="762000" y="5486400"/>
            <a:ext cx="7750840" cy="923330"/>
          </a:xfrm>
          <a:prstGeom prst="rect">
            <a:avLst/>
          </a:prstGeom>
          <a:noFill/>
        </p:spPr>
        <p:txBody>
          <a:bodyPr wrap="none" rtlCol="0">
            <a:spAutoFit/>
          </a:bodyPr>
          <a:lstStyle/>
          <a:p>
            <a:r>
              <a:rPr lang="en-US" dirty="0" smtClean="0"/>
              <a:t>In a modeling environment such as </a:t>
            </a:r>
            <a:r>
              <a:rPr lang="en-US" dirty="0" err="1" smtClean="0"/>
              <a:t>Topcased</a:t>
            </a:r>
            <a:r>
              <a:rPr lang="en-US" dirty="0" smtClean="0"/>
              <a:t>, placing several diagrams</a:t>
            </a:r>
          </a:p>
          <a:p>
            <a:r>
              <a:rPr lang="en-US" dirty="0" smtClean="0"/>
              <a:t>within the same model makes it possible to drag elements of one diagram</a:t>
            </a:r>
          </a:p>
          <a:p>
            <a:r>
              <a:rPr lang="en-US" dirty="0" smtClean="0"/>
              <a:t>into another and explicitly show dependencies.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Elaboration</a:t>
            </a:r>
            <a:endParaRPr lang="en-US" dirty="0"/>
          </a:p>
        </p:txBody>
      </p:sp>
      <p:sp>
        <p:nvSpPr>
          <p:cNvPr id="3" name="Content Placeholder 2"/>
          <p:cNvSpPr>
            <a:spLocks noGrp="1"/>
          </p:cNvSpPr>
          <p:nvPr>
            <p:ph idx="1"/>
          </p:nvPr>
        </p:nvSpPr>
        <p:spPr/>
        <p:txBody>
          <a:bodyPr/>
          <a:lstStyle/>
          <a:p>
            <a:r>
              <a:rPr lang="en-US" dirty="0" smtClean="0"/>
              <a:t>In the earliest stage of product development, actions are less structured and less rigorous than in the next stages.</a:t>
            </a:r>
          </a:p>
          <a:p>
            <a:r>
              <a:rPr lang="en-US" dirty="0" smtClean="0"/>
              <a:t>A feasibility study may have been executed or marketing information gathered that address the earliest issues.</a:t>
            </a:r>
          </a:p>
          <a:p>
            <a:r>
              <a:rPr lang="en-US" dirty="0" smtClean="0"/>
              <a:t>A business case may be constructed at this time to determine go/no go or this effort may be chartered as an investigation.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modeling</a:t>
            </a:r>
            <a:endParaRPr lang="en-US" dirty="0"/>
          </a:p>
        </p:txBody>
      </p:sp>
      <p:sp>
        <p:nvSpPr>
          <p:cNvPr id="3" name="Content Placeholder 2"/>
          <p:cNvSpPr>
            <a:spLocks noGrp="1"/>
          </p:cNvSpPr>
          <p:nvPr>
            <p:ph idx="1"/>
          </p:nvPr>
        </p:nvSpPr>
        <p:spPr/>
        <p:txBody>
          <a:bodyPr/>
          <a:lstStyle/>
          <a:p>
            <a:r>
              <a:rPr lang="en-US" dirty="0" smtClean="0"/>
              <a:t>A model in </a:t>
            </a:r>
            <a:r>
              <a:rPr lang="en-US" dirty="0" err="1" smtClean="0"/>
              <a:t>Topcased</a:t>
            </a:r>
            <a:r>
              <a:rPr lang="en-US" dirty="0" smtClean="0"/>
              <a:t> contains packages</a:t>
            </a:r>
          </a:p>
          <a:p>
            <a:r>
              <a:rPr lang="en-US" dirty="0" smtClean="0"/>
              <a:t>A package contains diagrams</a:t>
            </a:r>
          </a:p>
          <a:p>
            <a:r>
              <a:rPr lang="en-US" dirty="0" smtClean="0"/>
              <a:t>Currently we are building a requirements model that contains a package. The package has a use case diagram and a requirements diagram.</a:t>
            </a:r>
          </a:p>
          <a:p>
            <a:r>
              <a:rPr lang="en-US" dirty="0" smtClean="0"/>
              <a:t>Because they are in the same model you can associate elements in diagrams by dragging from the outline to the diagram.</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a brief digression</a:t>
            </a:r>
            <a:endParaRPr lang="en-US" dirty="0"/>
          </a:p>
        </p:txBody>
      </p:sp>
      <p:sp>
        <p:nvSpPr>
          <p:cNvPr id="3" name="Content Placeholder 2"/>
          <p:cNvSpPr>
            <a:spLocks noGrp="1"/>
          </p:cNvSpPr>
          <p:nvPr>
            <p:ph idx="1"/>
          </p:nvPr>
        </p:nvSpPr>
        <p:spPr/>
        <p:txBody>
          <a:bodyPr/>
          <a:lstStyle/>
          <a:p>
            <a:r>
              <a:rPr lang="en-US" dirty="0" smtClean="0"/>
              <a:t>Every requirement that is in the requirements model will be the source of one or more test cases.</a:t>
            </a:r>
          </a:p>
          <a:p>
            <a:r>
              <a:rPr lang="en-US" dirty="0" smtClean="0"/>
              <a:t>Each requirement has to be sufficiently exact that expected results from test cases can be specified.</a:t>
            </a:r>
          </a:p>
          <a:p>
            <a:r>
              <a:rPr lang="en-US" dirty="0" smtClean="0"/>
              <a:t>The exact description of a requirement is also necessary so that the requirement can be verified.</a:t>
            </a:r>
          </a:p>
          <a:p>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- 2</a:t>
            </a:r>
            <a:endParaRPr lang="en-US" dirty="0"/>
          </a:p>
        </p:txBody>
      </p:sp>
      <p:sp>
        <p:nvSpPr>
          <p:cNvPr id="3" name="Content Placeholder 2"/>
          <p:cNvSpPr>
            <a:spLocks noGrp="1"/>
          </p:cNvSpPr>
          <p:nvPr>
            <p:ph idx="1"/>
          </p:nvPr>
        </p:nvSpPr>
        <p:spPr/>
        <p:txBody>
          <a:bodyPr/>
          <a:lstStyle/>
          <a:p>
            <a:r>
              <a:rPr lang="en-US" dirty="0" smtClean="0"/>
              <a:t>Traceability goes beyond identifying the relationships between use cases and requirements.</a:t>
            </a:r>
          </a:p>
          <a:p>
            <a:r>
              <a:rPr lang="en-US" dirty="0" smtClean="0"/>
              <a:t>Test cases should be associated with the requirement(s) they are intended to verify.</a:t>
            </a:r>
          </a:p>
          <a:p>
            <a:r>
              <a:rPr lang="en-US" dirty="0" smtClean="0"/>
              <a:t>The </a:t>
            </a:r>
            <a:r>
              <a:rPr lang="en-US" dirty="0" err="1" smtClean="0"/>
              <a:t>SysML</a:t>
            </a:r>
            <a:r>
              <a:rPr lang="en-US" dirty="0" smtClean="0"/>
              <a:t> requirements diagram notation provides a means for defining test cases and associating them with specific requirements.</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traceability</a:t>
            </a:r>
            <a:endParaRPr lang="en-US" dirty="0"/>
          </a:p>
        </p:txBody>
      </p:sp>
      <p:pic>
        <p:nvPicPr>
          <p:cNvPr id="7170" name="Picture 2"/>
          <p:cNvPicPr>
            <a:picLocks noGrp="1" noChangeAspect="1" noChangeArrowheads="1"/>
          </p:cNvPicPr>
          <p:nvPr>
            <p:ph idx="1"/>
          </p:nvPr>
        </p:nvPicPr>
        <p:blipFill>
          <a:blip r:embed="rId2"/>
          <a:srcRect/>
          <a:stretch>
            <a:fillRect/>
          </a:stretch>
        </p:blipFill>
        <p:spPr bwMode="auto">
          <a:xfrm>
            <a:off x="2195512" y="1417638"/>
            <a:ext cx="4752975" cy="3619500"/>
          </a:xfrm>
          <a:prstGeom prst="rect">
            <a:avLst/>
          </a:prstGeom>
          <a:noFill/>
          <a:ln w="9525">
            <a:noFill/>
            <a:miter lim="800000"/>
            <a:headEnd/>
            <a:tailEnd/>
          </a:ln>
        </p:spPr>
      </p:pic>
      <p:sp>
        <p:nvSpPr>
          <p:cNvPr id="6" name="TextBox 5"/>
          <p:cNvSpPr txBox="1"/>
          <p:nvPr/>
        </p:nvSpPr>
        <p:spPr>
          <a:xfrm>
            <a:off x="1290801" y="5486400"/>
            <a:ext cx="7395999" cy="923330"/>
          </a:xfrm>
          <a:prstGeom prst="rect">
            <a:avLst/>
          </a:prstGeom>
          <a:noFill/>
        </p:spPr>
        <p:txBody>
          <a:bodyPr wrap="none" rtlCol="0">
            <a:spAutoFit/>
          </a:bodyPr>
          <a:lstStyle/>
          <a:p>
            <a:r>
              <a:rPr lang="en-US" dirty="0" smtClean="0"/>
              <a:t>The </a:t>
            </a:r>
            <a:r>
              <a:rPr lang="en-US" dirty="0" err="1" smtClean="0"/>
              <a:t>SysML</a:t>
            </a:r>
            <a:r>
              <a:rPr lang="en-US" dirty="0" smtClean="0"/>
              <a:t> requirements diagram supports the definition of test cases.</a:t>
            </a:r>
          </a:p>
          <a:p>
            <a:r>
              <a:rPr lang="en-US" dirty="0" smtClean="0"/>
              <a:t>although it does not show on the graphic the tool provides fields for</a:t>
            </a:r>
          </a:p>
          <a:p>
            <a:r>
              <a:rPr lang="en-US" dirty="0" smtClean="0"/>
              <a:t>capturing much information about the test.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i="1" dirty="0" smtClean="0"/>
              <a:t>The system shall be able to send SMS messages.</a:t>
            </a:r>
          </a:p>
          <a:p>
            <a:r>
              <a:rPr lang="en-US" dirty="0" smtClean="0"/>
              <a:t>This is verifiable because SMS is a well-defined messaging standard.</a:t>
            </a:r>
          </a:p>
          <a:p>
            <a:r>
              <a:rPr lang="en-US" i="1" dirty="0" smtClean="0"/>
              <a:t>The system shall be able to send messages.</a:t>
            </a:r>
          </a:p>
          <a:p>
            <a:r>
              <a:rPr lang="en-US" dirty="0" smtClean="0"/>
              <a:t>Is not verifiable directly but if it is listed as an abstract requirement this is acceptable. The abstract nature is useful in a reusable design.</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Plain old requirements</a:t>
            </a:r>
            <a:endParaRPr lang="en-US" dirty="0"/>
          </a:p>
        </p:txBody>
      </p:sp>
      <p:sp>
        <p:nvSpPr>
          <p:cNvPr id="3" name="Content Placeholder 2"/>
          <p:cNvSpPr>
            <a:spLocks noGrp="1"/>
          </p:cNvSpPr>
          <p:nvPr>
            <p:ph idx="1"/>
          </p:nvPr>
        </p:nvSpPr>
        <p:spPr/>
        <p:txBody>
          <a:bodyPr/>
          <a:lstStyle/>
          <a:p>
            <a:r>
              <a:rPr lang="en-US" sz="2400" dirty="0" smtClean="0"/>
              <a:t>Many organizations simply use plain old requirement statements</a:t>
            </a:r>
          </a:p>
          <a:p>
            <a:pPr lvl="1"/>
            <a:r>
              <a:rPr lang="en-US" sz="2400" dirty="0" smtClean="0"/>
              <a:t>The system shall …</a:t>
            </a:r>
          </a:p>
          <a:p>
            <a:r>
              <a:rPr lang="en-US" sz="2400" dirty="0" smtClean="0"/>
              <a:t>One problem we have already seen is that individual requirements are too numerous and fine-grained to be easy to manage</a:t>
            </a:r>
          </a:p>
          <a:p>
            <a:r>
              <a:rPr lang="en-US" sz="2400" dirty="0" smtClean="0"/>
              <a:t>A second problem is that the traditional requirements “model” does not provide any help to determine the validity of the model.</a:t>
            </a:r>
          </a:p>
          <a:p>
            <a:r>
              <a:rPr lang="en-US" sz="2400" dirty="0" smtClean="0"/>
              <a:t>Tools such as </a:t>
            </a:r>
            <a:r>
              <a:rPr lang="en-US" sz="2400" dirty="0" err="1" smtClean="0"/>
              <a:t>Topcased</a:t>
            </a:r>
            <a:r>
              <a:rPr lang="en-US" sz="2400" dirty="0" smtClean="0"/>
              <a:t> provide a means to export the requirements defined in the diagram into lists usable by programs such as Excel.</a:t>
            </a:r>
            <a:endParaRPr lang="en-US" sz="24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Derived requirements</a:t>
            </a:r>
            <a:endParaRPr lang="en-US" dirty="0"/>
          </a:p>
        </p:txBody>
      </p:sp>
      <p:sp>
        <p:nvSpPr>
          <p:cNvPr id="3" name="Content Placeholder 2"/>
          <p:cNvSpPr>
            <a:spLocks noGrp="1"/>
          </p:cNvSpPr>
          <p:nvPr>
            <p:ph idx="1"/>
          </p:nvPr>
        </p:nvSpPr>
        <p:spPr/>
        <p:txBody>
          <a:bodyPr/>
          <a:lstStyle/>
          <a:p>
            <a:r>
              <a:rPr lang="en-US" dirty="0" smtClean="0"/>
              <a:t>The term “derived” is used for the action of modifying a requirements statement for a specific purpose.</a:t>
            </a:r>
          </a:p>
          <a:p>
            <a:r>
              <a:rPr lang="en-US" dirty="0" smtClean="0"/>
              <a:t>Usually the modification is to capture a more specific statement about some aspect of the original, more general, requirement.</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Did you get them all?</a:t>
            </a:r>
            <a:endParaRPr lang="en-US" dirty="0"/>
          </a:p>
        </p:txBody>
      </p:sp>
      <p:sp>
        <p:nvSpPr>
          <p:cNvPr id="3" name="Content Placeholder 2"/>
          <p:cNvSpPr>
            <a:spLocks noGrp="1"/>
          </p:cNvSpPr>
          <p:nvPr>
            <p:ph idx="1"/>
          </p:nvPr>
        </p:nvSpPr>
        <p:spPr>
          <a:xfrm>
            <a:off x="457200" y="1600200"/>
            <a:ext cx="8382000" cy="4525963"/>
          </a:xfrm>
        </p:spPr>
        <p:txBody>
          <a:bodyPr/>
          <a:lstStyle/>
          <a:p>
            <a:r>
              <a:rPr lang="en-US" dirty="0" smtClean="0"/>
              <a:t>A single pass over the actors probably will not identify all of the relevant requirements, but how can you tell?</a:t>
            </a:r>
          </a:p>
          <a:p>
            <a:r>
              <a:rPr lang="en-US" dirty="0" smtClean="0"/>
              <a:t>Evaluating a requirements model requires an external benchmark against which to measure.</a:t>
            </a:r>
          </a:p>
          <a:p>
            <a:r>
              <a:rPr lang="en-US" dirty="0" smtClean="0"/>
              <a:t>One approach is a user jury. More about this later, but think how your company currently evaluates the validity of product requirements.</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a:t>
            </a:r>
            <a:endParaRPr lang="en-US" dirty="0"/>
          </a:p>
        </p:txBody>
      </p:sp>
      <p:sp>
        <p:nvSpPr>
          <p:cNvPr id="3" name="Content Placeholder 2"/>
          <p:cNvSpPr>
            <a:spLocks noGrp="1"/>
          </p:cNvSpPr>
          <p:nvPr>
            <p:ph idx="1"/>
          </p:nvPr>
        </p:nvSpPr>
        <p:spPr/>
        <p:txBody>
          <a:bodyPr/>
          <a:lstStyle/>
          <a:p>
            <a:r>
              <a:rPr lang="en-US" dirty="0" smtClean="0"/>
              <a:t>Humans forget; circumstances change.</a:t>
            </a:r>
          </a:p>
          <a:p>
            <a:r>
              <a:rPr lang="en-US" dirty="0" smtClean="0"/>
              <a:t>Different people have different pieces of the information that you need.</a:t>
            </a:r>
          </a:p>
          <a:p>
            <a:r>
              <a:rPr lang="en-US" dirty="0" smtClean="0"/>
              <a:t>Each requirement is visited multiple times. We move to a more specific level of detail in the statements with each iteration.</a:t>
            </a:r>
          </a:p>
          <a:p>
            <a:r>
              <a:rPr lang="en-US" dirty="0" smtClean="0"/>
              <a:t>At first there will be a lot of change from one iteration to another; this will subside until a major upgrade. </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- 2</a:t>
            </a:r>
            <a:endParaRPr lang="en-US" dirty="0"/>
          </a:p>
        </p:txBody>
      </p:sp>
      <p:sp>
        <p:nvSpPr>
          <p:cNvPr id="3" name="Content Placeholder 2"/>
          <p:cNvSpPr>
            <a:spLocks noGrp="1"/>
          </p:cNvSpPr>
          <p:nvPr>
            <p:ph idx="1"/>
          </p:nvPr>
        </p:nvSpPr>
        <p:spPr/>
        <p:txBody>
          <a:bodyPr/>
          <a:lstStyle/>
          <a:p>
            <a:r>
              <a:rPr lang="en-US" dirty="0" smtClean="0"/>
              <a:t>As you take a second pass, and beyond don’t forget the domain model.</a:t>
            </a:r>
          </a:p>
          <a:p>
            <a:r>
              <a:rPr lang="en-US" dirty="0" smtClean="0"/>
              <a:t>The concepts in this model should be clarified as you gain understanding and new concepts added as your scope expands.</a:t>
            </a:r>
          </a:p>
          <a:p>
            <a:r>
              <a:rPr lang="en-US" dirty="0" smtClean="0"/>
              <a:t>The domain model should be easily viewable by all members of the project and most stakeholders.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a:t>
            </a:r>
            <a:endParaRPr lang="en-US" dirty="0"/>
          </a:p>
        </p:txBody>
      </p:sp>
      <p:sp>
        <p:nvSpPr>
          <p:cNvPr id="3" name="Content Placeholder 2"/>
          <p:cNvSpPr>
            <a:spLocks noGrp="1"/>
          </p:cNvSpPr>
          <p:nvPr>
            <p:ph idx="1"/>
          </p:nvPr>
        </p:nvSpPr>
        <p:spPr/>
        <p:txBody>
          <a:bodyPr/>
          <a:lstStyle/>
          <a:p>
            <a:r>
              <a:rPr lang="en-US" dirty="0" smtClean="0"/>
              <a:t>Early in the product’s life cycle the system engineer gathers information about the problem/need.</a:t>
            </a:r>
          </a:p>
          <a:p>
            <a:r>
              <a:rPr lang="en-US" dirty="0" smtClean="0"/>
              <a:t>The system engineer may create domain models that capture relevant concepts.</a:t>
            </a:r>
          </a:p>
          <a:p>
            <a:r>
              <a:rPr lang="en-US" dirty="0" smtClean="0"/>
              <a:t>The system engineer will definitely create a requirements model.</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iterative hierarchy </a:t>
            </a:r>
            <a:endParaRPr lang="en-US" dirty="0"/>
          </a:p>
        </p:txBody>
      </p:sp>
      <p:sp>
        <p:nvSpPr>
          <p:cNvPr id="3" name="Content Placeholder 2"/>
          <p:cNvSpPr>
            <a:spLocks noGrp="1"/>
          </p:cNvSpPr>
          <p:nvPr>
            <p:ph idx="1"/>
          </p:nvPr>
        </p:nvSpPr>
        <p:spPr/>
        <p:txBody>
          <a:bodyPr/>
          <a:lstStyle/>
          <a:p>
            <a:r>
              <a:rPr lang="en-US" dirty="0" smtClean="0"/>
              <a:t>For </a:t>
            </a:r>
            <a:r>
              <a:rPr lang="en-US" dirty="0" err="1" smtClean="0"/>
              <a:t>DoD</a:t>
            </a:r>
            <a:r>
              <a:rPr lang="en-US" dirty="0" smtClean="0"/>
              <a:t> and other governmental agencies there often is a fairly standard requirements hierarchy.</a:t>
            </a:r>
          </a:p>
          <a:p>
            <a:pPr lvl="1"/>
            <a:r>
              <a:rPr lang="en-US" dirty="0" smtClean="0"/>
              <a:t>L0 – This might be the customer requirements provided to the SEs by some business group</a:t>
            </a:r>
          </a:p>
          <a:p>
            <a:pPr lvl="1"/>
            <a:r>
              <a:rPr lang="en-US" dirty="0" smtClean="0"/>
              <a:t>L1 – Derived, high-level user requirements</a:t>
            </a:r>
          </a:p>
          <a:p>
            <a:pPr lvl="1"/>
            <a:r>
              <a:rPr lang="en-US" dirty="0" smtClean="0"/>
              <a:t>L2 – Further derived (maybe specific product) requirements that will drive product testing</a:t>
            </a:r>
          </a:p>
          <a:p>
            <a:pPr lvl="1"/>
            <a:r>
              <a:rPr lang="en-US" dirty="0" smtClean="0"/>
              <a:t>L3 – Most explicit, code written from these</a:t>
            </a:r>
          </a:p>
          <a:p>
            <a:pPr>
              <a:buNone/>
            </a:pP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Iterating</a:t>
            </a:r>
            <a:endParaRPr lang="en-US" dirty="0"/>
          </a:p>
        </p:txBody>
      </p:sp>
      <p:sp>
        <p:nvSpPr>
          <p:cNvPr id="3" name="Content Placeholder 2"/>
          <p:cNvSpPr>
            <a:spLocks noGrp="1"/>
          </p:cNvSpPr>
          <p:nvPr>
            <p:ph idx="1"/>
          </p:nvPr>
        </p:nvSpPr>
        <p:spPr/>
        <p:txBody>
          <a:bodyPr/>
          <a:lstStyle/>
          <a:p>
            <a:r>
              <a:rPr lang="en-US" dirty="0" smtClean="0"/>
              <a:t>A hierarchy usually is structured from the most broad to most specific</a:t>
            </a:r>
          </a:p>
          <a:p>
            <a:r>
              <a:rPr lang="en-US" dirty="0" smtClean="0"/>
              <a:t>This often corresponds to a hierarchy from broad wishes of users to specific directions to developers.</a:t>
            </a:r>
          </a:p>
          <a:p>
            <a:r>
              <a:rPr lang="en-US" dirty="0" smtClean="0"/>
              <a:t>Iteration happens when someone at a lower level wants to ensure they are following the intent of the stakeholders and they trace to higher level requirements.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a:t>
            </a:r>
            <a:endParaRPr lang="en-US" dirty="0"/>
          </a:p>
        </p:txBody>
      </p:sp>
      <p:sp>
        <p:nvSpPr>
          <p:cNvPr id="3" name="Content Placeholder 2"/>
          <p:cNvSpPr>
            <a:spLocks noGrp="1"/>
          </p:cNvSpPr>
          <p:nvPr>
            <p:ph idx="1"/>
          </p:nvPr>
        </p:nvSpPr>
        <p:spPr/>
        <p:txBody>
          <a:bodyPr/>
          <a:lstStyle/>
          <a:p>
            <a:r>
              <a:rPr lang="en-US" dirty="0" smtClean="0"/>
              <a:t>Large complex projects are broken into increments that are intellectually feasible.</a:t>
            </a:r>
          </a:p>
          <a:p>
            <a:r>
              <a:rPr lang="en-US" dirty="0" smtClean="0"/>
              <a:t>There may be parallel teams deriving (relatively) isolated requirements</a:t>
            </a:r>
          </a:p>
          <a:p>
            <a:r>
              <a:rPr lang="en-US" dirty="0" smtClean="0"/>
              <a:t>There may be sequential iterations by a single team</a:t>
            </a:r>
          </a:p>
          <a:p>
            <a:r>
              <a:rPr lang="en-US" dirty="0" smtClean="0"/>
              <a:t>The requirements model is the integration of all increments</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against elicitation</a:t>
            </a:r>
            <a:endParaRPr lang="en-US" dirty="0"/>
          </a:p>
        </p:txBody>
      </p:sp>
      <p:sp>
        <p:nvSpPr>
          <p:cNvPr id="3" name="Content Placeholder 2"/>
          <p:cNvSpPr>
            <a:spLocks noGrp="1"/>
          </p:cNvSpPr>
          <p:nvPr>
            <p:ph idx="1"/>
          </p:nvPr>
        </p:nvSpPr>
        <p:spPr/>
        <p:txBody>
          <a:bodyPr/>
          <a:lstStyle/>
          <a:p>
            <a:r>
              <a:rPr lang="en-US" dirty="0" smtClean="0"/>
              <a:t>problems of scope, in which the requirements may address too little or too much information;</a:t>
            </a:r>
          </a:p>
          <a:p>
            <a:r>
              <a:rPr lang="en-US" dirty="0" smtClean="0"/>
              <a:t>problems of understanding, within groups as well as between groups such as users and developers; and</a:t>
            </a:r>
          </a:p>
          <a:p>
            <a:r>
              <a:rPr lang="en-US" dirty="0" smtClean="0"/>
              <a:t>problems of volatility, i.e., the changing nature of requirements.</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those forces</a:t>
            </a:r>
            <a:endParaRPr lang="en-US" dirty="0"/>
          </a:p>
        </p:txBody>
      </p:sp>
      <p:sp>
        <p:nvSpPr>
          <p:cNvPr id="3" name="Content Placeholder 2"/>
          <p:cNvSpPr>
            <a:spLocks noGrp="1"/>
          </p:cNvSpPr>
          <p:nvPr>
            <p:ph idx="1"/>
          </p:nvPr>
        </p:nvSpPr>
        <p:spPr>
          <a:xfrm>
            <a:off x="304800" y="1600200"/>
            <a:ext cx="8534400" cy="4525963"/>
          </a:xfrm>
        </p:spPr>
        <p:txBody>
          <a:bodyPr/>
          <a:lstStyle/>
          <a:p>
            <a:r>
              <a:rPr lang="en-US" dirty="0" smtClean="0"/>
              <a:t>Scope – When using a hierarchy of requirements like L1, L2, etc develop a clear definition of the purpose for each level. This will make it easier to determine what to include. </a:t>
            </a:r>
          </a:p>
          <a:p>
            <a:r>
              <a:rPr lang="en-US" dirty="0" smtClean="0"/>
              <a:t>Understanding – the domain model can capture synonyms and provide a focus for sharing</a:t>
            </a:r>
          </a:p>
          <a:p>
            <a:r>
              <a:rPr lang="en-US" dirty="0" smtClean="0"/>
              <a:t>Volatility – anticipate it; only go as deep as is necessary for the stage of development</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human factor</a:t>
            </a:r>
            <a:endParaRPr lang="en-US" dirty="0"/>
          </a:p>
        </p:txBody>
      </p:sp>
      <p:sp>
        <p:nvSpPr>
          <p:cNvPr id="3" name="Content Placeholder 2"/>
          <p:cNvSpPr>
            <a:spLocks noGrp="1"/>
          </p:cNvSpPr>
          <p:nvPr>
            <p:ph idx="1"/>
          </p:nvPr>
        </p:nvSpPr>
        <p:spPr/>
        <p:txBody>
          <a:bodyPr/>
          <a:lstStyle/>
          <a:p>
            <a:r>
              <a:rPr lang="en-US" dirty="0" smtClean="0"/>
              <a:t>People with different skills often do not communicate well with each other because they are used to the shorthand way of talking with others with the same skills</a:t>
            </a:r>
          </a:p>
          <a:p>
            <a:r>
              <a:rPr lang="en-US" dirty="0" smtClean="0"/>
              <a:t>Recently, a month into a requirements effort it became clear that while everyone was saying “yes”, each had a different idea of what the question was.</a:t>
            </a:r>
          </a:p>
          <a:p>
            <a:r>
              <a:rPr lang="en-US" dirty="0" smtClean="0"/>
              <a:t>The project finally agreed to do a glossary.</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NASA’s requirements process – Fig 4.2-1 </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771525" y="1600200"/>
            <a:ext cx="7600950" cy="5229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The following is a good overview of elicitation techniques:</a:t>
            </a:r>
          </a:p>
          <a:p>
            <a:pPr>
              <a:buNone/>
            </a:pPr>
            <a:r>
              <a:rPr lang="en-US" sz="1600" dirty="0" smtClean="0">
                <a:hlinkClick r:id="rId2"/>
              </a:rPr>
              <a:t>https://buildsecurityin.us-cert.gov/bsi/articles/best-practices/requirements/533-BSI.html</a:t>
            </a:r>
            <a:endParaRPr lang="en-US" sz="1600" dirty="0" smtClean="0"/>
          </a:p>
          <a:p>
            <a:pPr>
              <a:buNone/>
            </a:pPr>
            <a:endParaRPr lang="en-US" sz="1600" dirty="0" smtClean="0"/>
          </a:p>
          <a:p>
            <a:r>
              <a:rPr lang="en-US" sz="1600" dirty="0" smtClean="0"/>
              <a:t>Section 4.3 of the INCOSE Handbook describes these actions in more detail.</a:t>
            </a:r>
          </a:p>
          <a:p>
            <a:pPr>
              <a:buNone/>
            </a:pPr>
            <a:endParaRPr lang="en-US" sz="1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use case technique is designed to make elicitation easier, less error prone, and more systematic. It provides a sequence of first finding the actors and then interactions of each actor with the system.</a:t>
            </a:r>
          </a:p>
          <a:p>
            <a:r>
              <a:rPr lang="en-US" dirty="0" smtClean="0"/>
              <a:t>Each use case can then be mined for specific requirements statements. Many projects now skip this step with the use case serving as the primary representation of the requirements.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 map</a:t>
            </a:r>
            <a:endParaRPr lang="en-US" dirty="0"/>
          </a:p>
        </p:txBody>
      </p:sp>
      <p:sp>
        <p:nvSpPr>
          <p:cNvPr id="5" name="TextBox 4"/>
          <p:cNvSpPr txBox="1"/>
          <p:nvPr/>
        </p:nvSpPr>
        <p:spPr>
          <a:xfrm>
            <a:off x="1066800" y="5638800"/>
            <a:ext cx="7148111" cy="646331"/>
          </a:xfrm>
          <a:prstGeom prst="rect">
            <a:avLst/>
          </a:prstGeom>
          <a:noFill/>
        </p:spPr>
        <p:txBody>
          <a:bodyPr wrap="none" rtlCol="0">
            <a:spAutoFit/>
          </a:bodyPr>
          <a:lstStyle/>
          <a:p>
            <a:r>
              <a:rPr lang="en-US" dirty="0" smtClean="0"/>
              <a:t>Brainstorming relationships and concepts is one way to populate the</a:t>
            </a:r>
          </a:p>
          <a:p>
            <a:r>
              <a:rPr lang="en-US" dirty="0" smtClean="0"/>
              <a:t>domain model.</a:t>
            </a:r>
            <a:endParaRPr lang="en-US" dirty="0"/>
          </a:p>
        </p:txBody>
      </p:sp>
      <p:pic>
        <p:nvPicPr>
          <p:cNvPr id="7" name="Content Placeholder 6" descr="Infotainment.png"/>
          <p:cNvPicPr>
            <a:picLocks noGrp="1" noChangeAspect="1"/>
          </p:cNvPicPr>
          <p:nvPr>
            <p:ph idx="1"/>
          </p:nvPr>
        </p:nvPicPr>
        <p:blipFill>
          <a:blip r:embed="rId2"/>
          <a:stretch>
            <a:fillRect/>
          </a:stretch>
        </p:blipFill>
        <p:spPr>
          <a:xfrm>
            <a:off x="1447800" y="1417638"/>
            <a:ext cx="6562725" cy="4181475"/>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 - 2</a:t>
            </a:r>
            <a:endParaRPr lang="en-US" dirty="0"/>
          </a:p>
        </p:txBody>
      </p:sp>
      <p:sp>
        <p:nvSpPr>
          <p:cNvPr id="3" name="Content Placeholder 2"/>
          <p:cNvSpPr>
            <a:spLocks noGrp="1"/>
          </p:cNvSpPr>
          <p:nvPr>
            <p:ph idx="1"/>
          </p:nvPr>
        </p:nvSpPr>
        <p:spPr/>
        <p:txBody>
          <a:bodyPr/>
          <a:lstStyle/>
          <a:p>
            <a:r>
              <a:rPr lang="en-US" b="1" dirty="0" smtClean="0"/>
              <a:t>Stakeholder</a:t>
            </a:r>
            <a:r>
              <a:rPr lang="en-US" dirty="0" smtClean="0"/>
              <a:t> </a:t>
            </a:r>
            <a:r>
              <a:rPr lang="en-US" b="1" dirty="0" smtClean="0"/>
              <a:t>requirements</a:t>
            </a:r>
            <a:r>
              <a:rPr lang="en-US" dirty="0" smtClean="0"/>
              <a:t> give the stakeholders’ view of the product.</a:t>
            </a:r>
          </a:p>
          <a:p>
            <a:r>
              <a:rPr lang="en-US" dirty="0" smtClean="0"/>
              <a:t>These will be translated by the SEs into </a:t>
            </a:r>
            <a:r>
              <a:rPr lang="en-US" b="1" dirty="0" smtClean="0"/>
              <a:t>system</a:t>
            </a:r>
            <a:r>
              <a:rPr lang="en-US" dirty="0" smtClean="0"/>
              <a:t> (derived) </a:t>
            </a:r>
            <a:r>
              <a:rPr lang="en-US" b="1" dirty="0" smtClean="0"/>
              <a:t>requirements.</a:t>
            </a:r>
          </a:p>
          <a:p>
            <a:r>
              <a:rPr lang="en-US" dirty="0" smtClean="0"/>
              <a:t>The stakeholder requirements are stated in terms of their interest in the product. The SEs translate into more specific, more modular, and less ambiguous statements.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lstStyle/>
          <a:p>
            <a:r>
              <a:rPr lang="en-US" dirty="0" smtClean="0"/>
              <a:t>Initially each stakeholder has their own objectives at this point.</a:t>
            </a:r>
          </a:p>
          <a:p>
            <a:r>
              <a:rPr lang="en-US" dirty="0" smtClean="0"/>
              <a:t>Each stakeholder must advocate for their view of the need and show how it is of more importance than the views of others.</a:t>
            </a:r>
          </a:p>
          <a:p>
            <a:r>
              <a:rPr lang="en-US" dirty="0" smtClean="0"/>
              <a:t>Ultimately a common mission is established.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a:t>
            </a:r>
            <a:endParaRPr lang="en-US" dirty="0"/>
          </a:p>
        </p:txBody>
      </p:sp>
      <p:sp>
        <p:nvSpPr>
          <p:cNvPr id="3" name="Content Placeholder 2"/>
          <p:cNvSpPr>
            <a:spLocks noGrp="1"/>
          </p:cNvSpPr>
          <p:nvPr>
            <p:ph idx="1"/>
          </p:nvPr>
        </p:nvSpPr>
        <p:spPr/>
        <p:txBody>
          <a:bodyPr/>
          <a:lstStyle/>
          <a:p>
            <a:r>
              <a:rPr lang="en-US" dirty="0" smtClean="0"/>
              <a:t>A domain model can be thought of as a structured glossary.</a:t>
            </a:r>
          </a:p>
          <a:p>
            <a:r>
              <a:rPr lang="en-US" dirty="0" smtClean="0"/>
              <a:t>The boxes in the diagram on the following slide represent concepts in the domain.</a:t>
            </a:r>
          </a:p>
          <a:p>
            <a:r>
              <a:rPr lang="en-US" dirty="0" smtClean="0"/>
              <a:t>The lines between boxes represent relationships among concepts.</a:t>
            </a:r>
          </a:p>
          <a:p>
            <a:r>
              <a:rPr lang="en-US" dirty="0" smtClean="0"/>
              <a:t>This diagram uses the block diagram notation of </a:t>
            </a:r>
            <a:r>
              <a:rPr lang="en-US" dirty="0" err="1" smtClean="0"/>
              <a:t>SysML</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- 2</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076450" y="1920081"/>
            <a:ext cx="4991100" cy="3886200"/>
          </a:xfrm>
          <a:prstGeom prst="rect">
            <a:avLst/>
          </a:prstGeom>
          <a:noFill/>
          <a:ln w="9525">
            <a:noFill/>
            <a:miter lim="800000"/>
            <a:headEnd/>
            <a:tailEnd/>
          </a:ln>
        </p:spPr>
      </p:pic>
      <p:sp>
        <p:nvSpPr>
          <p:cNvPr id="8" name="TextBox 7"/>
          <p:cNvSpPr txBox="1"/>
          <p:nvPr/>
        </p:nvSpPr>
        <p:spPr>
          <a:xfrm>
            <a:off x="1371600" y="5879068"/>
            <a:ext cx="6331605" cy="369332"/>
          </a:xfrm>
          <a:prstGeom prst="rect">
            <a:avLst/>
          </a:prstGeom>
          <a:noFill/>
        </p:spPr>
        <p:txBody>
          <a:bodyPr wrap="none" rtlCol="0">
            <a:spAutoFit/>
          </a:bodyPr>
          <a:lstStyle/>
          <a:p>
            <a:r>
              <a:rPr lang="en-US" dirty="0" smtClean="0"/>
              <a:t>Blocks, in a </a:t>
            </a:r>
            <a:r>
              <a:rPr lang="en-US" dirty="0" err="1" smtClean="0"/>
              <a:t>SysML</a:t>
            </a:r>
            <a:r>
              <a:rPr lang="en-US" dirty="0" smtClean="0"/>
              <a:t> block diagram can be used for concepts.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22575</TotalTime>
  <Words>2338</Words>
  <Application>Microsoft Office PowerPoint</Application>
  <PresentationFormat>On-screen Show (4:3)</PresentationFormat>
  <Paragraphs>201</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syse802Template</vt:lpstr>
      <vt:lpstr>SYSE 802</vt:lpstr>
      <vt:lpstr>Session objective</vt:lpstr>
      <vt:lpstr>Concept Elaboration</vt:lpstr>
      <vt:lpstr>Early steps</vt:lpstr>
      <vt:lpstr>Mind map</vt:lpstr>
      <vt:lpstr>Early steps - 2</vt:lpstr>
      <vt:lpstr>Stakeholders</vt:lpstr>
      <vt:lpstr>Domain models</vt:lpstr>
      <vt:lpstr>Domain models - 2</vt:lpstr>
      <vt:lpstr>Domain models - 3</vt:lpstr>
      <vt:lpstr>Domain models - 4</vt:lpstr>
      <vt:lpstr>Domain model - 5</vt:lpstr>
      <vt:lpstr>Features</vt:lpstr>
      <vt:lpstr>Features - 2</vt:lpstr>
      <vt:lpstr>Features - 3</vt:lpstr>
      <vt:lpstr>Features - 4</vt:lpstr>
      <vt:lpstr>Features - 5</vt:lpstr>
      <vt:lpstr>Functional vs Non-functional requirements</vt:lpstr>
      <vt:lpstr>Two operations</vt:lpstr>
      <vt:lpstr>Implicit and Explicit</vt:lpstr>
      <vt:lpstr>Many techniques</vt:lpstr>
      <vt:lpstr>The chicken and the egg</vt:lpstr>
      <vt:lpstr>Elicitation</vt:lpstr>
      <vt:lpstr>Scenarios</vt:lpstr>
      <vt:lpstr>Use case structure</vt:lpstr>
      <vt:lpstr>Use case model structure</vt:lpstr>
      <vt:lpstr>Use cases</vt:lpstr>
      <vt:lpstr>Requirement diagram</vt:lpstr>
      <vt:lpstr>Traceability</vt:lpstr>
      <vt:lpstr>A note on modeling</vt:lpstr>
      <vt:lpstr>Testing and requirements – a brief digression</vt:lpstr>
      <vt:lpstr>Testing and requirements - 2</vt:lpstr>
      <vt:lpstr>Test traceability</vt:lpstr>
      <vt:lpstr>Example</vt:lpstr>
      <vt:lpstr>Plain old requirements</vt:lpstr>
      <vt:lpstr>Derived requirements</vt:lpstr>
      <vt:lpstr>Did you get them all?</vt:lpstr>
      <vt:lpstr>Iterative</vt:lpstr>
      <vt:lpstr>Iterative - 2</vt:lpstr>
      <vt:lpstr>One iterative hierarchy </vt:lpstr>
      <vt:lpstr>Iterating</vt:lpstr>
      <vt:lpstr>Incremental</vt:lpstr>
      <vt:lpstr>Forces against elicitation</vt:lpstr>
      <vt:lpstr>Resolving those forces</vt:lpstr>
      <vt:lpstr>The human factor</vt:lpstr>
      <vt:lpstr>NASA’s requirements process – Fig 4.2-1 </vt:lpstr>
      <vt:lpstr>Overview</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64</cp:revision>
  <dcterms:created xsi:type="dcterms:W3CDTF">2010-07-29T01:13:54Z</dcterms:created>
  <dcterms:modified xsi:type="dcterms:W3CDTF">2010-09-06T00:11:00Z</dcterms:modified>
</cp:coreProperties>
</file>