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0" r:id="rId2"/>
    <p:sldId id="264" r:id="rId3"/>
    <p:sldId id="265" r:id="rId4"/>
    <p:sldId id="281" r:id="rId5"/>
    <p:sldId id="282" r:id="rId6"/>
    <p:sldId id="279" r:id="rId7"/>
    <p:sldId id="263" r:id="rId8"/>
    <p:sldId id="290" r:id="rId9"/>
    <p:sldId id="291" r:id="rId10"/>
    <p:sldId id="293" r:id="rId11"/>
    <p:sldId id="267" r:id="rId12"/>
    <p:sldId id="268" r:id="rId13"/>
    <p:sldId id="292" r:id="rId14"/>
    <p:sldId id="294" r:id="rId15"/>
    <p:sldId id="278" r:id="rId16"/>
    <p:sldId id="261" r:id="rId17"/>
    <p:sldId id="262" r:id="rId18"/>
    <p:sldId id="270" r:id="rId19"/>
    <p:sldId id="276" r:id="rId20"/>
    <p:sldId id="271" r:id="rId21"/>
    <p:sldId id="274" r:id="rId22"/>
    <p:sldId id="272" r:id="rId23"/>
    <p:sldId id="275" r:id="rId24"/>
    <p:sldId id="273" r:id="rId25"/>
    <p:sldId id="283" r:id="rId26"/>
    <p:sldId id="288" r:id="rId27"/>
    <p:sldId id="285" r:id="rId28"/>
    <p:sldId id="286" r:id="rId29"/>
    <p:sldId id="287" r:id="rId30"/>
    <p:sldId id="289" r:id="rId31"/>
    <p:sldId id="28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6" d="100"/>
          <a:sy n="66" d="100"/>
        </p:scale>
        <p:origin x="-5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9/2/2010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9/2/2010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9/2/2010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9/2/2010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9/2/2010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9/2/2010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9/2/2010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9/2/2010</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9/2/2010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9/2/2010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9/2/2010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9/2/2010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9/2/2010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ei.cmu.edu/library/abstracts/reports/95tr021.cf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SYSE 802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2, Session 1</a:t>
            </a:r>
          </a:p>
          <a:p>
            <a:r>
              <a:rPr lang="en-US" dirty="0" smtClean="0">
                <a:solidFill>
                  <a:schemeClr val="tx1"/>
                </a:solidFill>
              </a:rPr>
              <a:t>Requirements </a:t>
            </a:r>
            <a:r>
              <a:rPr lang="en-US" dirty="0" smtClean="0">
                <a:solidFill>
                  <a:schemeClr val="tx1"/>
                </a:solidFill>
              </a:rPr>
              <a:t>Analysis and Management</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CONOPS - 3</a:t>
            </a:r>
            <a:endParaRPr lang="en-US" dirty="0"/>
          </a:p>
        </p:txBody>
      </p:sp>
      <p:sp>
        <p:nvSpPr>
          <p:cNvPr id="3" name="Content Placeholder 2"/>
          <p:cNvSpPr>
            <a:spLocks noGrp="1"/>
          </p:cNvSpPr>
          <p:nvPr>
            <p:ph idx="1"/>
          </p:nvPr>
        </p:nvSpPr>
        <p:spPr/>
        <p:txBody>
          <a:bodyPr/>
          <a:lstStyle/>
          <a:p>
            <a:r>
              <a:rPr lang="en-US" dirty="0" smtClean="0"/>
              <a:t>Essentially the CONOPS is a scenario of scenarios with information about the frequency and criticality of the scenarios.</a:t>
            </a:r>
          </a:p>
          <a:p>
            <a:r>
              <a:rPr lang="en-US" dirty="0" smtClean="0"/>
              <a:t>The CONOPS focuses on a complete picture of the product over some lifecycle of use.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a:t>
            </a:r>
            <a:endParaRPr lang="en-US" dirty="0"/>
          </a:p>
        </p:txBody>
      </p:sp>
      <p:sp>
        <p:nvSpPr>
          <p:cNvPr id="3" name="Content Placeholder 2"/>
          <p:cNvSpPr>
            <a:spLocks noGrp="1"/>
          </p:cNvSpPr>
          <p:nvPr>
            <p:ph idx="1"/>
          </p:nvPr>
        </p:nvSpPr>
        <p:spPr/>
        <p:txBody>
          <a:bodyPr/>
          <a:lstStyle/>
          <a:p>
            <a:r>
              <a:rPr lang="en-US" dirty="0" smtClean="0"/>
              <a:t>Often there is insufficient time to examine every requirement in detail.</a:t>
            </a:r>
          </a:p>
          <a:p>
            <a:r>
              <a:rPr lang="en-US" dirty="0" smtClean="0"/>
              <a:t>Requirements (or use cases) can be ranked to determine the most valuable ones to focus on</a:t>
            </a:r>
          </a:p>
          <a:p>
            <a:r>
              <a:rPr lang="en-US" dirty="0" smtClean="0"/>
              <a:t>Different criteria can be used</a:t>
            </a:r>
          </a:p>
          <a:p>
            <a:pPr lvl="1"/>
            <a:r>
              <a:rPr lang="en-US" dirty="0" smtClean="0"/>
              <a:t>Stakeholder importance</a:t>
            </a:r>
          </a:p>
          <a:p>
            <a:pPr lvl="1"/>
            <a:r>
              <a:rPr lang="en-US" dirty="0" smtClean="0"/>
              <a:t>Value to the user</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- 2</a:t>
            </a:r>
            <a:endParaRPr lang="en-US" dirty="0"/>
          </a:p>
        </p:txBody>
      </p:sp>
      <p:sp>
        <p:nvSpPr>
          <p:cNvPr id="3" name="Content Placeholder 2"/>
          <p:cNvSpPr>
            <a:spLocks noGrp="1"/>
          </p:cNvSpPr>
          <p:nvPr>
            <p:ph idx="1"/>
          </p:nvPr>
        </p:nvSpPr>
        <p:spPr/>
        <p:txBody>
          <a:bodyPr/>
          <a:lstStyle/>
          <a:p>
            <a:r>
              <a:rPr lang="en-US" dirty="0" smtClean="0"/>
              <a:t>Ranking is best used on use cases or features since these are logical groupings of requirements</a:t>
            </a:r>
          </a:p>
          <a:p>
            <a:r>
              <a:rPr lang="en-US" dirty="0" smtClean="0"/>
              <a:t>In several of the techniques developed by the SEI, stakeholders are given a certain number of votes (sometimes a variable number based on priority)</a:t>
            </a:r>
          </a:p>
          <a:p>
            <a:r>
              <a:rPr lang="en-US" dirty="0" smtClean="0"/>
              <a:t>The ranking is the vote of the stakeholders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- 3</a:t>
            </a:r>
            <a:endParaRPr lang="en-US" dirty="0"/>
          </a:p>
        </p:txBody>
      </p:sp>
      <p:sp>
        <p:nvSpPr>
          <p:cNvPr id="3" name="Content Placeholder 2"/>
          <p:cNvSpPr>
            <a:spLocks noGrp="1"/>
          </p:cNvSpPr>
          <p:nvPr>
            <p:ph idx="1"/>
          </p:nvPr>
        </p:nvSpPr>
        <p:spPr/>
        <p:txBody>
          <a:bodyPr/>
          <a:lstStyle/>
          <a:p>
            <a:r>
              <a:rPr lang="en-US" dirty="0" smtClean="0"/>
              <a:t>Requirements concerning the vehicle infotainment system might be ranked as:</a:t>
            </a:r>
          </a:p>
          <a:p>
            <a:pPr lvl="1"/>
            <a:r>
              <a:rPr lang="en-US" dirty="0" smtClean="0"/>
              <a:t>Braking information and control</a:t>
            </a:r>
          </a:p>
          <a:p>
            <a:pPr lvl="1"/>
            <a:r>
              <a:rPr lang="en-US" dirty="0" smtClean="0"/>
              <a:t>Steering and propulsion</a:t>
            </a:r>
          </a:p>
          <a:p>
            <a:pPr lvl="1"/>
            <a:r>
              <a:rPr lang="en-US" dirty="0" smtClean="0"/>
              <a:t>Location</a:t>
            </a:r>
          </a:p>
          <a:p>
            <a:pPr lvl="1"/>
            <a:r>
              <a:rPr lang="en-US" dirty="0" smtClean="0"/>
              <a:t>Outbound communication</a:t>
            </a:r>
          </a:p>
          <a:p>
            <a:pPr lvl="1"/>
            <a:r>
              <a:rPr lang="en-US" dirty="0" smtClean="0"/>
              <a:t>Inbound communication and displays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profile</a:t>
            </a:r>
            <a:endParaRPr lang="en-US" dirty="0"/>
          </a:p>
        </p:txBody>
      </p:sp>
      <p:sp>
        <p:nvSpPr>
          <p:cNvPr id="3" name="Content Placeholder 2"/>
          <p:cNvSpPr>
            <a:spLocks noGrp="1"/>
          </p:cNvSpPr>
          <p:nvPr>
            <p:ph idx="1"/>
          </p:nvPr>
        </p:nvSpPr>
        <p:spPr/>
        <p:txBody>
          <a:bodyPr/>
          <a:lstStyle/>
          <a:p>
            <a:r>
              <a:rPr lang="en-US" sz="2800" dirty="0" smtClean="0"/>
              <a:t>An operational profile attempts to summarize the first two kinds of analyses into a smaller, less complex representation.</a:t>
            </a:r>
          </a:p>
          <a:p>
            <a:r>
              <a:rPr lang="en-US" sz="2800" dirty="0" smtClean="0"/>
              <a:t>Using the use case diagram that contains all uses, each branch can be annotated with the relative frequency with which that branch will be taken.</a:t>
            </a:r>
          </a:p>
          <a:p>
            <a:r>
              <a:rPr lang="en-US" sz="2800" dirty="0" smtClean="0"/>
              <a:t>This is useful in weighting scenarios for reliability and availability testing in addition to specifying the system.</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Test-driven development</a:t>
            </a:r>
            <a:endParaRPr lang="en-US" dirty="0"/>
          </a:p>
        </p:txBody>
      </p:sp>
      <p:sp>
        <p:nvSpPr>
          <p:cNvPr id="3" name="Content Placeholder 2"/>
          <p:cNvSpPr>
            <a:spLocks noGrp="1"/>
          </p:cNvSpPr>
          <p:nvPr>
            <p:ph idx="1"/>
          </p:nvPr>
        </p:nvSpPr>
        <p:spPr/>
        <p:txBody>
          <a:bodyPr/>
          <a:lstStyle/>
          <a:p>
            <a:r>
              <a:rPr lang="en-US" sz="2800" dirty="0" smtClean="0"/>
              <a:t>Test-driven development (TDD) is an agile practice intended to improve quality and speed</a:t>
            </a:r>
          </a:p>
          <a:p>
            <a:r>
              <a:rPr lang="en-US" sz="2800" dirty="0" smtClean="0"/>
              <a:t>A test is written that the product can not yet pass; code is written</a:t>
            </a:r>
          </a:p>
          <a:p>
            <a:r>
              <a:rPr lang="en-US" sz="2800" dirty="0" smtClean="0"/>
              <a:t>During test development the question is whether the requirement is sufficiently clear to support test </a:t>
            </a:r>
            <a:r>
              <a:rPr lang="en-US" sz="2800" dirty="0" smtClean="0"/>
              <a:t>development; whether the requirement should be split into additional requirements and whether there are tests for which there are no requirements.</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a:t>
            </a:r>
            <a:endParaRPr lang="en-US" dirty="0"/>
          </a:p>
        </p:txBody>
      </p:sp>
      <p:sp>
        <p:nvSpPr>
          <p:cNvPr id="3" name="Content Placeholder 2"/>
          <p:cNvSpPr>
            <a:spLocks noGrp="1"/>
          </p:cNvSpPr>
          <p:nvPr>
            <p:ph idx="1"/>
          </p:nvPr>
        </p:nvSpPr>
        <p:spPr/>
        <p:txBody>
          <a:bodyPr/>
          <a:lstStyle/>
          <a:p>
            <a:r>
              <a:rPr lang="en-US" dirty="0" smtClean="0"/>
              <a:t>The output of requirements analysis is a requirements specification</a:t>
            </a:r>
          </a:p>
          <a:p>
            <a:r>
              <a:rPr lang="en-US" dirty="0" smtClean="0"/>
              <a:t> This defines the product to be built, or it should</a:t>
            </a:r>
          </a:p>
          <a:p>
            <a:r>
              <a:rPr lang="en-US" dirty="0" smtClean="0"/>
              <a:t>Remember that this is an iterative process so a completed set of L1 requirements is a specification but not a specification from which we can directly build a product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Guide to Software Requirements Specification</a:t>
            </a:r>
            <a:endParaRPr lang="en-US" dirty="0"/>
          </a:p>
        </p:txBody>
      </p:sp>
      <p:sp>
        <p:nvSpPr>
          <p:cNvPr id="3" name="Content Placeholder 2"/>
          <p:cNvSpPr>
            <a:spLocks noGrp="1"/>
          </p:cNvSpPr>
          <p:nvPr>
            <p:ph idx="1"/>
          </p:nvPr>
        </p:nvSpPr>
        <p:spPr/>
        <p:txBody>
          <a:bodyPr/>
          <a:lstStyle/>
          <a:p>
            <a:r>
              <a:rPr lang="en-US" dirty="0" smtClean="0"/>
              <a:t>unambiguous</a:t>
            </a:r>
          </a:p>
          <a:p>
            <a:r>
              <a:rPr lang="en-US" dirty="0" smtClean="0"/>
              <a:t>complete</a:t>
            </a:r>
          </a:p>
          <a:p>
            <a:r>
              <a:rPr lang="en-US" dirty="0" smtClean="0"/>
              <a:t>verifiable</a:t>
            </a:r>
          </a:p>
          <a:p>
            <a:r>
              <a:rPr lang="en-US" dirty="0" smtClean="0"/>
              <a:t>consistent</a:t>
            </a:r>
          </a:p>
          <a:p>
            <a:r>
              <a:rPr lang="en-US" dirty="0" smtClean="0"/>
              <a:t>modifiable</a:t>
            </a:r>
          </a:p>
          <a:p>
            <a:r>
              <a:rPr lang="en-US" dirty="0" smtClean="0"/>
              <a:t>traceable</a:t>
            </a:r>
          </a:p>
          <a:p>
            <a:r>
              <a:rPr lang="en-US" dirty="0" smtClean="0"/>
              <a:t>usable during operations and maintenance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smtClean="0"/>
              <a:t>There are numerous risks associated with requirements elicitation and analysis as illustrated by the criteria:</a:t>
            </a:r>
          </a:p>
          <a:p>
            <a:pPr lvl="1"/>
            <a:r>
              <a:rPr lang="en-US" dirty="0" smtClean="0"/>
              <a:t>Complete – risk is missing an important requirement</a:t>
            </a:r>
          </a:p>
          <a:p>
            <a:pPr lvl="1"/>
            <a:r>
              <a:rPr lang="en-US" dirty="0" smtClean="0"/>
              <a:t>Correct – incorrect information will be inserted into the product</a:t>
            </a:r>
          </a:p>
          <a:p>
            <a:pPr lvl="1"/>
            <a:r>
              <a:rPr lang="en-US" dirty="0" smtClean="0"/>
              <a:t>Consistent – two mutually exclusive requirements may both be included in the model and not properly qualified</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requirements</a:t>
            </a:r>
            <a:endParaRPr lang="en-US" dirty="0"/>
          </a:p>
        </p:txBody>
      </p:sp>
      <p:sp>
        <p:nvSpPr>
          <p:cNvPr id="3" name="Content Placeholder 2"/>
          <p:cNvSpPr>
            <a:spLocks noGrp="1"/>
          </p:cNvSpPr>
          <p:nvPr>
            <p:ph idx="1"/>
          </p:nvPr>
        </p:nvSpPr>
        <p:spPr/>
        <p:txBody>
          <a:bodyPr/>
          <a:lstStyle/>
          <a:p>
            <a:r>
              <a:rPr lang="en-US" dirty="0" smtClean="0"/>
              <a:t>Usually the first requirements that are captured are very concrete because they represent the stakeholder’s basic needs</a:t>
            </a:r>
          </a:p>
          <a:p>
            <a:r>
              <a:rPr lang="en-US" dirty="0" smtClean="0"/>
              <a:t>These should be factored into requirements that have a broader, more abstract scope</a:t>
            </a:r>
          </a:p>
          <a:p>
            <a:r>
              <a:rPr lang="en-US" dirty="0" smtClean="0"/>
              <a:t>One way to do that is to establish a relationship in which one use case extends the behavior defined by another; this is only allowed in anticipated ways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dirty="0" smtClean="0"/>
              <a:t>In this session we will take the requirements gathered using the elicitation process and critically examine that model.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 extension point</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04800" y="1417638"/>
            <a:ext cx="8610600" cy="5381625"/>
          </a:xfrm>
          <a:prstGeom prst="rect">
            <a:avLst/>
          </a:prstGeom>
          <a:noFill/>
          <a:ln w="9525">
            <a:noFill/>
            <a:miter lim="800000"/>
            <a:headEnd/>
            <a:tailEnd/>
          </a:ln>
        </p:spPr>
      </p:pic>
      <p:sp>
        <p:nvSpPr>
          <p:cNvPr id="5" name="TextBox 4"/>
          <p:cNvSpPr txBox="1"/>
          <p:nvPr/>
        </p:nvSpPr>
        <p:spPr>
          <a:xfrm>
            <a:off x="685800" y="4985266"/>
            <a:ext cx="441146" cy="369332"/>
          </a:xfrm>
          <a:prstGeom prst="rect">
            <a:avLst/>
          </a:prstGeom>
          <a:noFill/>
        </p:spPr>
        <p:txBody>
          <a:bodyPr wrap="none" rtlCol="0">
            <a:spAutoFit/>
          </a:bodyPr>
          <a:lstStyle/>
          <a:p>
            <a:r>
              <a:rPr lang="en-US" dirty="0" smtClean="0"/>
              <a:t>#1</a:t>
            </a:r>
            <a:endParaRPr lang="en-US" dirty="0"/>
          </a:p>
        </p:txBody>
      </p:sp>
      <p:sp>
        <p:nvSpPr>
          <p:cNvPr id="6" name="TextBox 5"/>
          <p:cNvSpPr txBox="1"/>
          <p:nvPr/>
        </p:nvSpPr>
        <p:spPr>
          <a:xfrm>
            <a:off x="2209800" y="3173968"/>
            <a:ext cx="441146" cy="369332"/>
          </a:xfrm>
          <a:prstGeom prst="rect">
            <a:avLst/>
          </a:prstGeom>
          <a:noFill/>
        </p:spPr>
        <p:txBody>
          <a:bodyPr wrap="none" rtlCol="0">
            <a:spAutoFit/>
          </a:bodyPr>
          <a:lstStyle/>
          <a:p>
            <a:r>
              <a:rPr lang="en-US" dirty="0" smtClean="0"/>
              <a:t>#2</a:t>
            </a:r>
            <a:endParaRPr lang="en-US" dirty="0"/>
          </a:p>
        </p:txBody>
      </p:sp>
      <p:sp>
        <p:nvSpPr>
          <p:cNvPr id="8" name="Freeform 7"/>
          <p:cNvSpPr/>
          <p:nvPr/>
        </p:nvSpPr>
        <p:spPr>
          <a:xfrm>
            <a:off x="1474470" y="3543300"/>
            <a:ext cx="1680210" cy="1645920"/>
          </a:xfrm>
          <a:custGeom>
            <a:avLst/>
            <a:gdLst>
              <a:gd name="connsiteX0" fmla="*/ 0 w 1680210"/>
              <a:gd name="connsiteY0" fmla="*/ 1645920 h 1645920"/>
              <a:gd name="connsiteX1" fmla="*/ 34290 w 1680210"/>
              <a:gd name="connsiteY1" fmla="*/ 1634490 h 1645920"/>
              <a:gd name="connsiteX2" fmla="*/ 80010 w 1680210"/>
              <a:gd name="connsiteY2" fmla="*/ 1565910 h 1645920"/>
              <a:gd name="connsiteX3" fmla="*/ 91440 w 1680210"/>
              <a:gd name="connsiteY3" fmla="*/ 1508760 h 1645920"/>
              <a:gd name="connsiteX4" fmla="*/ 102870 w 1680210"/>
              <a:gd name="connsiteY4" fmla="*/ 1474470 h 1645920"/>
              <a:gd name="connsiteX5" fmla="*/ 125730 w 1680210"/>
              <a:gd name="connsiteY5" fmla="*/ 971550 h 1645920"/>
              <a:gd name="connsiteX6" fmla="*/ 148590 w 1680210"/>
              <a:gd name="connsiteY6" fmla="*/ 514350 h 1645920"/>
              <a:gd name="connsiteX7" fmla="*/ 160020 w 1680210"/>
              <a:gd name="connsiteY7" fmla="*/ 468630 h 1645920"/>
              <a:gd name="connsiteX8" fmla="*/ 182880 w 1680210"/>
              <a:gd name="connsiteY8" fmla="*/ 400050 h 1645920"/>
              <a:gd name="connsiteX9" fmla="*/ 205740 w 1680210"/>
              <a:gd name="connsiteY9" fmla="*/ 251460 h 1645920"/>
              <a:gd name="connsiteX10" fmla="*/ 228600 w 1680210"/>
              <a:gd name="connsiteY10" fmla="*/ 182880 h 1645920"/>
              <a:gd name="connsiteX11" fmla="*/ 274320 w 1680210"/>
              <a:gd name="connsiteY11" fmla="*/ 114300 h 1645920"/>
              <a:gd name="connsiteX12" fmla="*/ 308610 w 1680210"/>
              <a:gd name="connsiteY12" fmla="*/ 91440 h 1645920"/>
              <a:gd name="connsiteX13" fmla="*/ 331470 w 1680210"/>
              <a:gd name="connsiteY13" fmla="*/ 57150 h 1645920"/>
              <a:gd name="connsiteX14" fmla="*/ 365760 w 1680210"/>
              <a:gd name="connsiteY14" fmla="*/ 45720 h 1645920"/>
              <a:gd name="connsiteX15" fmla="*/ 457200 w 1680210"/>
              <a:gd name="connsiteY15" fmla="*/ 22860 h 1645920"/>
              <a:gd name="connsiteX16" fmla="*/ 525780 w 1680210"/>
              <a:gd name="connsiteY16" fmla="*/ 0 h 1645920"/>
              <a:gd name="connsiteX17" fmla="*/ 868680 w 1680210"/>
              <a:gd name="connsiteY17" fmla="*/ 11430 h 1645920"/>
              <a:gd name="connsiteX18" fmla="*/ 902970 w 1680210"/>
              <a:gd name="connsiteY18" fmla="*/ 22860 h 1645920"/>
              <a:gd name="connsiteX19" fmla="*/ 1165860 w 1680210"/>
              <a:gd name="connsiteY19" fmla="*/ 34290 h 1645920"/>
              <a:gd name="connsiteX20" fmla="*/ 1280160 w 1680210"/>
              <a:gd name="connsiteY20" fmla="*/ 57150 h 1645920"/>
              <a:gd name="connsiteX21" fmla="*/ 1314450 w 1680210"/>
              <a:gd name="connsiteY21" fmla="*/ 68580 h 1645920"/>
              <a:gd name="connsiteX22" fmla="*/ 1463040 w 1680210"/>
              <a:gd name="connsiteY22" fmla="*/ 80010 h 1645920"/>
              <a:gd name="connsiteX23" fmla="*/ 1497330 w 1680210"/>
              <a:gd name="connsiteY23" fmla="*/ 102870 h 1645920"/>
              <a:gd name="connsiteX24" fmla="*/ 1508760 w 1680210"/>
              <a:gd name="connsiteY24" fmla="*/ 137160 h 1645920"/>
              <a:gd name="connsiteX25" fmla="*/ 1543050 w 1680210"/>
              <a:gd name="connsiteY25" fmla="*/ 205740 h 1645920"/>
              <a:gd name="connsiteX26" fmla="*/ 1554480 w 1680210"/>
              <a:gd name="connsiteY26" fmla="*/ 285750 h 1645920"/>
              <a:gd name="connsiteX27" fmla="*/ 1565910 w 1680210"/>
              <a:gd name="connsiteY27" fmla="*/ 697230 h 1645920"/>
              <a:gd name="connsiteX28" fmla="*/ 1588770 w 1680210"/>
              <a:gd name="connsiteY28" fmla="*/ 731520 h 1645920"/>
              <a:gd name="connsiteX29" fmla="*/ 1680210 w 1680210"/>
              <a:gd name="connsiteY29" fmla="*/ 7315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0210" h="1645920">
                <a:moveTo>
                  <a:pt x="0" y="1645920"/>
                </a:moveTo>
                <a:cubicBezTo>
                  <a:pt x="11430" y="1642110"/>
                  <a:pt x="25771" y="1643009"/>
                  <a:pt x="34290" y="1634490"/>
                </a:cubicBezTo>
                <a:cubicBezTo>
                  <a:pt x="53717" y="1615063"/>
                  <a:pt x="80010" y="1565910"/>
                  <a:pt x="80010" y="1565910"/>
                </a:cubicBezTo>
                <a:cubicBezTo>
                  <a:pt x="83820" y="1546860"/>
                  <a:pt x="86728" y="1527607"/>
                  <a:pt x="91440" y="1508760"/>
                </a:cubicBezTo>
                <a:cubicBezTo>
                  <a:pt x="94362" y="1497071"/>
                  <a:pt x="102283" y="1486504"/>
                  <a:pt x="102870" y="1474470"/>
                </a:cubicBezTo>
                <a:cubicBezTo>
                  <a:pt x="129440" y="929779"/>
                  <a:pt x="88165" y="1196940"/>
                  <a:pt x="125730" y="971550"/>
                </a:cubicBezTo>
                <a:cubicBezTo>
                  <a:pt x="133350" y="819150"/>
                  <a:pt x="111581" y="662384"/>
                  <a:pt x="148590" y="514350"/>
                </a:cubicBezTo>
                <a:cubicBezTo>
                  <a:pt x="152400" y="499110"/>
                  <a:pt x="155506" y="483677"/>
                  <a:pt x="160020" y="468630"/>
                </a:cubicBezTo>
                <a:cubicBezTo>
                  <a:pt x="166944" y="445550"/>
                  <a:pt x="182880" y="400050"/>
                  <a:pt x="182880" y="400050"/>
                </a:cubicBezTo>
                <a:cubicBezTo>
                  <a:pt x="188228" y="357265"/>
                  <a:pt x="193656" y="295767"/>
                  <a:pt x="205740" y="251460"/>
                </a:cubicBezTo>
                <a:cubicBezTo>
                  <a:pt x="212080" y="228213"/>
                  <a:pt x="215234" y="202930"/>
                  <a:pt x="228600" y="182880"/>
                </a:cubicBezTo>
                <a:cubicBezTo>
                  <a:pt x="243840" y="160020"/>
                  <a:pt x="251460" y="129540"/>
                  <a:pt x="274320" y="114300"/>
                </a:cubicBezTo>
                <a:lnTo>
                  <a:pt x="308610" y="91440"/>
                </a:lnTo>
                <a:cubicBezTo>
                  <a:pt x="316230" y="80010"/>
                  <a:pt x="320743" y="65732"/>
                  <a:pt x="331470" y="57150"/>
                </a:cubicBezTo>
                <a:cubicBezTo>
                  <a:pt x="340878" y="49624"/>
                  <a:pt x="354136" y="48890"/>
                  <a:pt x="365760" y="45720"/>
                </a:cubicBezTo>
                <a:cubicBezTo>
                  <a:pt x="396071" y="37453"/>
                  <a:pt x="427394" y="32795"/>
                  <a:pt x="457200" y="22860"/>
                </a:cubicBezTo>
                <a:lnTo>
                  <a:pt x="525780" y="0"/>
                </a:lnTo>
                <a:cubicBezTo>
                  <a:pt x="640080" y="3810"/>
                  <a:pt x="754526" y="4512"/>
                  <a:pt x="868680" y="11430"/>
                </a:cubicBezTo>
                <a:cubicBezTo>
                  <a:pt x="880706" y="12159"/>
                  <a:pt x="890957" y="21936"/>
                  <a:pt x="902970" y="22860"/>
                </a:cubicBezTo>
                <a:cubicBezTo>
                  <a:pt x="990424" y="29587"/>
                  <a:pt x="1078230" y="30480"/>
                  <a:pt x="1165860" y="34290"/>
                </a:cubicBezTo>
                <a:cubicBezTo>
                  <a:pt x="1219749" y="43272"/>
                  <a:pt x="1232418" y="43509"/>
                  <a:pt x="1280160" y="57150"/>
                </a:cubicBezTo>
                <a:cubicBezTo>
                  <a:pt x="1291745" y="60460"/>
                  <a:pt x="1302495" y="67086"/>
                  <a:pt x="1314450" y="68580"/>
                </a:cubicBezTo>
                <a:cubicBezTo>
                  <a:pt x="1363743" y="74742"/>
                  <a:pt x="1413510" y="76200"/>
                  <a:pt x="1463040" y="80010"/>
                </a:cubicBezTo>
                <a:cubicBezTo>
                  <a:pt x="1474470" y="87630"/>
                  <a:pt x="1488748" y="92143"/>
                  <a:pt x="1497330" y="102870"/>
                </a:cubicBezTo>
                <a:cubicBezTo>
                  <a:pt x="1504856" y="112278"/>
                  <a:pt x="1503372" y="126384"/>
                  <a:pt x="1508760" y="137160"/>
                </a:cubicBezTo>
                <a:cubicBezTo>
                  <a:pt x="1553075" y="225790"/>
                  <a:pt x="1514320" y="119551"/>
                  <a:pt x="1543050" y="205740"/>
                </a:cubicBezTo>
                <a:cubicBezTo>
                  <a:pt x="1546860" y="232410"/>
                  <a:pt x="1553228" y="258838"/>
                  <a:pt x="1554480" y="285750"/>
                </a:cubicBezTo>
                <a:cubicBezTo>
                  <a:pt x="1560855" y="422815"/>
                  <a:pt x="1555386" y="560421"/>
                  <a:pt x="1565910" y="697230"/>
                </a:cubicBezTo>
                <a:cubicBezTo>
                  <a:pt x="1566964" y="710927"/>
                  <a:pt x="1575612" y="727573"/>
                  <a:pt x="1588770" y="731520"/>
                </a:cubicBezTo>
                <a:cubicBezTo>
                  <a:pt x="1617965" y="740278"/>
                  <a:pt x="1649730" y="731520"/>
                  <a:pt x="1680210" y="7315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points</a:t>
            </a:r>
            <a:endParaRPr lang="en-US" dirty="0"/>
          </a:p>
        </p:txBody>
      </p:sp>
      <p:sp>
        <p:nvSpPr>
          <p:cNvPr id="3" name="Content Placeholder 2"/>
          <p:cNvSpPr>
            <a:spLocks noGrp="1"/>
          </p:cNvSpPr>
          <p:nvPr>
            <p:ph idx="1"/>
          </p:nvPr>
        </p:nvSpPr>
        <p:spPr/>
        <p:txBody>
          <a:bodyPr/>
          <a:lstStyle/>
          <a:p>
            <a:r>
              <a:rPr lang="en-US" dirty="0" smtClean="0"/>
              <a:t>To be able to use the “extends” relationship, you first create an extension point in the use case to be extended</a:t>
            </a:r>
          </a:p>
          <a:p>
            <a:r>
              <a:rPr lang="en-US" dirty="0" smtClean="0"/>
              <a:t>This can only be done in the Outline view (as is true for several operations)</a:t>
            </a:r>
          </a:p>
          <a:p>
            <a:r>
              <a:rPr lang="en-US" dirty="0" smtClean="0"/>
              <a:t>Select the use case in the outline view (#1) </a:t>
            </a:r>
          </a:p>
          <a:p>
            <a:r>
              <a:rPr lang="en-US" dirty="0" smtClean="0"/>
              <a:t>Select Create child | Extension point | Extension point</a:t>
            </a:r>
          </a:p>
          <a:p>
            <a:r>
              <a:rPr lang="en-US" dirty="0" smtClean="0"/>
              <a:t>Give the extension point a name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extension point</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1619250"/>
            <a:ext cx="8382000" cy="52387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a:t>
            </a:r>
            <a:endParaRPr lang="en-US" dirty="0"/>
          </a:p>
        </p:txBody>
      </p:sp>
      <p:sp>
        <p:nvSpPr>
          <p:cNvPr id="3" name="Content Placeholder 2"/>
          <p:cNvSpPr>
            <a:spLocks noGrp="1"/>
          </p:cNvSpPr>
          <p:nvPr>
            <p:ph idx="1"/>
          </p:nvPr>
        </p:nvSpPr>
        <p:spPr/>
        <p:txBody>
          <a:bodyPr/>
          <a:lstStyle/>
          <a:p>
            <a:r>
              <a:rPr lang="en-US" dirty="0" smtClean="0"/>
              <a:t>Create the new use case</a:t>
            </a:r>
          </a:p>
          <a:p>
            <a:r>
              <a:rPr lang="en-US" dirty="0" smtClean="0"/>
              <a:t>Select the “extends” relationship and drag from the extending to the extended use case</a:t>
            </a:r>
          </a:p>
          <a:p>
            <a:r>
              <a:rPr lang="en-US" dirty="0" smtClean="0"/>
              <a:t>Select the extension point you created previously</a:t>
            </a:r>
          </a:p>
          <a:p>
            <a:r>
              <a:rPr lang="en-US" dirty="0" smtClean="0"/>
              <a:t>The relationship will be created as shown in the next slide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added use case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57200" y="1600200"/>
            <a:ext cx="8168640" cy="5105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requirements process - </a:t>
            </a:r>
            <a:r>
              <a:rPr lang="en-US" dirty="0" smtClean="0"/>
              <a:t>Fig 4.2-1 </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771525" y="1600200"/>
            <a:ext cx="7600950" cy="5229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Baselined</a:t>
            </a:r>
            <a:endParaRPr lang="en-US" dirty="0"/>
          </a:p>
        </p:txBody>
      </p:sp>
      <p:sp>
        <p:nvSpPr>
          <p:cNvPr id="3" name="Content Placeholder 2"/>
          <p:cNvSpPr>
            <a:spLocks noGrp="1"/>
          </p:cNvSpPr>
          <p:nvPr>
            <p:ph idx="1"/>
          </p:nvPr>
        </p:nvSpPr>
        <p:spPr/>
        <p:txBody>
          <a:bodyPr/>
          <a:lstStyle/>
          <a:p>
            <a:r>
              <a:rPr lang="en-US" dirty="0" smtClean="0"/>
              <a:t>The term </a:t>
            </a:r>
            <a:r>
              <a:rPr lang="en-US" dirty="0" err="1" smtClean="0"/>
              <a:t>baselined</a:t>
            </a:r>
            <a:r>
              <a:rPr lang="en-US" dirty="0" smtClean="0"/>
              <a:t> is used in the NASA process to denote artifacts that have been completed to a sufficient level of detail that further change will be managed.</a:t>
            </a:r>
          </a:p>
          <a:p>
            <a:r>
              <a:rPr lang="en-US" dirty="0" smtClean="0"/>
              <a:t>There may be a formal evaluation or some other milestone to mark the change from free changes by the developers of the artifact to changes that are “managed”.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Change happens for many reasons during product development</a:t>
            </a:r>
          </a:p>
          <a:p>
            <a:pPr lvl="1"/>
            <a:r>
              <a:rPr lang="en-US" dirty="0" smtClean="0"/>
              <a:t>Customers change their minds</a:t>
            </a:r>
          </a:p>
          <a:p>
            <a:pPr lvl="1"/>
            <a:r>
              <a:rPr lang="en-US" dirty="0" smtClean="0"/>
              <a:t>Context changes (maybe the market climate)</a:t>
            </a:r>
          </a:p>
          <a:p>
            <a:pPr lvl="1"/>
            <a:r>
              <a:rPr lang="en-US" dirty="0" smtClean="0"/>
              <a:t>Mistakes are discovered</a:t>
            </a:r>
          </a:p>
          <a:p>
            <a:r>
              <a:rPr lang="en-US" dirty="0" smtClean="0"/>
              <a:t>The requirements model must change in reaction to these changes, but all dependencies must change as well.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idx="1"/>
          </p:nvPr>
        </p:nvSpPr>
        <p:spPr/>
        <p:txBody>
          <a:bodyPr/>
          <a:lstStyle/>
          <a:p>
            <a:r>
              <a:rPr lang="en-US" dirty="0" smtClean="0"/>
              <a:t>A change control board (CCB) analyzes each change for impact on the web of dependencies among requirements, tests, constraints, and other relationships.</a:t>
            </a:r>
          </a:p>
          <a:p>
            <a:r>
              <a:rPr lang="en-US" dirty="0" smtClean="0"/>
              <a:t>The approved change is managed in the change management system. The initial change may be decomposed into several smaller changes being defined in the change management system.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- 2</a:t>
            </a:r>
            <a:endParaRPr lang="en-US" dirty="0"/>
          </a:p>
        </p:txBody>
      </p:sp>
      <p:sp>
        <p:nvSpPr>
          <p:cNvPr id="3" name="Content Placeholder 2"/>
          <p:cNvSpPr>
            <a:spLocks noGrp="1"/>
          </p:cNvSpPr>
          <p:nvPr>
            <p:ph idx="1"/>
          </p:nvPr>
        </p:nvSpPr>
        <p:spPr/>
        <p:txBody>
          <a:bodyPr/>
          <a:lstStyle/>
          <a:p>
            <a:r>
              <a:rPr lang="en-US" sz="2800" dirty="0" smtClean="0"/>
              <a:t>The smaller changes are carried out by people who own the affected artifacts.</a:t>
            </a:r>
          </a:p>
          <a:p>
            <a:r>
              <a:rPr lang="en-US" sz="2800" dirty="0" smtClean="0"/>
              <a:t>For example, a change to a use case will result in changes to one or more requirements. Each change to a requirement will likely affect one or more tests.</a:t>
            </a:r>
          </a:p>
          <a:p>
            <a:r>
              <a:rPr lang="en-US" sz="2800" dirty="0" smtClean="0"/>
              <a:t>Using tools such as </a:t>
            </a:r>
            <a:r>
              <a:rPr lang="en-US" sz="2800" dirty="0" err="1" smtClean="0"/>
              <a:t>Bugzilla</a:t>
            </a:r>
            <a:r>
              <a:rPr lang="en-US" sz="2800" dirty="0" smtClean="0"/>
              <a:t>, for change requests, </a:t>
            </a:r>
            <a:r>
              <a:rPr lang="en-US" sz="2800" dirty="0" err="1" smtClean="0"/>
              <a:t>Topcased</a:t>
            </a:r>
            <a:r>
              <a:rPr lang="en-US" sz="2800" dirty="0" smtClean="0"/>
              <a:t>, for its diagrams, and DOORS, used for requirements databases, makes this process manageable.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Elicitation </a:t>
            </a:r>
            <a:r>
              <a:rPr lang="en-US" dirty="0" err="1" smtClean="0"/>
              <a:t>vs</a:t>
            </a:r>
            <a:r>
              <a:rPr lang="en-US" dirty="0" smtClean="0"/>
              <a:t> Analysis</a:t>
            </a:r>
            <a:endParaRPr lang="en-US" dirty="0"/>
          </a:p>
        </p:txBody>
      </p:sp>
      <p:sp>
        <p:nvSpPr>
          <p:cNvPr id="3" name="Content Placeholder 2"/>
          <p:cNvSpPr>
            <a:spLocks noGrp="1"/>
          </p:cNvSpPr>
          <p:nvPr>
            <p:ph idx="1"/>
          </p:nvPr>
        </p:nvSpPr>
        <p:spPr/>
        <p:txBody>
          <a:bodyPr/>
          <a:lstStyle/>
          <a:p>
            <a:r>
              <a:rPr lang="en-US" sz="2400" dirty="0" smtClean="0"/>
              <a:t>Elicitation is the collection of information</a:t>
            </a:r>
          </a:p>
          <a:p>
            <a:r>
              <a:rPr lang="en-US" sz="2400" dirty="0" smtClean="0"/>
              <a:t>Analysis is the detailed examination of that collection</a:t>
            </a:r>
          </a:p>
          <a:p>
            <a:r>
              <a:rPr lang="en-US" sz="2400" dirty="0" smtClean="0"/>
              <a:t>Like elicitation, analysis is an iterative process. The analysis will point out areas that are weak and further elicitation is required.</a:t>
            </a:r>
          </a:p>
          <a:p>
            <a:r>
              <a:rPr lang="en-US" sz="2400" dirty="0" smtClean="0"/>
              <a:t>So at this point we have elicited input from a spectrum of stakeholders and that input needs to be organized and modified to be </a:t>
            </a:r>
            <a:r>
              <a:rPr lang="en-US" sz="2400" dirty="0" smtClean="0"/>
              <a:t>useful</a:t>
            </a:r>
          </a:p>
          <a:p>
            <a:r>
              <a:rPr lang="en-US" sz="2400" dirty="0" smtClean="0"/>
              <a:t>Some people use “analysis” to cover the entire requirements engineering process. We treat them separately to provide an in-depth explanation.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Tailoring the requirements process</a:t>
            </a:r>
            <a:endParaRPr lang="en-US" dirty="0"/>
          </a:p>
        </p:txBody>
      </p:sp>
      <p:sp>
        <p:nvSpPr>
          <p:cNvPr id="3" name="Content Placeholder 2"/>
          <p:cNvSpPr>
            <a:spLocks noGrp="1"/>
          </p:cNvSpPr>
          <p:nvPr>
            <p:ph idx="1"/>
          </p:nvPr>
        </p:nvSpPr>
        <p:spPr/>
        <p:txBody>
          <a:bodyPr/>
          <a:lstStyle/>
          <a:p>
            <a:r>
              <a:rPr lang="en-US" dirty="0" smtClean="0"/>
              <a:t>Any general process must be tailored to fit the specific situation in a given development effort.</a:t>
            </a:r>
          </a:p>
          <a:p>
            <a:r>
              <a:rPr lang="en-US" dirty="0" smtClean="0"/>
              <a:t>See Module 2 Session 2 for more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Section 4.5 of the INCOSE Handbook lists a large number of different types of analysis. See which ones apply to your project.</a:t>
            </a:r>
          </a:p>
          <a:p>
            <a:r>
              <a:rPr lang="en-US" dirty="0" smtClean="0"/>
              <a:t>The systems engineer selects the analyses that are useful in their domain.</a:t>
            </a:r>
          </a:p>
          <a:p>
            <a:r>
              <a:rPr lang="en-US" dirty="0" smtClean="0"/>
              <a:t>The requirements statements must provide sufficient information to support those analysis techniques.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dirty="0" smtClean="0"/>
              <a:t>A non-functional requirement addresses attributes about HOW a product will perform its function.</a:t>
            </a:r>
          </a:p>
          <a:p>
            <a:r>
              <a:rPr lang="en-US" dirty="0" smtClean="0"/>
              <a:t>The requirements address desired values for these “quality attributes” of the product.</a:t>
            </a:r>
          </a:p>
          <a:p>
            <a:r>
              <a:rPr lang="en-US" dirty="0" smtClean="0"/>
              <a:t>There are many such attributes. See</a:t>
            </a:r>
            <a:endParaRPr lang="en-US" sz="2400" dirty="0" smtClean="0"/>
          </a:p>
          <a:p>
            <a:pPr>
              <a:buNone/>
            </a:pPr>
            <a:r>
              <a:rPr lang="en-US" sz="2400" dirty="0" smtClean="0">
                <a:hlinkClick r:id="rId2"/>
              </a:rPr>
              <a:t>http</a:t>
            </a:r>
            <a:r>
              <a:rPr lang="en-US" sz="2400" dirty="0" smtClean="0">
                <a:hlinkClick r:id="rId2"/>
              </a:rPr>
              <a:t>://</a:t>
            </a:r>
            <a:r>
              <a:rPr lang="en-US" sz="2400" dirty="0" smtClean="0">
                <a:hlinkClick r:id="rId2"/>
              </a:rPr>
              <a:t>www.sei.cmu.edu/library/abstracts/reports/95tr021.cfm</a:t>
            </a:r>
            <a:endParaRPr lang="en-US" sz="2400" dirty="0" smtClean="0"/>
          </a:p>
          <a:p>
            <a:pPr>
              <a:buNone/>
            </a:pPr>
            <a:r>
              <a:rPr lang="en-US" sz="2400" dirty="0" smtClean="0"/>
              <a:t> for a thorough analysis.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quality attributes</a:t>
            </a:r>
            <a:endParaRPr lang="en-US" dirty="0"/>
          </a:p>
        </p:txBody>
      </p:sp>
      <p:sp>
        <p:nvSpPr>
          <p:cNvPr id="3" name="Content Placeholder 2"/>
          <p:cNvSpPr>
            <a:spLocks noGrp="1"/>
          </p:cNvSpPr>
          <p:nvPr>
            <p:ph idx="1"/>
          </p:nvPr>
        </p:nvSpPr>
        <p:spPr/>
        <p:txBody>
          <a:bodyPr/>
          <a:lstStyle/>
          <a:p>
            <a:pPr>
              <a:lnSpc>
                <a:spcPct val="85000"/>
              </a:lnSpc>
            </a:pPr>
            <a:r>
              <a:rPr lang="en-US" sz="2400" dirty="0" smtClean="0">
                <a:latin typeface="Arial" charset="0"/>
              </a:rPr>
              <a:t>Correctness</a:t>
            </a:r>
          </a:p>
          <a:p>
            <a:pPr>
              <a:lnSpc>
                <a:spcPct val="85000"/>
              </a:lnSpc>
            </a:pPr>
            <a:r>
              <a:rPr lang="en-US" sz="2400" dirty="0" smtClean="0">
                <a:latin typeface="Arial" charset="0"/>
              </a:rPr>
              <a:t>Reliability</a:t>
            </a:r>
          </a:p>
          <a:p>
            <a:pPr>
              <a:lnSpc>
                <a:spcPct val="85000"/>
              </a:lnSpc>
            </a:pPr>
            <a:r>
              <a:rPr lang="en-US" sz="2400" dirty="0" smtClean="0">
                <a:latin typeface="Arial" charset="0"/>
              </a:rPr>
              <a:t>Efficiency</a:t>
            </a:r>
            <a:endParaRPr lang="en-US" sz="2400" dirty="0" smtClean="0">
              <a:latin typeface="Arial" charset="0"/>
            </a:endParaRPr>
          </a:p>
          <a:p>
            <a:pPr>
              <a:lnSpc>
                <a:spcPct val="85000"/>
              </a:lnSpc>
            </a:pPr>
            <a:r>
              <a:rPr lang="en-US" sz="2400" dirty="0" smtClean="0">
                <a:latin typeface="Arial" charset="0"/>
              </a:rPr>
              <a:t>Integrity</a:t>
            </a:r>
          </a:p>
          <a:p>
            <a:pPr>
              <a:lnSpc>
                <a:spcPct val="85000"/>
              </a:lnSpc>
            </a:pPr>
            <a:r>
              <a:rPr lang="en-US" sz="2400" dirty="0" smtClean="0">
                <a:latin typeface="Arial" charset="0"/>
              </a:rPr>
              <a:t>Usability</a:t>
            </a:r>
          </a:p>
          <a:p>
            <a:pPr>
              <a:lnSpc>
                <a:spcPct val="85000"/>
              </a:lnSpc>
            </a:pPr>
            <a:r>
              <a:rPr lang="en-US" sz="2400" dirty="0" smtClean="0">
                <a:latin typeface="Arial" charset="0"/>
              </a:rPr>
              <a:t>Survivability</a:t>
            </a:r>
          </a:p>
          <a:p>
            <a:pPr>
              <a:lnSpc>
                <a:spcPct val="85000"/>
              </a:lnSpc>
            </a:pPr>
            <a:r>
              <a:rPr lang="en-US" sz="2400" dirty="0" smtClean="0">
                <a:latin typeface="Arial" charset="0"/>
              </a:rPr>
              <a:t>Maintainability</a:t>
            </a:r>
          </a:p>
          <a:p>
            <a:pPr>
              <a:lnSpc>
                <a:spcPct val="85000"/>
              </a:lnSpc>
            </a:pPr>
            <a:r>
              <a:rPr lang="en-US" sz="2400" dirty="0" smtClean="0">
                <a:latin typeface="Arial" charset="0"/>
              </a:rPr>
              <a:t>Verifiability</a:t>
            </a:r>
          </a:p>
          <a:p>
            <a:pPr>
              <a:lnSpc>
                <a:spcPct val="85000"/>
              </a:lnSpc>
            </a:pPr>
            <a:r>
              <a:rPr lang="en-US" sz="2400" dirty="0" smtClean="0">
                <a:latin typeface="Arial" charset="0"/>
              </a:rPr>
              <a:t>Flexibility</a:t>
            </a:r>
          </a:p>
          <a:p>
            <a:pPr>
              <a:lnSpc>
                <a:spcPct val="85000"/>
              </a:lnSpc>
            </a:pPr>
            <a:r>
              <a:rPr lang="en-US" sz="2400" dirty="0" smtClean="0">
                <a:latin typeface="Arial" charset="0"/>
              </a:rPr>
              <a:t>Portability</a:t>
            </a:r>
          </a:p>
          <a:p>
            <a:pPr>
              <a:lnSpc>
                <a:spcPct val="85000"/>
              </a:lnSpc>
            </a:pPr>
            <a:r>
              <a:rPr lang="en-US" sz="2400" dirty="0" smtClean="0">
                <a:latin typeface="Arial" charset="0"/>
              </a:rPr>
              <a:t>Reusability</a:t>
            </a:r>
          </a:p>
          <a:p>
            <a:pPr>
              <a:lnSpc>
                <a:spcPct val="85000"/>
              </a:lnSpc>
            </a:pPr>
            <a:r>
              <a:rPr lang="en-US" sz="2400" dirty="0" smtClean="0">
                <a:latin typeface="Arial" charset="0"/>
              </a:rPr>
              <a:t>Interoperability</a:t>
            </a:r>
          </a:p>
          <a:p>
            <a:pPr>
              <a:lnSpc>
                <a:spcPct val="85000"/>
              </a:lnSpc>
            </a:pPr>
            <a:r>
              <a:rPr lang="en-US" sz="2400" dirty="0" smtClean="0">
                <a:latin typeface="Arial" charset="0"/>
              </a:rPr>
              <a:t>Expandability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standard sources</a:t>
            </a:r>
            <a:endParaRPr lang="en-US" dirty="0"/>
          </a:p>
        </p:txBody>
      </p:sp>
      <p:sp>
        <p:nvSpPr>
          <p:cNvPr id="3" name="Content Placeholder 2"/>
          <p:cNvSpPr>
            <a:spLocks noGrp="1"/>
          </p:cNvSpPr>
          <p:nvPr>
            <p:ph idx="1"/>
          </p:nvPr>
        </p:nvSpPr>
        <p:spPr/>
        <p:txBody>
          <a:bodyPr/>
          <a:lstStyle/>
          <a:p>
            <a:r>
              <a:rPr lang="en-US" dirty="0" smtClean="0"/>
              <a:t>No stakeholder may feel responsible for some types of requirements</a:t>
            </a:r>
          </a:p>
          <a:p>
            <a:r>
              <a:rPr lang="en-US" dirty="0" smtClean="0"/>
              <a:t>Inputs/outputs</a:t>
            </a:r>
          </a:p>
          <a:p>
            <a:pPr>
              <a:buNone/>
            </a:pPr>
            <a:r>
              <a:rPr lang="en-US" dirty="0" smtClean="0"/>
              <a:t>	Identify and capture as requirements all required inputs and outputs</a:t>
            </a:r>
          </a:p>
          <a:p>
            <a:r>
              <a:rPr lang="en-US" dirty="0" smtClean="0"/>
              <a:t>Technologies</a:t>
            </a:r>
          </a:p>
          <a:p>
            <a:pPr>
              <a:buNone/>
            </a:pPr>
            <a:r>
              <a:rPr lang="en-US" dirty="0" smtClean="0"/>
              <a:t>	There often are specific technologies that must be used. Write a requirement for each.</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analysis </a:t>
            </a:r>
            <a:r>
              <a:rPr lang="en-US" dirty="0" smtClean="0"/>
              <a:t>techniques</a:t>
            </a:r>
            <a:endParaRPr lang="en-US" dirty="0"/>
          </a:p>
        </p:txBody>
      </p:sp>
      <p:sp>
        <p:nvSpPr>
          <p:cNvPr id="3" name="Content Placeholder 2"/>
          <p:cNvSpPr>
            <a:spLocks noGrp="1"/>
          </p:cNvSpPr>
          <p:nvPr>
            <p:ph idx="1"/>
          </p:nvPr>
        </p:nvSpPr>
        <p:spPr/>
        <p:txBody>
          <a:bodyPr/>
          <a:lstStyle/>
          <a:p>
            <a:r>
              <a:rPr lang="en-US" dirty="0" smtClean="0"/>
              <a:t>Requirements analysis digests the requirements, adds detail, and may modify the structure of the requirements model.</a:t>
            </a:r>
          </a:p>
          <a:p>
            <a:pPr lvl="1"/>
            <a:r>
              <a:rPr lang="en-US" dirty="0" smtClean="0"/>
              <a:t>CONOPS</a:t>
            </a:r>
          </a:p>
          <a:p>
            <a:pPr lvl="1"/>
            <a:r>
              <a:rPr lang="en-US" dirty="0" smtClean="0"/>
              <a:t>Hierarchical </a:t>
            </a:r>
            <a:r>
              <a:rPr lang="en-US" dirty="0" smtClean="0"/>
              <a:t>structuring by ranking</a:t>
            </a:r>
          </a:p>
          <a:p>
            <a:pPr lvl="1"/>
            <a:r>
              <a:rPr lang="en-US" dirty="0" smtClean="0"/>
              <a:t>Linear structuring via operational concept</a:t>
            </a:r>
          </a:p>
          <a:p>
            <a:pPr lvl="1"/>
            <a:r>
              <a:rPr lang="en-US" dirty="0" smtClean="0"/>
              <a:t>Test-driven development</a:t>
            </a:r>
          </a:p>
          <a:p>
            <a:pPr lvl="1"/>
            <a:r>
              <a:rPr lang="en-US" dirty="0" smtClean="0"/>
              <a:t>Risk</a:t>
            </a:r>
          </a:p>
          <a:p>
            <a:pPr lvl="1"/>
            <a:r>
              <a:rPr lang="en-US" dirty="0" smtClean="0"/>
              <a:t>Restructure by Re-factoring</a:t>
            </a:r>
          </a:p>
          <a:p>
            <a:pPr lvl="1"/>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CONOPS</a:t>
            </a:r>
            <a:endParaRPr lang="en-US" dirty="0"/>
          </a:p>
        </p:txBody>
      </p:sp>
      <p:sp>
        <p:nvSpPr>
          <p:cNvPr id="3" name="Content Placeholder 2"/>
          <p:cNvSpPr>
            <a:spLocks noGrp="1"/>
          </p:cNvSpPr>
          <p:nvPr>
            <p:ph idx="1"/>
          </p:nvPr>
        </p:nvSpPr>
        <p:spPr/>
        <p:txBody>
          <a:bodyPr/>
          <a:lstStyle/>
          <a:p>
            <a:r>
              <a:rPr lang="en-US" sz="2800" dirty="0" smtClean="0"/>
              <a:t>The concept of operations for a product translates between stakeholders and developers</a:t>
            </a:r>
          </a:p>
          <a:p>
            <a:r>
              <a:rPr lang="en-US" sz="2800" dirty="0" smtClean="0"/>
              <a:t>It gives structure to the web of stakeholder needs and desires.</a:t>
            </a:r>
          </a:p>
          <a:p>
            <a:r>
              <a:rPr lang="en-US" sz="2800" dirty="0" smtClean="0"/>
              <a:t>It is particularly useful for products that are complex to operate such as vehicles</a:t>
            </a:r>
          </a:p>
          <a:p>
            <a:r>
              <a:rPr lang="en-US" sz="2800" dirty="0" smtClean="0"/>
              <a:t>IEEE 1362 gives basic form of CONOPS</a:t>
            </a:r>
          </a:p>
          <a:p>
            <a:r>
              <a:rPr lang="en-US" sz="2800" dirty="0" smtClean="0"/>
              <a:t>The NASA handbook is also a good source on CONOPS</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CONOPS - 2</a:t>
            </a:r>
            <a:endParaRPr lang="en-US" dirty="0"/>
          </a:p>
        </p:txBody>
      </p:sp>
      <p:sp>
        <p:nvSpPr>
          <p:cNvPr id="3" name="Content Placeholder 2"/>
          <p:cNvSpPr>
            <a:spLocks noGrp="1"/>
          </p:cNvSpPr>
          <p:nvPr>
            <p:ph idx="1"/>
          </p:nvPr>
        </p:nvSpPr>
        <p:spPr/>
        <p:txBody>
          <a:bodyPr/>
          <a:lstStyle/>
          <a:p>
            <a:r>
              <a:rPr lang="en-US" sz="2800" dirty="0" smtClean="0"/>
              <a:t>The CONOPS for an infotainment system that includes traffic management might describe how a vehicle and an intersection interact as the vehicle approaches the intersection.</a:t>
            </a:r>
          </a:p>
          <a:p>
            <a:r>
              <a:rPr lang="en-US" sz="2800" dirty="0" smtClean="0"/>
              <a:t>“Using info about location and speed the vehicle informs the intersection of its arrival time. The intersection, using its information about signal states and waiting traffic, informs the vehicle of possible states upon arrival. The vehicle requests the possible state that is most favorable and waits to see if it occurs.”</a:t>
            </a:r>
            <a:endParaRPr lang="en-US" sz="2800" dirty="0"/>
          </a:p>
        </p:txBody>
      </p:sp>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15804</TotalTime>
  <Words>1315</Words>
  <Application>Microsoft Office PowerPoint</Application>
  <PresentationFormat>On-screen Show (4:3)</PresentationFormat>
  <Paragraphs>148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syse802Template</vt:lpstr>
      <vt:lpstr>SYSE 802</vt:lpstr>
      <vt:lpstr>Session Objective</vt:lpstr>
      <vt:lpstr>Elicitation vs Analysis</vt:lpstr>
      <vt:lpstr>Quality attributes</vt:lpstr>
      <vt:lpstr>Some common quality attributes</vt:lpstr>
      <vt:lpstr>Some standard sources</vt:lpstr>
      <vt:lpstr>General analysis techniques</vt:lpstr>
      <vt:lpstr>CONOPS</vt:lpstr>
      <vt:lpstr>CONOPS - 2</vt:lpstr>
      <vt:lpstr>CONOPS - 3</vt:lpstr>
      <vt:lpstr>Ranking</vt:lpstr>
      <vt:lpstr>Ranking - 2</vt:lpstr>
      <vt:lpstr>Ranking - 3</vt:lpstr>
      <vt:lpstr>Operational profile</vt:lpstr>
      <vt:lpstr>Test-driven development</vt:lpstr>
      <vt:lpstr>Specification</vt:lpstr>
      <vt:lpstr>IEEE Guide to Software Requirements Specification</vt:lpstr>
      <vt:lpstr>Risks</vt:lpstr>
      <vt:lpstr>Factoring requirements</vt:lpstr>
      <vt:lpstr>Adding an extension point</vt:lpstr>
      <vt:lpstr>Extension points</vt:lpstr>
      <vt:lpstr>Using the extension point</vt:lpstr>
      <vt:lpstr>Using</vt:lpstr>
      <vt:lpstr>The added use case</vt:lpstr>
      <vt:lpstr>NASA requirements process - Fig 4.2-1 </vt:lpstr>
      <vt:lpstr>Baselined</vt:lpstr>
      <vt:lpstr>Management</vt:lpstr>
      <vt:lpstr>Change</vt:lpstr>
      <vt:lpstr>Change - 2</vt:lpstr>
      <vt:lpstr>Tailoring the requirements process</vt:lpstr>
      <vt:lpstr>Summary</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30</cp:revision>
  <dcterms:created xsi:type="dcterms:W3CDTF">2010-08-04T11:41:33Z</dcterms:created>
  <dcterms:modified xsi:type="dcterms:W3CDTF">2010-09-06T12:50:46Z</dcterms:modified>
</cp:coreProperties>
</file>