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60" r:id="rId2"/>
    <p:sldId id="262" r:id="rId3"/>
    <p:sldId id="298" r:id="rId4"/>
    <p:sldId id="311" r:id="rId5"/>
    <p:sldId id="299" r:id="rId6"/>
    <p:sldId id="287" r:id="rId7"/>
    <p:sldId id="288" r:id="rId8"/>
    <p:sldId id="263" r:id="rId9"/>
    <p:sldId id="273" r:id="rId10"/>
    <p:sldId id="271" r:id="rId11"/>
    <p:sldId id="272" r:id="rId12"/>
    <p:sldId id="261" r:id="rId13"/>
    <p:sldId id="274" r:id="rId14"/>
    <p:sldId id="276" r:id="rId15"/>
    <p:sldId id="305" r:id="rId16"/>
    <p:sldId id="304" r:id="rId17"/>
    <p:sldId id="289" r:id="rId18"/>
    <p:sldId id="290" r:id="rId19"/>
    <p:sldId id="312" r:id="rId20"/>
    <p:sldId id="275" r:id="rId21"/>
    <p:sldId id="284" r:id="rId22"/>
    <p:sldId id="277" r:id="rId23"/>
    <p:sldId id="278" r:id="rId24"/>
    <p:sldId id="279" r:id="rId25"/>
    <p:sldId id="280" r:id="rId26"/>
    <p:sldId id="281" r:id="rId27"/>
    <p:sldId id="283" r:id="rId28"/>
    <p:sldId id="264" r:id="rId29"/>
    <p:sldId id="265" r:id="rId30"/>
    <p:sldId id="266" r:id="rId31"/>
    <p:sldId id="268" r:id="rId32"/>
    <p:sldId id="267" r:id="rId33"/>
    <p:sldId id="269" r:id="rId34"/>
    <p:sldId id="270" r:id="rId35"/>
    <p:sldId id="291" r:id="rId36"/>
    <p:sldId id="292" r:id="rId37"/>
    <p:sldId id="293" r:id="rId38"/>
    <p:sldId id="294" r:id="rId39"/>
    <p:sldId id="295" r:id="rId40"/>
    <p:sldId id="296" r:id="rId41"/>
    <p:sldId id="297" r:id="rId42"/>
    <p:sldId id="313" r:id="rId43"/>
    <p:sldId id="314" r:id="rId44"/>
    <p:sldId id="300" r:id="rId45"/>
    <p:sldId id="301" r:id="rId46"/>
    <p:sldId id="302" r:id="rId47"/>
    <p:sldId id="303" r:id="rId48"/>
    <p:sldId id="308" r:id="rId49"/>
    <p:sldId id="309" r:id="rId50"/>
    <p:sldId id="310" r:id="rId51"/>
    <p:sldId id="307" r:id="rId52"/>
    <p:sldId id="306" r:id="rId5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4" d="100"/>
          <a:sy n="64" d="100"/>
        </p:scale>
        <p:origin x="-6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9/30/2010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9/30/2010</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9/30/2010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9/30/2010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9/30/2010</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9/30/2010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9/30/2010</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9/30/2010</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9/30/2010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9/30/2010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9/30/2010</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9/30/2010</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9/30/2010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flipkart.com/author/frank-buschmann/" TargetMode="External"/><Relationship Id="rId3" Type="http://schemas.openxmlformats.org/officeDocument/2006/relationships/hyperlink" Target="http://hillside.net/plop/plop2k/proceedings/Parssinen/Parssinen.pdf" TargetMode="External"/><Relationship Id="rId7" Type="http://schemas.openxmlformats.org/officeDocument/2006/relationships/hyperlink" Target="http://www.flipkart.com/author/duane-hyberts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flipkart.com/author/eduardo-buglioni/" TargetMode="External"/><Relationship Id="rId5" Type="http://schemas.openxmlformats.org/officeDocument/2006/relationships/hyperlink" Target="http://www.flipkart.com/author/fernandez-45/" TargetMode="External"/><Relationship Id="rId4" Type="http://schemas.openxmlformats.org/officeDocument/2006/relationships/hyperlink" Target="http://www.flipkart.com/author/marcus-schumacher/" TargetMode="External"/><Relationship Id="rId9" Type="http://schemas.openxmlformats.org/officeDocument/2006/relationships/hyperlink" Target="http://www.flipkart.com/author/peter-sommerla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opfro.org/index.html?Components/WorkProducts/ArchitectureSet/SystemArchitectureDocument/SystemArchitectureDocument.html~Content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opfro.org/Components/WorkProducts/ArchitectureSet/SystemArchitectureDocument/SystemArchitectureDocument.html#State_Views" TargetMode="External"/><Relationship Id="rId13" Type="http://schemas.openxmlformats.org/officeDocument/2006/relationships/hyperlink" Target="http://www.opfro.org/Components/WorkProducts/ArchitectureSet/SystemArchitectureDocument/SystemArchitectureDocument.html#Software_Views" TargetMode="External"/><Relationship Id="rId3" Type="http://schemas.openxmlformats.org/officeDocument/2006/relationships/hyperlink" Target="http://www.opfro.org/Components/WorkProducts/ArchitectureSet/SystemArchitectureDocument/SystemArchitectureDocument.html#Configuration_Views" TargetMode="External"/><Relationship Id="rId7" Type="http://schemas.openxmlformats.org/officeDocument/2006/relationships/hyperlink" Target="http://www.opfro.org/Components/WorkProducts/ArchitectureSet/SystemArchitectureDocument/SystemArchitectureDocument.html#User_Interface_Views" TargetMode="External"/><Relationship Id="rId12" Type="http://schemas.openxmlformats.org/officeDocument/2006/relationships/hyperlink" Target="http://www.opfro.org/Components/WorkProducts/ArchitectureSet/SystemArchitectureDocument/SystemArchitectureDocument.html#Personnel_View" TargetMode="External"/><Relationship Id="rId2" Type="http://schemas.openxmlformats.org/officeDocument/2006/relationships/hyperlink" Target="http://www.opfro.org/Components/WorkProducts/ArchitectureSet/SystemArchitectureDocument/SystemArchitectureDocument.html#Summary_Views" TargetMode="External"/><Relationship Id="rId16" Type="http://schemas.openxmlformats.org/officeDocument/2006/relationships/hyperlink" Target="http://www.opfro.org/Components/WorkProducts/ArchitectureSet/SystemArchitectureDocument/SystemArchitectureDocument.html#Security_Perspectives" TargetMode="External"/><Relationship Id="rId1" Type="http://schemas.openxmlformats.org/officeDocument/2006/relationships/slideLayout" Target="../slideLayouts/slideLayout4.xml"/><Relationship Id="rId6" Type="http://schemas.openxmlformats.org/officeDocument/2006/relationships/hyperlink" Target="http://www.opfro.org/Components/WorkProducts/ArchitectureSet/SystemArchitectureDocument/SystemArchitectureDocument.html#Programmatic_Interface_Views" TargetMode="External"/><Relationship Id="rId11" Type="http://schemas.openxmlformats.org/officeDocument/2006/relationships/hyperlink" Target="http://www.opfro.org/Components/WorkProducts/ArchitectureSet/SystemArchitectureDocument/SystemArchitectureDocument.html#Hardware_Views" TargetMode="External"/><Relationship Id="rId5" Type="http://schemas.openxmlformats.org/officeDocument/2006/relationships/hyperlink" Target="http://www.opfro.org/Components/WorkProducts/ArchitectureSet/SystemArchitectureDocument/SystemArchitectureDocument.html#Interface_Views" TargetMode="External"/><Relationship Id="rId15" Type="http://schemas.openxmlformats.org/officeDocument/2006/relationships/hyperlink" Target="http://www.opfro.org/Components/WorkProducts/ArchitectureSet/SystemArchitectureDocument/SystemArchitectureDocument.html#Content_Management_Perspectives" TargetMode="External"/><Relationship Id="rId10" Type="http://schemas.openxmlformats.org/officeDocument/2006/relationships/hyperlink" Target="http://www.opfro.org/Components/WorkProducts/ArchitectureSet/SystemArchitectureDocument/SystemArchitectureDocument.html#Data_Views" TargetMode="External"/><Relationship Id="rId4" Type="http://schemas.openxmlformats.org/officeDocument/2006/relationships/hyperlink" Target="http://www.opfro.org/Components/WorkProducts/ArchitectureSet/SystemArchitectureDocument/SystemArchitectureDocument.html#Function_Views" TargetMode="External"/><Relationship Id="rId9" Type="http://schemas.openxmlformats.org/officeDocument/2006/relationships/hyperlink" Target="http://www.opfro.org/Components/WorkProducts/ArchitectureSet/SystemArchitectureDocument/SystemArchitectureDocument.html#Element_Type_Views" TargetMode="External"/><Relationship Id="rId14" Type="http://schemas.openxmlformats.org/officeDocument/2006/relationships/hyperlink" Target="http://www.opfro.org/Components/WorkProducts/ArchitectureSet/SystemArchitectureDocument/SystemArchitectureDocument.html#Discipline_Specific_Perspective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opfro.org/Components/WorkProducts/DiagramSet/Architecture/DataFlowDiagram/DataFlowDiagram.html" TargetMode="External"/><Relationship Id="rId2" Type="http://schemas.openxmlformats.org/officeDocument/2006/relationships/hyperlink" Target="http://www.opfro.org/Components/WorkProducts/DiagramSet/Architecture/ConfigurationDiagram/ConfigurationDiagram.html" TargetMode="External"/><Relationship Id="rId1" Type="http://schemas.openxmlformats.org/officeDocument/2006/relationships/slideLayout" Target="../slideLayouts/slideLayout2.xml"/><Relationship Id="rId4" Type="http://schemas.openxmlformats.org/officeDocument/2006/relationships/hyperlink" Target="http://www.opfro.org/Components/WorkProducts/DiagramSet/Architecture/SequenceDiagram/SequenceDiagram.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SYSE 802</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Module 3 Session 1</a:t>
            </a:r>
          </a:p>
          <a:p>
            <a:r>
              <a:rPr lang="en-US" dirty="0" smtClean="0">
                <a:solidFill>
                  <a:schemeClr val="tx1"/>
                </a:solidFill>
              </a:rPr>
              <a:t>System Architectures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 - 3</a:t>
            </a:r>
            <a:endParaRPr lang="en-US" dirty="0"/>
          </a:p>
        </p:txBody>
      </p:sp>
      <p:sp>
        <p:nvSpPr>
          <p:cNvPr id="3" name="Content Placeholder 2"/>
          <p:cNvSpPr>
            <a:spLocks noGrp="1"/>
          </p:cNvSpPr>
          <p:nvPr>
            <p:ph idx="1"/>
          </p:nvPr>
        </p:nvSpPr>
        <p:spPr/>
        <p:txBody>
          <a:bodyPr/>
          <a:lstStyle/>
          <a:p>
            <a:r>
              <a:rPr lang="en-US" sz="2000" dirty="0" smtClean="0"/>
              <a:t>The attribute-driven design approach (ADD) to architecture uses the high-priority non-functional requirements to identify the qualities that should be emphasized in designing the system. </a:t>
            </a:r>
          </a:p>
          <a:p>
            <a:r>
              <a:rPr lang="en-US" sz="2000" dirty="0" smtClean="0"/>
              <a:t>A pattern-based approach selects patterns that enhance the qualities of interest. </a:t>
            </a:r>
          </a:p>
          <a:p>
            <a:r>
              <a:rPr lang="en-US" sz="2000" dirty="0" smtClean="0"/>
              <a:t>This approach has resulted in a large number of patterns, here is one article on a set of patterns (please read):</a:t>
            </a:r>
          </a:p>
          <a:p>
            <a:pPr>
              <a:buNone/>
            </a:pPr>
            <a:r>
              <a:rPr lang="en-US" sz="2000" dirty="0" smtClean="0">
                <a:hlinkClick r:id="rId3"/>
              </a:rPr>
              <a:t>http://hillside.net/plop/plop2k/proceedings/Parssinen/Parssinen.pdf</a:t>
            </a:r>
            <a:endParaRPr lang="en-US" sz="2000" dirty="0" smtClean="0"/>
          </a:p>
          <a:p>
            <a:r>
              <a:rPr lang="en-US" sz="2000" dirty="0" smtClean="0"/>
              <a:t>There are books of patterns such as (scan if security is of particular interest to you): </a:t>
            </a:r>
            <a:r>
              <a:rPr lang="en-US" sz="2000" b="1" dirty="0" smtClean="0"/>
              <a:t>Security Patterns: Integrating Security &amp; Systems Engineering</a:t>
            </a:r>
            <a:r>
              <a:rPr lang="en-US" sz="2000" dirty="0" smtClean="0"/>
              <a:t/>
            </a:r>
            <a:br>
              <a:rPr lang="en-US" sz="2000" dirty="0" smtClean="0"/>
            </a:br>
            <a:r>
              <a:rPr lang="en-US" sz="2000" dirty="0" smtClean="0"/>
              <a:t> by  </a:t>
            </a:r>
            <a:r>
              <a:rPr lang="en-US" sz="2000" b="1" dirty="0" smtClean="0">
                <a:hlinkClick r:id="rId4"/>
              </a:rPr>
              <a:t>Marcus Schumacher</a:t>
            </a:r>
            <a:r>
              <a:rPr lang="en-US" sz="2000" dirty="0" smtClean="0"/>
              <a:t>, </a:t>
            </a:r>
            <a:r>
              <a:rPr lang="en-US" sz="2000" b="1" dirty="0" smtClean="0">
                <a:hlinkClick r:id="rId5"/>
              </a:rPr>
              <a:t>Fernandez-</a:t>
            </a:r>
            <a:r>
              <a:rPr lang="en-US" sz="2000" b="1" dirty="0" smtClean="0"/>
              <a:t>, </a:t>
            </a:r>
            <a:r>
              <a:rPr lang="en-US" sz="2000" b="1" dirty="0" smtClean="0">
                <a:hlinkClick r:id="rId6"/>
              </a:rPr>
              <a:t>Eduardo </a:t>
            </a:r>
            <a:r>
              <a:rPr lang="en-US" sz="2000" b="1" dirty="0" err="1" smtClean="0">
                <a:hlinkClick r:id="rId6"/>
              </a:rPr>
              <a:t>Buglioni</a:t>
            </a:r>
            <a:r>
              <a:rPr lang="en-US" sz="2000" dirty="0" smtClean="0"/>
              <a:t>, </a:t>
            </a:r>
            <a:r>
              <a:rPr lang="en-US" sz="2000" b="1" dirty="0" smtClean="0">
                <a:hlinkClick r:id="rId7"/>
              </a:rPr>
              <a:t>Duane </a:t>
            </a:r>
            <a:r>
              <a:rPr lang="en-US" sz="2000" b="1" dirty="0" err="1" smtClean="0">
                <a:hlinkClick r:id="rId7"/>
              </a:rPr>
              <a:t>Hybertson</a:t>
            </a:r>
            <a:r>
              <a:rPr lang="en-US" sz="2000" dirty="0" smtClean="0"/>
              <a:t>, </a:t>
            </a:r>
            <a:r>
              <a:rPr lang="en-US" sz="2000" b="1" dirty="0" smtClean="0">
                <a:hlinkClick r:id="rId8"/>
              </a:rPr>
              <a:t>Frank </a:t>
            </a:r>
            <a:r>
              <a:rPr lang="en-US" sz="2000" b="1" dirty="0" err="1" smtClean="0">
                <a:hlinkClick r:id="rId8"/>
              </a:rPr>
              <a:t>Buschmann</a:t>
            </a:r>
            <a:r>
              <a:rPr lang="en-US" sz="2000" dirty="0" smtClean="0"/>
              <a:t>, </a:t>
            </a:r>
            <a:r>
              <a:rPr lang="en-US" sz="2000" b="1" dirty="0" smtClean="0">
                <a:hlinkClick r:id="rId9"/>
              </a:rPr>
              <a:t>Peter </a:t>
            </a:r>
            <a:r>
              <a:rPr lang="en-US" sz="2000" b="1" dirty="0" err="1" smtClean="0">
                <a:hlinkClick r:id="rId9"/>
              </a:rPr>
              <a:t>Sommerlad</a:t>
            </a:r>
            <a:endParaRPr lang="en-US" sz="2000" dirty="0" smtClean="0"/>
          </a:p>
          <a:p>
            <a:pPr>
              <a:buNone/>
            </a:pPr>
            <a:endParaRPr lang="en-US" sz="2000" dirty="0" smtClean="0"/>
          </a:p>
          <a:p>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Layered</a:t>
            </a:r>
            <a:endParaRPr lang="en-US" dirty="0"/>
          </a:p>
        </p:txBody>
      </p:sp>
      <p:sp>
        <p:nvSpPr>
          <p:cNvPr id="3" name="Content Placeholder 2"/>
          <p:cNvSpPr>
            <a:spLocks noGrp="1"/>
          </p:cNvSpPr>
          <p:nvPr>
            <p:ph idx="1"/>
          </p:nvPr>
        </p:nvSpPr>
        <p:spPr/>
        <p:txBody>
          <a:bodyPr/>
          <a:lstStyle/>
          <a:p>
            <a:r>
              <a:rPr lang="en-US" dirty="0" smtClean="0"/>
              <a:t>Many systems use the “layered” pattern as an underlying structure. The architecture for my infotainment example begins as a layered system.</a:t>
            </a:r>
          </a:p>
          <a:p>
            <a:r>
              <a:rPr lang="en-US" dirty="0" smtClean="0"/>
              <a:t>“Layered” requires that an element in one layer only communicate with elements in adjacent layers.</a:t>
            </a:r>
          </a:p>
          <a:p>
            <a:r>
              <a:rPr lang="en-US" dirty="0" smtClean="0"/>
              <a:t>This improves several attributes including maintainability, testability, and portability.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Infotainment Architecture</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1371600" y="1600200"/>
            <a:ext cx="6629400" cy="4724739"/>
          </a:xfrm>
          <a:prstGeom prst="rect">
            <a:avLst/>
          </a:prstGeom>
          <a:noFill/>
          <a:ln w="9525">
            <a:noFill/>
            <a:miter lim="800000"/>
            <a:headEnd/>
            <a:tailEnd/>
          </a:ln>
        </p:spPr>
      </p:pic>
      <p:sp>
        <p:nvSpPr>
          <p:cNvPr id="5" name="Rectangle 4"/>
          <p:cNvSpPr/>
          <p:nvPr/>
        </p:nvSpPr>
        <p:spPr>
          <a:xfrm>
            <a:off x="457200" y="6324939"/>
            <a:ext cx="8229600" cy="276999"/>
          </a:xfrm>
          <a:prstGeom prst="rect">
            <a:avLst/>
          </a:prstGeom>
        </p:spPr>
        <p:txBody>
          <a:bodyPr wrap="square">
            <a:spAutoFit/>
          </a:bodyPr>
          <a:lstStyle/>
          <a:p>
            <a:r>
              <a:rPr lang="en-US" sz="1200" dirty="0" smtClean="0"/>
              <a:t>http://www.drdobbs.com/embedded-systems/222600438;jsessionid=2CWUXIXKB5KHRQE1GHRSKH4ATMY32JVN</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Layered - 2</a:t>
            </a:r>
            <a:endParaRPr lang="en-US" dirty="0"/>
          </a:p>
        </p:txBody>
      </p:sp>
      <p:sp>
        <p:nvSpPr>
          <p:cNvPr id="3" name="Content Placeholder 2"/>
          <p:cNvSpPr>
            <a:spLocks noGrp="1"/>
          </p:cNvSpPr>
          <p:nvPr>
            <p:ph idx="1"/>
          </p:nvPr>
        </p:nvSpPr>
        <p:spPr/>
        <p:txBody>
          <a:bodyPr/>
          <a:lstStyle/>
          <a:p>
            <a:r>
              <a:rPr lang="en-US" sz="2400" dirty="0" smtClean="0"/>
              <a:t>The infotainment architecture illustrates a very useful division – hardware in one layer and software in the others.</a:t>
            </a:r>
          </a:p>
          <a:p>
            <a:r>
              <a:rPr lang="en-US" sz="2400" dirty="0" smtClean="0"/>
              <a:t>As you go up in the diagram the software is independent of the hardware and can more easily be used in other products.</a:t>
            </a:r>
          </a:p>
          <a:p>
            <a:r>
              <a:rPr lang="en-US" sz="2400" dirty="0" smtClean="0"/>
              <a:t>The application layer is also a common element in many architectures. It separates the infrastructure (all layers below the application layer) from the user-visible functional features. This allows new applications to be added easily, supporting expandability of the feature set.</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Middleware</a:t>
            </a:r>
            <a:endParaRPr lang="en-US" dirty="0"/>
          </a:p>
        </p:txBody>
      </p:sp>
      <p:sp>
        <p:nvSpPr>
          <p:cNvPr id="3" name="Content Placeholder 2"/>
          <p:cNvSpPr>
            <a:spLocks noGrp="1"/>
          </p:cNvSpPr>
          <p:nvPr>
            <p:ph idx="1"/>
          </p:nvPr>
        </p:nvSpPr>
        <p:spPr/>
        <p:txBody>
          <a:bodyPr/>
          <a:lstStyle/>
          <a:p>
            <a:r>
              <a:rPr lang="en-US" dirty="0" smtClean="0"/>
              <a:t>The inclusion of a Middleware layer adds another pattern. Middleware encapsulates how elements communicate with each other. </a:t>
            </a:r>
          </a:p>
          <a:p>
            <a:r>
              <a:rPr lang="en-US" dirty="0" smtClean="0"/>
              <a:t>In the infotainment system this layer includes connectivity of the automobile to personal devices such as cell phones and connectivity with the internet for broader communication.</a:t>
            </a:r>
          </a:p>
          <a:p>
            <a:r>
              <a:rPr lang="en-US" dirty="0" smtClean="0"/>
              <a:t>This pattern enhances the introduction of additional means of communication.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a:t>
            </a:r>
            <a:endParaRPr lang="en-US" dirty="0"/>
          </a:p>
        </p:txBody>
      </p:sp>
      <p:sp>
        <p:nvSpPr>
          <p:cNvPr id="3" name="Content Placeholder 2"/>
          <p:cNvSpPr>
            <a:spLocks noGrp="1"/>
          </p:cNvSpPr>
          <p:nvPr>
            <p:ph idx="1"/>
          </p:nvPr>
        </p:nvSpPr>
        <p:spPr/>
        <p:txBody>
          <a:bodyPr/>
          <a:lstStyle/>
          <a:p>
            <a:r>
              <a:rPr lang="en-US" dirty="0" smtClean="0"/>
              <a:t>Architecture design patterns can either be general as we have seen in the layered pattern or capture domain knowledge and experience.</a:t>
            </a:r>
          </a:p>
          <a:p>
            <a:r>
              <a:rPr lang="en-US" dirty="0" smtClean="0"/>
              <a:t>Applying patterns allows the systems engineer to keep their generality while using domain-specific expertise.</a:t>
            </a:r>
          </a:p>
          <a:p>
            <a:r>
              <a:rPr lang="en-US" dirty="0" smtClean="0"/>
              <a:t>Systems patterns are not as advanced as detailed design patterns, but the literature is growing.</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- 2</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1981200" y="1417638"/>
            <a:ext cx="5366098" cy="4518819"/>
          </a:xfrm>
          <a:prstGeom prst="rect">
            <a:avLst/>
          </a:prstGeom>
          <a:noFill/>
          <a:ln w="9525">
            <a:noFill/>
            <a:miter lim="800000"/>
            <a:headEnd/>
            <a:tailEnd/>
          </a:ln>
        </p:spPr>
      </p:pic>
      <p:sp>
        <p:nvSpPr>
          <p:cNvPr id="5" name="TextBox 4"/>
          <p:cNvSpPr txBox="1"/>
          <p:nvPr/>
        </p:nvSpPr>
        <p:spPr>
          <a:xfrm>
            <a:off x="1752600" y="6139934"/>
            <a:ext cx="6173550" cy="369332"/>
          </a:xfrm>
          <a:prstGeom prst="rect">
            <a:avLst/>
          </a:prstGeom>
          <a:noFill/>
        </p:spPr>
        <p:txBody>
          <a:bodyPr wrap="none" rtlCol="0">
            <a:spAutoFit/>
          </a:bodyPr>
          <a:lstStyle/>
          <a:p>
            <a:r>
              <a:rPr lang="en-US" dirty="0" smtClean="0"/>
              <a:t>http://www.redbooks.ibm.com/redbooks/pdfs/sg246303.pdf</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architecture</a:t>
            </a:r>
            <a:endParaRPr lang="en-US" dirty="0"/>
          </a:p>
        </p:txBody>
      </p:sp>
      <p:pic>
        <p:nvPicPr>
          <p:cNvPr id="11266" name="Picture 2"/>
          <p:cNvPicPr>
            <a:picLocks noGrp="1" noChangeAspect="1" noChangeArrowheads="1"/>
          </p:cNvPicPr>
          <p:nvPr>
            <p:ph idx="1"/>
          </p:nvPr>
        </p:nvPicPr>
        <p:blipFill>
          <a:blip r:embed="rId2"/>
          <a:srcRect/>
          <a:stretch>
            <a:fillRect/>
          </a:stretch>
        </p:blipFill>
        <p:spPr bwMode="auto">
          <a:xfrm>
            <a:off x="1417805" y="1600200"/>
            <a:ext cx="6308389" cy="45259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architecture - 2</a:t>
            </a:r>
            <a:endParaRPr lang="en-US" dirty="0"/>
          </a:p>
        </p:txBody>
      </p:sp>
      <p:sp>
        <p:nvSpPr>
          <p:cNvPr id="3" name="Content Placeholder 2"/>
          <p:cNvSpPr>
            <a:spLocks noGrp="1"/>
          </p:cNvSpPr>
          <p:nvPr>
            <p:ph idx="1"/>
          </p:nvPr>
        </p:nvSpPr>
        <p:spPr/>
        <p:txBody>
          <a:bodyPr/>
          <a:lstStyle/>
          <a:p>
            <a:r>
              <a:rPr lang="en-US" sz="2400" dirty="0" smtClean="0"/>
              <a:t>There is nothing in the diagram that indicates an architecture is “open”</a:t>
            </a:r>
          </a:p>
          <a:p>
            <a:r>
              <a:rPr lang="en-US" sz="2400" dirty="0" smtClean="0"/>
              <a:t>Openness is a policy, not just a structure</a:t>
            </a:r>
          </a:p>
          <a:p>
            <a:r>
              <a:rPr lang="en-US" sz="2400" dirty="0" smtClean="0"/>
              <a:t>Provides a means for extending the platform</a:t>
            </a:r>
          </a:p>
          <a:p>
            <a:r>
              <a:rPr lang="en-US" sz="2400" dirty="0" smtClean="0"/>
              <a:t>Handles unanticipated opportunities</a:t>
            </a:r>
          </a:p>
          <a:p>
            <a:r>
              <a:rPr lang="en-US" sz="2400" dirty="0" smtClean="0"/>
              <a:t>Implemented by exposing an interface(s) that users can access to add their own behavior</a:t>
            </a:r>
          </a:p>
          <a:p>
            <a:r>
              <a:rPr lang="en-US" sz="2400" dirty="0" smtClean="0"/>
              <a:t>Often implemented via a “plug-in” mechanism</a:t>
            </a:r>
          </a:p>
          <a:p>
            <a:r>
              <a:rPr lang="en-US" sz="2400" dirty="0" smtClean="0"/>
              <a:t>This really means that there is a mechanism that allows the registration of additional modules</a:t>
            </a:r>
          </a:p>
          <a:p>
            <a:endParaRPr lang="en-US" sz="24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architecture - 3</a:t>
            </a:r>
            <a:endParaRPr lang="en-US" dirty="0"/>
          </a:p>
        </p:txBody>
      </p:sp>
      <p:sp>
        <p:nvSpPr>
          <p:cNvPr id="3" name="Content Placeholder 2"/>
          <p:cNvSpPr>
            <a:spLocks noGrp="1"/>
          </p:cNvSpPr>
          <p:nvPr>
            <p:ph idx="1"/>
          </p:nvPr>
        </p:nvSpPr>
        <p:spPr/>
        <p:txBody>
          <a:bodyPr/>
          <a:lstStyle/>
          <a:p>
            <a:r>
              <a:rPr lang="en-US" dirty="0" smtClean="0"/>
              <a:t>Has to address security</a:t>
            </a:r>
          </a:p>
          <a:p>
            <a:r>
              <a:rPr lang="en-US" dirty="0" smtClean="0"/>
              <a:t>Costs</a:t>
            </a:r>
          </a:p>
          <a:p>
            <a:pPr>
              <a:buNone/>
            </a:pPr>
            <a:r>
              <a:rPr lang="en-US" dirty="0" smtClean="0"/>
              <a:t>		More complexity</a:t>
            </a:r>
          </a:p>
          <a:p>
            <a:r>
              <a:rPr lang="en-US" dirty="0" smtClean="0"/>
              <a:t>Benefits</a:t>
            </a:r>
          </a:p>
          <a:p>
            <a:pPr>
              <a:buNone/>
            </a:pPr>
            <a:r>
              <a:rPr lang="en-US" dirty="0" smtClean="0"/>
              <a:t>		faster time to market; flexibility; user satisfaction; longer relevant life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a:t>
            </a:r>
            <a:endParaRPr lang="en-US" dirty="0"/>
          </a:p>
        </p:txBody>
      </p:sp>
      <p:sp>
        <p:nvSpPr>
          <p:cNvPr id="3" name="Content Placeholder 2"/>
          <p:cNvSpPr>
            <a:spLocks noGrp="1"/>
          </p:cNvSpPr>
          <p:nvPr>
            <p:ph idx="1"/>
          </p:nvPr>
        </p:nvSpPr>
        <p:spPr/>
        <p:txBody>
          <a:bodyPr/>
          <a:lstStyle/>
          <a:p>
            <a:r>
              <a:rPr lang="en-US" dirty="0" smtClean="0"/>
              <a:t>To consider how to use a system architecture to build a high-quality system.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a:xfrm>
            <a:off x="304800" y="1600200"/>
            <a:ext cx="8382000" cy="4525963"/>
          </a:xfrm>
        </p:spPr>
        <p:txBody>
          <a:bodyPr/>
          <a:lstStyle/>
          <a:p>
            <a:r>
              <a:rPr lang="en-US" sz="2800" dirty="0" smtClean="0"/>
              <a:t>NASA provides a good case study in system architecture. It is too big to ask you to read the entire document, but scan it to understand the level at which system architecture documents are written. Look at the table of contents and the introduction.</a:t>
            </a:r>
          </a:p>
          <a:p>
            <a:r>
              <a:rPr lang="en-US" sz="2800" dirty="0" smtClean="0"/>
              <a:t>I will use this to illustrate several current and previous points.</a:t>
            </a:r>
          </a:p>
          <a:p>
            <a:endParaRPr lang="en-US" sz="2800" dirty="0" smtClean="0"/>
          </a:p>
          <a:p>
            <a:r>
              <a:rPr lang="en-US" sz="2800" dirty="0" smtClean="0"/>
              <a:t>http://www.nasa.gov/pdf/140649main_ESAS_full.pdf</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Reference Missions (Scenarios)</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671512" y="1734344"/>
            <a:ext cx="7800975" cy="4257675"/>
          </a:xfrm>
          <a:prstGeom prst="rect">
            <a:avLst/>
          </a:prstGeom>
          <a:noFill/>
          <a:ln w="9525">
            <a:noFill/>
            <a:miter lim="800000"/>
            <a:headEnd/>
            <a:tailEnd/>
          </a:ln>
        </p:spPr>
      </p:pic>
      <p:sp>
        <p:nvSpPr>
          <p:cNvPr id="5" name="TextBox 4"/>
          <p:cNvSpPr txBox="1"/>
          <p:nvPr/>
        </p:nvSpPr>
        <p:spPr>
          <a:xfrm>
            <a:off x="1676400" y="6324600"/>
            <a:ext cx="6237670" cy="369332"/>
          </a:xfrm>
          <a:prstGeom prst="rect">
            <a:avLst/>
          </a:prstGeom>
          <a:noFill/>
        </p:spPr>
        <p:txBody>
          <a:bodyPr wrap="none" rtlCol="0">
            <a:spAutoFit/>
          </a:bodyPr>
          <a:lstStyle/>
          <a:p>
            <a:r>
              <a:rPr lang="en-US" dirty="0" smtClean="0"/>
              <a:t>A set of DRMs give the architect a context in which to work.</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lstStyle/>
          <a:p>
            <a:r>
              <a:rPr lang="en-US" dirty="0" smtClean="0"/>
              <a:t>Beyond guiding the construction of the system elements, the system architecture guides the evolution of an organization.</a:t>
            </a:r>
          </a:p>
          <a:p>
            <a:r>
              <a:rPr lang="en-US" dirty="0" smtClean="0"/>
              <a:t>An architecture roadmap tells the sequence in which additions will be made to the architecture and the timing of those additions.</a:t>
            </a:r>
          </a:p>
          <a:p>
            <a:r>
              <a:rPr lang="en-US" dirty="0" smtClean="0"/>
              <a:t>Note that in the EPF, one of the types of guidance is a Roadmap page.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 Trade Studies</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165361" y="1600200"/>
            <a:ext cx="6813278" cy="4525963"/>
          </a:xfrm>
          <a:prstGeom prst="rect">
            <a:avLst/>
          </a:prstGeom>
          <a:noFill/>
          <a:ln w="9525">
            <a:noFill/>
            <a:miter lim="800000"/>
            <a:headEnd/>
            <a:tailEnd/>
          </a:ln>
        </p:spPr>
      </p:pic>
      <p:sp>
        <p:nvSpPr>
          <p:cNvPr id="5" name="TextBox 4"/>
          <p:cNvSpPr txBox="1"/>
          <p:nvPr/>
        </p:nvSpPr>
        <p:spPr>
          <a:xfrm>
            <a:off x="1905000" y="6216134"/>
            <a:ext cx="5468228" cy="369332"/>
          </a:xfrm>
          <a:prstGeom prst="rect">
            <a:avLst/>
          </a:prstGeom>
          <a:noFill/>
        </p:spPr>
        <p:txBody>
          <a:bodyPr wrap="none" rtlCol="0">
            <a:spAutoFit/>
          </a:bodyPr>
          <a:lstStyle/>
          <a:p>
            <a:r>
              <a:rPr lang="en-US" dirty="0" smtClean="0"/>
              <a:t>A decision tree is a tool for organizing trade studies.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 Layered</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190491" y="1600200"/>
            <a:ext cx="6763018" cy="45259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 CONOPS</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295400" y="1600200"/>
            <a:ext cx="6601219" cy="494679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 Architecture</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1539680" y="1600200"/>
            <a:ext cx="6064640" cy="4525963"/>
          </a:xfrm>
          <a:prstGeom prst="rect">
            <a:avLst/>
          </a:prstGeom>
          <a:noFill/>
          <a:ln w="9525">
            <a:noFill/>
            <a:miter lim="800000"/>
            <a:headEnd/>
            <a:tailEnd/>
          </a:ln>
        </p:spPr>
      </p:pic>
      <p:sp>
        <p:nvSpPr>
          <p:cNvPr id="5" name="TextBox 4"/>
          <p:cNvSpPr txBox="1"/>
          <p:nvPr/>
        </p:nvSpPr>
        <p:spPr>
          <a:xfrm>
            <a:off x="3124200" y="5802997"/>
            <a:ext cx="4801314" cy="646331"/>
          </a:xfrm>
          <a:prstGeom prst="rect">
            <a:avLst/>
          </a:prstGeom>
          <a:noFill/>
        </p:spPr>
        <p:txBody>
          <a:bodyPr wrap="none" rtlCol="0">
            <a:spAutoFit/>
          </a:bodyPr>
          <a:lstStyle/>
          <a:p>
            <a:r>
              <a:rPr lang="en-US" dirty="0" smtClean="0"/>
              <a:t>This view incorporates time to show pre-flight</a:t>
            </a:r>
          </a:p>
          <a:p>
            <a:r>
              <a:rPr lang="en-US" dirty="0" smtClean="0"/>
              <a:t>and post-flight information in one picture.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 Product Line</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766762" y="1877219"/>
            <a:ext cx="7610475" cy="3971925"/>
          </a:xfrm>
          <a:prstGeom prst="rect">
            <a:avLst/>
          </a:prstGeom>
          <a:noFill/>
          <a:ln w="9525">
            <a:noFill/>
            <a:miter lim="800000"/>
            <a:headEnd/>
            <a:tailEnd/>
          </a:ln>
        </p:spPr>
      </p:pic>
      <p:sp>
        <p:nvSpPr>
          <p:cNvPr id="5" name="TextBox 4"/>
          <p:cNvSpPr txBox="1"/>
          <p:nvPr/>
        </p:nvSpPr>
        <p:spPr>
          <a:xfrm>
            <a:off x="2514600" y="6096000"/>
            <a:ext cx="4416594" cy="369332"/>
          </a:xfrm>
          <a:prstGeom prst="rect">
            <a:avLst/>
          </a:prstGeom>
          <a:noFill/>
        </p:spPr>
        <p:txBody>
          <a:bodyPr wrap="none" rtlCol="0">
            <a:spAutoFit/>
          </a:bodyPr>
          <a:lstStyle/>
          <a:p>
            <a:r>
              <a:rPr lang="en-US" dirty="0" smtClean="0"/>
              <a:t>Later we will dive into product line issues.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Process Framework</a:t>
            </a:r>
            <a:endParaRPr lang="en-US" dirty="0"/>
          </a:p>
        </p:txBody>
      </p:sp>
      <p:sp>
        <p:nvSpPr>
          <p:cNvPr id="3" name="Content Placeholder 2"/>
          <p:cNvSpPr>
            <a:spLocks noGrp="1"/>
          </p:cNvSpPr>
          <p:nvPr>
            <p:ph idx="1"/>
          </p:nvPr>
        </p:nvSpPr>
        <p:spPr/>
        <p:txBody>
          <a:bodyPr/>
          <a:lstStyle/>
          <a:p>
            <a:endParaRPr lang="en-US" sz="2000" dirty="0" smtClean="0"/>
          </a:p>
          <a:p>
            <a:r>
              <a:rPr lang="en-US" sz="2000" dirty="0" smtClean="0"/>
              <a:t>Architects make a distinction between the architecture and the description of the architecture and we will make the same distinction</a:t>
            </a:r>
          </a:p>
          <a:p>
            <a:r>
              <a:rPr lang="en-US" sz="2000" dirty="0" smtClean="0"/>
              <a:t>The Open Process Framework initiative gives a structure for a systems architecture document that follows a de facto standard.</a:t>
            </a:r>
          </a:p>
          <a:p>
            <a:r>
              <a:rPr lang="en-US" sz="2000" dirty="0" smtClean="0">
                <a:hlinkClick r:id="rId2"/>
              </a:rPr>
              <a:t>http://www.opfro.org/index.html?Components/WorkProducts/ArchitectureSet/SystemArchitectureDocument/SystemArchitectureDocument.html~Contents</a:t>
            </a:r>
            <a:endParaRPr lang="en-US" sz="2000" dirty="0" smtClean="0"/>
          </a:p>
          <a:p>
            <a:r>
              <a:rPr lang="en-US" sz="2000" dirty="0" smtClean="0"/>
              <a:t>I will use their outline in the next few slides to illustrate the structure and content of the document.</a:t>
            </a:r>
          </a:p>
          <a:p>
            <a:endParaRPr lang="en-U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a:t>
            </a:r>
            <a:endParaRPr lang="en-US" dirty="0"/>
          </a:p>
        </p:txBody>
      </p:sp>
      <p:sp>
        <p:nvSpPr>
          <p:cNvPr id="3" name="Content Placeholder 2"/>
          <p:cNvSpPr>
            <a:spLocks noGrp="1"/>
          </p:cNvSpPr>
          <p:nvPr>
            <p:ph idx="1"/>
          </p:nvPr>
        </p:nvSpPr>
        <p:spPr/>
        <p:txBody>
          <a:bodyPr/>
          <a:lstStyle/>
          <a:p>
            <a:r>
              <a:rPr lang="en-US" sz="2800" dirty="0" smtClean="0"/>
              <a:t>The mistake that </a:t>
            </a:r>
            <a:r>
              <a:rPr lang="en-US" sz="2800" dirty="0" smtClean="0"/>
              <a:t>many </a:t>
            </a:r>
            <a:r>
              <a:rPr lang="en-US" sz="2800" dirty="0" smtClean="0"/>
              <a:t>people make is to try to use one picture to represent the architecture. A view presents a subset of the architecture elements.</a:t>
            </a:r>
          </a:p>
          <a:p>
            <a:r>
              <a:rPr lang="en-US" sz="2800" dirty="0" smtClean="0"/>
              <a:t>The elements in the subset are related in some way, such as being designed to support a specific purpose.</a:t>
            </a:r>
          </a:p>
          <a:p>
            <a:r>
              <a:rPr lang="en-US" sz="2800" dirty="0" smtClean="0"/>
              <a:t>The elements are selected to tell a story to a selected audience.</a:t>
            </a:r>
          </a:p>
          <a:p>
            <a:r>
              <a:rPr lang="en-US" sz="2800" dirty="0" smtClean="0"/>
              <a:t>There are as many views as there are different audiences (usually stakeholders).</a:t>
            </a:r>
          </a:p>
          <a:p>
            <a:r>
              <a:rPr lang="en-US" sz="2800" dirty="0" smtClean="0"/>
              <a:t>The next slide has a number of different views.</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Engineer as Architect</a:t>
            </a:r>
            <a:endParaRPr lang="en-US" dirty="0"/>
          </a:p>
        </p:txBody>
      </p:sp>
      <p:sp>
        <p:nvSpPr>
          <p:cNvPr id="3" name="Content Placeholder 2"/>
          <p:cNvSpPr>
            <a:spLocks noGrp="1"/>
          </p:cNvSpPr>
          <p:nvPr>
            <p:ph idx="1"/>
          </p:nvPr>
        </p:nvSpPr>
        <p:spPr/>
        <p:txBody>
          <a:bodyPr/>
          <a:lstStyle/>
          <a:p>
            <a:r>
              <a:rPr lang="en-US" dirty="0" smtClean="0"/>
              <a:t>The systems engineer is responsible for the systems architecture.</a:t>
            </a:r>
          </a:p>
          <a:p>
            <a:pPr lvl="1"/>
            <a:r>
              <a:rPr lang="en-US" dirty="0" smtClean="0"/>
              <a:t>The SE may lead a team that includes systems architects </a:t>
            </a:r>
          </a:p>
          <a:p>
            <a:pPr lvl="1"/>
            <a:r>
              <a:rPr lang="en-US" dirty="0" smtClean="0"/>
              <a:t>The SE may actively participate in developing the architecture</a:t>
            </a:r>
          </a:p>
          <a:p>
            <a:pPr lvl="1"/>
            <a:r>
              <a:rPr lang="en-US" dirty="0" smtClean="0"/>
              <a:t>The SE may solely choose the architecture</a:t>
            </a:r>
          </a:p>
          <a:p>
            <a:r>
              <a:rPr lang="en-US" dirty="0" smtClean="0"/>
              <a:t>The SE and team begin by looking to existing products and existing literature.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a:t>
            </a:r>
            <a:endParaRPr lang="en-US" dirty="0"/>
          </a:p>
        </p:txBody>
      </p:sp>
      <p:sp>
        <p:nvSpPr>
          <p:cNvPr id="3" name="Content Placeholder 2"/>
          <p:cNvSpPr>
            <a:spLocks noGrp="1"/>
          </p:cNvSpPr>
          <p:nvPr>
            <p:ph sz="half" idx="1"/>
          </p:nvPr>
        </p:nvSpPr>
        <p:spPr/>
        <p:txBody>
          <a:bodyPr/>
          <a:lstStyle/>
          <a:p>
            <a:r>
              <a:rPr lang="en-US" b="1" dirty="0" smtClean="0">
                <a:hlinkClick r:id="rId2"/>
              </a:rPr>
              <a:t>Summary Views:</a:t>
            </a:r>
            <a:r>
              <a:rPr lang="en-US" dirty="0" smtClean="0"/>
              <a:t> </a:t>
            </a:r>
          </a:p>
          <a:p>
            <a:pPr lvl="1"/>
            <a:r>
              <a:rPr lang="en-US" dirty="0" smtClean="0">
                <a:hlinkClick r:id="rId3"/>
              </a:rPr>
              <a:t>Configuration Views</a:t>
            </a:r>
            <a:endParaRPr lang="en-US" dirty="0" smtClean="0"/>
          </a:p>
          <a:p>
            <a:pPr lvl="1"/>
            <a:r>
              <a:rPr lang="en-US" dirty="0" smtClean="0">
                <a:hlinkClick r:id="rId4"/>
              </a:rPr>
              <a:t>Function Views</a:t>
            </a:r>
            <a:endParaRPr lang="en-US" dirty="0" smtClean="0"/>
          </a:p>
          <a:p>
            <a:pPr lvl="1"/>
            <a:r>
              <a:rPr lang="en-US" dirty="0" smtClean="0">
                <a:hlinkClick r:id="rId5"/>
              </a:rPr>
              <a:t>Interface Views</a:t>
            </a:r>
            <a:r>
              <a:rPr lang="en-US" dirty="0" smtClean="0"/>
              <a:t>: </a:t>
            </a:r>
          </a:p>
          <a:p>
            <a:pPr lvl="2"/>
            <a:r>
              <a:rPr lang="en-US" dirty="0" smtClean="0">
                <a:hlinkClick r:id="rId6"/>
              </a:rPr>
              <a:t>Programmatic Interface Views</a:t>
            </a:r>
            <a:endParaRPr lang="en-US" dirty="0" smtClean="0"/>
          </a:p>
          <a:p>
            <a:pPr lvl="2"/>
            <a:r>
              <a:rPr lang="en-US" dirty="0" smtClean="0">
                <a:hlinkClick r:id="rId7"/>
              </a:rPr>
              <a:t>User Interface Views</a:t>
            </a:r>
            <a:endParaRPr lang="en-US" dirty="0" smtClean="0"/>
          </a:p>
          <a:p>
            <a:pPr lvl="1"/>
            <a:r>
              <a:rPr lang="en-US" dirty="0" smtClean="0">
                <a:hlinkClick r:id="rId8"/>
              </a:rPr>
              <a:t>State Views</a:t>
            </a:r>
            <a:endParaRPr lang="en-US" dirty="0" smtClean="0"/>
          </a:p>
        </p:txBody>
      </p:sp>
      <p:sp>
        <p:nvSpPr>
          <p:cNvPr id="4" name="Content Placeholder 3"/>
          <p:cNvSpPr>
            <a:spLocks noGrp="1"/>
          </p:cNvSpPr>
          <p:nvPr>
            <p:ph sz="half" idx="2"/>
          </p:nvPr>
        </p:nvSpPr>
        <p:spPr/>
        <p:txBody>
          <a:bodyPr/>
          <a:lstStyle/>
          <a:p>
            <a:r>
              <a:rPr lang="en-US" b="1" dirty="0" smtClean="0">
                <a:hlinkClick r:id="rId9"/>
              </a:rPr>
              <a:t>Element Type Views:</a:t>
            </a:r>
            <a:r>
              <a:rPr lang="en-US" dirty="0" smtClean="0"/>
              <a:t> </a:t>
            </a:r>
          </a:p>
          <a:p>
            <a:pPr lvl="1"/>
            <a:r>
              <a:rPr lang="en-US" dirty="0" smtClean="0">
                <a:hlinkClick r:id="rId10"/>
              </a:rPr>
              <a:t>Data Views</a:t>
            </a:r>
            <a:endParaRPr lang="en-US" dirty="0" smtClean="0"/>
          </a:p>
          <a:p>
            <a:pPr lvl="1"/>
            <a:r>
              <a:rPr lang="en-US" dirty="0" smtClean="0">
                <a:hlinkClick r:id="rId11"/>
              </a:rPr>
              <a:t>Hardware Views</a:t>
            </a:r>
            <a:endParaRPr lang="en-US" dirty="0" smtClean="0"/>
          </a:p>
          <a:p>
            <a:pPr lvl="1"/>
            <a:r>
              <a:rPr lang="en-US" dirty="0" smtClean="0">
                <a:hlinkClick r:id="rId12"/>
              </a:rPr>
              <a:t>Personnel View</a:t>
            </a:r>
            <a:endParaRPr lang="en-US" dirty="0" smtClean="0"/>
          </a:p>
          <a:p>
            <a:pPr lvl="1"/>
            <a:r>
              <a:rPr lang="en-US" dirty="0" smtClean="0">
                <a:hlinkClick r:id="rId13"/>
              </a:rPr>
              <a:t>Software Views</a:t>
            </a:r>
            <a:endParaRPr lang="en-US" dirty="0" smtClean="0"/>
          </a:p>
          <a:p>
            <a:r>
              <a:rPr lang="en-US" b="1" dirty="0" smtClean="0">
                <a:hlinkClick r:id="rId14"/>
              </a:rPr>
              <a:t>Discipline-Specific Perspectives:</a:t>
            </a:r>
            <a:r>
              <a:rPr lang="en-US" dirty="0" smtClean="0"/>
              <a:t> </a:t>
            </a:r>
          </a:p>
          <a:p>
            <a:pPr lvl="1"/>
            <a:r>
              <a:rPr lang="en-US" dirty="0" smtClean="0">
                <a:hlinkClick r:id="rId15"/>
              </a:rPr>
              <a:t>Content Management Perspectives</a:t>
            </a:r>
            <a:endParaRPr lang="en-US" dirty="0" smtClean="0"/>
          </a:p>
          <a:p>
            <a:pPr lvl="1"/>
            <a:r>
              <a:rPr lang="en-US" dirty="0" smtClean="0"/>
              <a:t>Safety Perspectives</a:t>
            </a:r>
          </a:p>
          <a:p>
            <a:pPr lvl="1"/>
            <a:r>
              <a:rPr lang="en-US" dirty="0" smtClean="0">
                <a:hlinkClick r:id="rId16"/>
              </a:rPr>
              <a:t>Security Perspectives</a:t>
            </a:r>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a view description</a:t>
            </a:r>
            <a:endParaRPr lang="en-US" dirty="0"/>
          </a:p>
        </p:txBody>
      </p:sp>
      <p:sp>
        <p:nvSpPr>
          <p:cNvPr id="3" name="Content Placeholder 2"/>
          <p:cNvSpPr>
            <a:spLocks noGrp="1"/>
          </p:cNvSpPr>
          <p:nvPr>
            <p:ph idx="1"/>
          </p:nvPr>
        </p:nvSpPr>
        <p:spPr/>
        <p:txBody>
          <a:bodyPr/>
          <a:lstStyle/>
          <a:p>
            <a:r>
              <a:rPr lang="en-US" sz="1800" b="1" dirty="0" smtClean="0"/>
              <a:t>Overview,</a:t>
            </a:r>
            <a:r>
              <a:rPr lang="en-US" sz="1800" dirty="0" smtClean="0"/>
              <a:t/>
            </a:r>
            <a:br>
              <a:rPr lang="en-US" sz="1800" dirty="0" smtClean="0"/>
            </a:br>
            <a:r>
              <a:rPr lang="en-US" sz="1800" dirty="0" smtClean="0"/>
              <a:t>which provides an introduction to the hierarchical configuration of the tier or component in terms of its lower-level tiers and components</a:t>
            </a:r>
          </a:p>
          <a:p>
            <a:r>
              <a:rPr lang="en-US" sz="1800" b="1" dirty="0" smtClean="0"/>
              <a:t>View Diagrams,</a:t>
            </a:r>
            <a:r>
              <a:rPr lang="en-US" sz="1800" dirty="0" smtClean="0"/>
              <a:t/>
            </a:r>
            <a:br>
              <a:rPr lang="en-US" sz="1800" dirty="0" smtClean="0"/>
            </a:br>
            <a:r>
              <a:rPr lang="en-US" sz="1800" dirty="0" smtClean="0"/>
              <a:t>which show the hierarchical configuration of the tier or component in terms of its lower-level tiers and components and the relationships (e.g. hierarchical decomposition, data flow, control flow, interaction sequencing) between them: </a:t>
            </a:r>
          </a:p>
          <a:p>
            <a:pPr lvl="1"/>
            <a:r>
              <a:rPr lang="en-US" sz="1800" b="1" dirty="0" smtClean="0">
                <a:hlinkClick r:id="rId2"/>
              </a:rPr>
              <a:t>Configuration Diagram,</a:t>
            </a:r>
            <a:r>
              <a:rPr lang="en-US" sz="1800" dirty="0" smtClean="0"/>
              <a:t/>
            </a:r>
            <a:br>
              <a:rPr lang="en-US" sz="1800" dirty="0" smtClean="0"/>
            </a:br>
            <a:r>
              <a:rPr lang="en-US" sz="1800" dirty="0" smtClean="0"/>
              <a:t>which shows the hierarchical decomposition structure of the tier or component</a:t>
            </a:r>
          </a:p>
          <a:p>
            <a:pPr lvl="1"/>
            <a:r>
              <a:rPr lang="en-US" sz="1800" b="1" dirty="0" smtClean="0">
                <a:hlinkClick r:id="rId3"/>
              </a:rPr>
              <a:t>Data Flow Diagram,</a:t>
            </a:r>
            <a:r>
              <a:rPr lang="en-US" sz="1800" dirty="0" smtClean="0"/>
              <a:t/>
            </a:r>
            <a:br>
              <a:rPr lang="en-US" sz="1800" dirty="0" smtClean="0"/>
            </a:br>
            <a:r>
              <a:rPr lang="en-US" sz="1800" dirty="0" smtClean="0"/>
              <a:t>which shows the flow of data between elements in the configuration</a:t>
            </a:r>
          </a:p>
          <a:p>
            <a:pPr lvl="1"/>
            <a:r>
              <a:rPr lang="en-US" sz="1800" b="1" dirty="0" smtClean="0">
                <a:hlinkClick r:id="rId4"/>
              </a:rPr>
              <a:t>Sequence Diagram,</a:t>
            </a:r>
            <a:r>
              <a:rPr lang="en-US" sz="1800" dirty="0" smtClean="0"/>
              <a:t/>
            </a:r>
            <a:br>
              <a:rPr lang="en-US" sz="1800" dirty="0" smtClean="0"/>
            </a:br>
            <a:r>
              <a:rPr lang="en-US" sz="1800" dirty="0" smtClean="0"/>
              <a:t>which shows the sequential communication between elements in the configuration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a view description - 2</a:t>
            </a:r>
            <a:endParaRPr lang="en-US" dirty="0"/>
          </a:p>
        </p:txBody>
      </p:sp>
      <p:sp>
        <p:nvSpPr>
          <p:cNvPr id="3" name="Content Placeholder 2"/>
          <p:cNvSpPr>
            <a:spLocks noGrp="1"/>
          </p:cNvSpPr>
          <p:nvPr>
            <p:ph idx="1"/>
          </p:nvPr>
        </p:nvSpPr>
        <p:spPr/>
        <p:txBody>
          <a:bodyPr/>
          <a:lstStyle/>
          <a:p>
            <a:r>
              <a:rPr lang="en-US" sz="1800" b="1" dirty="0" smtClean="0"/>
              <a:t>Element Catalog,</a:t>
            </a:r>
            <a:r>
              <a:rPr lang="en-US" sz="1800" dirty="0" smtClean="0"/>
              <a:t/>
            </a:r>
            <a:br>
              <a:rPr lang="en-US" sz="1800" dirty="0" smtClean="0"/>
            </a:br>
            <a:r>
              <a:rPr lang="en-US" sz="1800" dirty="0" smtClean="0"/>
              <a:t>which lists and describes the relevant architectural elements: </a:t>
            </a:r>
          </a:p>
          <a:p>
            <a:pPr lvl="1"/>
            <a:r>
              <a:rPr lang="en-US" sz="1800" b="1" dirty="0" smtClean="0"/>
              <a:t>Components</a:t>
            </a:r>
            <a:r>
              <a:rPr lang="en-US" sz="1800" dirty="0" smtClean="0"/>
              <a:t> in terms of their externally-visible characteristics, behavior, and component type: systems, subsystems, segment, sub-segment, assembly, subassembly, data, hardware, personnel, software, procedures, materials, and facilities (whereby hardware includes computer hardware, network hardware, devices such as sensors and actuators, equipment, structural elements, etc.)</a:t>
            </a:r>
          </a:p>
          <a:p>
            <a:pPr lvl="1"/>
            <a:r>
              <a:rPr lang="en-US" sz="1800" b="1" dirty="0" smtClean="0"/>
              <a:t>Relationships</a:t>
            </a:r>
            <a:r>
              <a:rPr lang="en-US" sz="1800" dirty="0" smtClean="0"/>
              <a:t> between components including decomposition, data flow, and communication</a:t>
            </a:r>
          </a:p>
          <a:p>
            <a:r>
              <a:rPr lang="en-US" sz="1800" b="1" dirty="0" smtClean="0"/>
              <a:t>View Context,</a:t>
            </a:r>
            <a:r>
              <a:rPr lang="en-US" sz="1800" dirty="0" smtClean="0"/>
              <a:t/>
            </a:r>
            <a:br>
              <a:rPr lang="en-US" sz="1800" dirty="0" smtClean="0"/>
            </a:br>
            <a:r>
              <a:rPr lang="en-US" sz="1800" dirty="0" smtClean="0"/>
              <a:t>which shows how the components of the configuration interface with externals</a:t>
            </a:r>
          </a:p>
          <a:p>
            <a:r>
              <a:rPr lang="en-US" sz="1800" b="1" dirty="0" smtClean="0"/>
              <a:t>Variability Guide,</a:t>
            </a:r>
            <a:r>
              <a:rPr lang="en-US" sz="1800" dirty="0" smtClean="0"/>
              <a:t/>
            </a:r>
            <a:br>
              <a:rPr lang="en-US" sz="1800" dirty="0" smtClean="0"/>
            </a:br>
            <a:r>
              <a:rPr lang="en-US" sz="1800" dirty="0" smtClean="0"/>
              <a:t>which documents how the hierarchical decomposition structure of the tier or component provides any necessary variability (e.g., when the architecture is used to support multiple systems within a product line)</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a view description - 3</a:t>
            </a:r>
            <a:endParaRPr lang="en-US" dirty="0"/>
          </a:p>
        </p:txBody>
      </p:sp>
      <p:sp>
        <p:nvSpPr>
          <p:cNvPr id="3" name="Content Placeholder 2"/>
          <p:cNvSpPr>
            <a:spLocks noGrp="1"/>
          </p:cNvSpPr>
          <p:nvPr>
            <p:ph idx="1"/>
          </p:nvPr>
        </p:nvSpPr>
        <p:spPr/>
        <p:txBody>
          <a:bodyPr/>
          <a:lstStyle/>
          <a:p>
            <a:r>
              <a:rPr lang="en-US" sz="2000" b="1" dirty="0" smtClean="0"/>
              <a:t>Analysis and Rationale,</a:t>
            </a:r>
            <a:r>
              <a:rPr lang="en-US" sz="2000" dirty="0" smtClean="0"/>
              <a:t/>
            </a:r>
            <a:br>
              <a:rPr lang="en-US" sz="2000" dirty="0" smtClean="0"/>
            </a:br>
            <a:r>
              <a:rPr lang="en-US" sz="2000" dirty="0" smtClean="0"/>
              <a:t>which documents the reasons why the hierarchical decomposition structure was selected (e.g., functional decomposition of the configuration with “form following function”). This section briefly lists the relevant architectural drivers and provides compelling evidence that the configuration architecture </a:t>
            </a:r>
            <a:r>
              <a:rPr lang="en-US" sz="2000" dirty="0" err="1" smtClean="0"/>
              <a:t>fullfils</a:t>
            </a:r>
            <a:r>
              <a:rPr lang="en-US" sz="2000" dirty="0" smtClean="0"/>
              <a:t> them</a:t>
            </a:r>
          </a:p>
          <a:p>
            <a:r>
              <a:rPr lang="en-US" sz="2000" b="1" dirty="0" smtClean="0"/>
              <a:t>Alternatives Considered and Rejected,</a:t>
            </a:r>
            <a:r>
              <a:rPr lang="en-US" sz="2000" dirty="0" smtClean="0"/>
              <a:t/>
            </a:r>
            <a:br>
              <a:rPr lang="en-US" sz="2000" dirty="0" smtClean="0"/>
            </a:br>
            <a:r>
              <a:rPr lang="en-US" sz="2000" dirty="0" smtClean="0"/>
              <a:t>which briefly describes alternative hierarchical decomposition structures that were considered and rejected including the reasons for their rejection</a:t>
            </a:r>
          </a:p>
          <a:p>
            <a:r>
              <a:rPr lang="en-US" sz="2000" b="1" dirty="0" smtClean="0"/>
              <a:t>Assumptions,</a:t>
            </a:r>
            <a:r>
              <a:rPr lang="en-US" sz="2000" dirty="0" smtClean="0"/>
              <a:t/>
            </a:r>
            <a:br>
              <a:rPr lang="en-US" sz="2000" dirty="0" smtClean="0"/>
            </a:br>
            <a:r>
              <a:rPr lang="en-US" sz="2000" dirty="0" smtClean="0"/>
              <a:t>which briefly lists any assumptions on which the hierarchical decomposition structure was based</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flow</a:t>
            </a:r>
            <a:endParaRPr lang="en-US" dirty="0"/>
          </a:p>
        </p:txBody>
      </p:sp>
      <p:pic>
        <p:nvPicPr>
          <p:cNvPr id="12290" name="Picture 2"/>
          <p:cNvPicPr>
            <a:picLocks noGrp="1" noChangeAspect="1" noChangeArrowheads="1"/>
          </p:cNvPicPr>
          <p:nvPr>
            <p:ph idx="1"/>
          </p:nvPr>
        </p:nvPicPr>
        <p:blipFill>
          <a:blip r:embed="rId2"/>
          <a:srcRect/>
          <a:stretch>
            <a:fillRect/>
          </a:stretch>
        </p:blipFill>
        <p:spPr bwMode="auto">
          <a:xfrm>
            <a:off x="1524000" y="1219200"/>
            <a:ext cx="5210175" cy="3629025"/>
          </a:xfrm>
          <a:prstGeom prst="rect">
            <a:avLst/>
          </a:prstGeom>
          <a:noFill/>
          <a:ln w="9525">
            <a:noFill/>
            <a:miter lim="800000"/>
            <a:headEnd/>
            <a:tailEnd/>
          </a:ln>
        </p:spPr>
      </p:pic>
      <p:sp>
        <p:nvSpPr>
          <p:cNvPr id="5" name="TextBox 4"/>
          <p:cNvSpPr txBox="1"/>
          <p:nvPr/>
        </p:nvSpPr>
        <p:spPr>
          <a:xfrm>
            <a:off x="1524000" y="5334000"/>
            <a:ext cx="6494085" cy="646331"/>
          </a:xfrm>
          <a:prstGeom prst="rect">
            <a:avLst/>
          </a:prstGeom>
          <a:noFill/>
        </p:spPr>
        <p:txBody>
          <a:bodyPr wrap="none" rtlCol="0">
            <a:spAutoFit/>
          </a:bodyPr>
          <a:lstStyle/>
          <a:p>
            <a:r>
              <a:rPr lang="en-US" dirty="0" smtClean="0"/>
              <a:t>The contact list used for the cell phone and navigation device </a:t>
            </a:r>
          </a:p>
          <a:p>
            <a:r>
              <a:rPr lang="en-US" dirty="0" smtClean="0"/>
              <a:t>touches the UI, has an editor, and ultimately stored.</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Sequence diagram</a:t>
            </a:r>
            <a:endParaRPr lang="en-US" dirty="0"/>
          </a:p>
        </p:txBody>
      </p:sp>
      <p:pic>
        <p:nvPicPr>
          <p:cNvPr id="13314" name="Picture 2"/>
          <p:cNvPicPr>
            <a:picLocks noGrp="1" noChangeAspect="1" noChangeArrowheads="1"/>
          </p:cNvPicPr>
          <p:nvPr>
            <p:ph idx="1"/>
          </p:nvPr>
        </p:nvPicPr>
        <p:blipFill>
          <a:blip r:embed="rId2"/>
          <a:srcRect/>
          <a:stretch>
            <a:fillRect/>
          </a:stretch>
        </p:blipFill>
        <p:spPr bwMode="auto">
          <a:xfrm>
            <a:off x="1385887" y="1905000"/>
            <a:ext cx="6372225" cy="3028950"/>
          </a:xfrm>
          <a:prstGeom prst="rect">
            <a:avLst/>
          </a:prstGeom>
          <a:noFill/>
          <a:ln w="9525">
            <a:noFill/>
            <a:miter lim="800000"/>
            <a:headEnd/>
            <a:tailEnd/>
          </a:ln>
        </p:spPr>
      </p:pic>
      <p:sp>
        <p:nvSpPr>
          <p:cNvPr id="5" name="TextBox 4"/>
          <p:cNvSpPr txBox="1"/>
          <p:nvPr/>
        </p:nvSpPr>
        <p:spPr>
          <a:xfrm>
            <a:off x="2133600" y="5225534"/>
            <a:ext cx="5044971" cy="369332"/>
          </a:xfrm>
          <a:prstGeom prst="rect">
            <a:avLst/>
          </a:prstGeom>
          <a:noFill/>
        </p:spPr>
        <p:txBody>
          <a:bodyPr wrap="none" rtlCol="0">
            <a:spAutoFit/>
          </a:bodyPr>
          <a:lstStyle/>
          <a:p>
            <a:r>
              <a:rPr lang="en-US" dirty="0" smtClean="0"/>
              <a:t>Documents the sequence and timing of actions.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catalog</a:t>
            </a:r>
            <a:endParaRPr lang="en-US" dirty="0"/>
          </a:p>
        </p:txBody>
      </p:sp>
      <p:sp>
        <p:nvSpPr>
          <p:cNvPr id="3" name="Content Placeholder 2"/>
          <p:cNvSpPr>
            <a:spLocks noGrp="1"/>
          </p:cNvSpPr>
          <p:nvPr>
            <p:ph idx="1"/>
          </p:nvPr>
        </p:nvSpPr>
        <p:spPr/>
        <p:txBody>
          <a:bodyPr/>
          <a:lstStyle/>
          <a:p>
            <a:r>
              <a:rPr lang="en-US" dirty="0" smtClean="0"/>
              <a:t>Touch UI – Hardware with a proprietary library. Provides virtual keyboard; list selection</a:t>
            </a:r>
          </a:p>
          <a:p>
            <a:r>
              <a:rPr lang="en-US" dirty="0" smtClean="0"/>
              <a:t>Editor – WordPad compatible editor entering addresses</a:t>
            </a:r>
          </a:p>
          <a:p>
            <a:r>
              <a:rPr lang="en-US" dirty="0" smtClean="0"/>
              <a:t>Storage – This component encapsulates the SQL compliant database. An implementation such as SQL-</a:t>
            </a:r>
            <a:r>
              <a:rPr lang="en-US" dirty="0" err="1" smtClean="0"/>
              <a:t>lite</a:t>
            </a:r>
            <a:r>
              <a:rPr lang="en-US" dirty="0" smtClean="0"/>
              <a:t> should be used for mobile products with limited power available.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context</a:t>
            </a:r>
            <a:endParaRPr lang="en-US" dirty="0"/>
          </a:p>
        </p:txBody>
      </p:sp>
      <p:sp>
        <p:nvSpPr>
          <p:cNvPr id="3" name="Content Placeholder 2"/>
          <p:cNvSpPr>
            <a:spLocks noGrp="1"/>
          </p:cNvSpPr>
          <p:nvPr>
            <p:ph idx="1"/>
          </p:nvPr>
        </p:nvSpPr>
        <p:spPr/>
        <p:txBody>
          <a:bodyPr/>
          <a:lstStyle/>
          <a:p>
            <a:r>
              <a:rPr lang="en-US" dirty="0" smtClean="0"/>
              <a:t>This view shows a thread of activity related to the contact list.</a:t>
            </a:r>
          </a:p>
          <a:p>
            <a:r>
              <a:rPr lang="en-US" dirty="0" smtClean="0"/>
              <a:t>It would work in parallel to other applications accessed through the touch screen.</a:t>
            </a:r>
          </a:p>
          <a:p>
            <a:r>
              <a:rPr lang="en-US" dirty="0" smtClean="0"/>
              <a:t>The information it manages would be available to other applications such as the touch dialer and the voice dialer through the common access to the database.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Variability guide</a:t>
            </a:r>
            <a:endParaRPr lang="en-US" dirty="0"/>
          </a:p>
        </p:txBody>
      </p:sp>
      <p:sp>
        <p:nvSpPr>
          <p:cNvPr id="3" name="Content Placeholder 2"/>
          <p:cNvSpPr>
            <a:spLocks noGrp="1"/>
          </p:cNvSpPr>
          <p:nvPr>
            <p:ph idx="1"/>
          </p:nvPr>
        </p:nvSpPr>
        <p:spPr/>
        <p:txBody>
          <a:bodyPr/>
          <a:lstStyle/>
          <a:p>
            <a:r>
              <a:rPr lang="en-US" dirty="0" smtClean="0"/>
              <a:t>This thread has variation on each end.</a:t>
            </a:r>
          </a:p>
          <a:p>
            <a:r>
              <a:rPr lang="en-US" dirty="0" smtClean="0"/>
              <a:t>The </a:t>
            </a:r>
            <a:r>
              <a:rPr lang="en-US" dirty="0" err="1" smtClean="0"/>
              <a:t>TouchScreen</a:t>
            </a:r>
            <a:r>
              <a:rPr lang="en-US" dirty="0" smtClean="0"/>
              <a:t> device might be replaced by a hardware keyboard or in some configurations there may be both virtual and  real keyboards</a:t>
            </a:r>
          </a:p>
          <a:p>
            <a:r>
              <a:rPr lang="en-US" dirty="0" smtClean="0"/>
              <a:t>Any SQL-compliant database can be used. Queries are made using standard SQL.</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and Rationale</a:t>
            </a:r>
            <a:endParaRPr lang="en-US" dirty="0"/>
          </a:p>
        </p:txBody>
      </p:sp>
      <p:sp>
        <p:nvSpPr>
          <p:cNvPr id="3" name="Content Placeholder 2"/>
          <p:cNvSpPr>
            <a:spLocks noGrp="1"/>
          </p:cNvSpPr>
          <p:nvPr>
            <p:ph idx="1"/>
          </p:nvPr>
        </p:nvSpPr>
        <p:spPr/>
        <p:txBody>
          <a:bodyPr/>
          <a:lstStyle/>
          <a:p>
            <a:r>
              <a:rPr lang="en-US" dirty="0" smtClean="0"/>
              <a:t>Several apps that are traditionally in an infotainment </a:t>
            </a:r>
            <a:r>
              <a:rPr lang="en-US" dirty="0" smtClean="0"/>
              <a:t>system use </a:t>
            </a:r>
            <a:r>
              <a:rPr lang="en-US" dirty="0" smtClean="0"/>
              <a:t>information structured as a list.</a:t>
            </a:r>
          </a:p>
          <a:p>
            <a:r>
              <a:rPr lang="en-US" dirty="0" smtClean="0"/>
              <a:t>The interface must be very simple to use while driving. A touch screen can be designed to display whatever is desired.</a:t>
            </a:r>
          </a:p>
          <a:p>
            <a:r>
              <a:rPr lang="en-US" dirty="0" smtClean="0"/>
              <a:t>Storage could be simple linear access or a relational database.  </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Warning!!</a:t>
            </a:r>
            <a:endParaRPr lang="en-US" dirty="0"/>
          </a:p>
        </p:txBody>
      </p:sp>
      <p:sp>
        <p:nvSpPr>
          <p:cNvPr id="3" name="Subtitle 2"/>
          <p:cNvSpPr>
            <a:spLocks noGrp="1"/>
          </p:cNvSpPr>
          <p:nvPr>
            <p:ph type="subTitle" idx="1"/>
          </p:nvPr>
        </p:nvSpPr>
        <p:spPr/>
        <p:txBody>
          <a:bodyPr/>
          <a:lstStyle/>
          <a:p>
            <a:r>
              <a:rPr lang="en-US" dirty="0" smtClean="0"/>
              <a:t>The following single pictures are NOT architectures but simplified architecture cartoons.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Alternatives/Assumptions</a:t>
            </a:r>
            <a:endParaRPr lang="en-US" dirty="0"/>
          </a:p>
        </p:txBody>
      </p:sp>
      <p:sp>
        <p:nvSpPr>
          <p:cNvPr id="3" name="Content Placeholder 2"/>
          <p:cNvSpPr>
            <a:spLocks noGrp="1"/>
          </p:cNvSpPr>
          <p:nvPr>
            <p:ph idx="1"/>
          </p:nvPr>
        </p:nvSpPr>
        <p:spPr/>
        <p:txBody>
          <a:bodyPr/>
          <a:lstStyle/>
          <a:p>
            <a:r>
              <a:rPr lang="en-US" dirty="0" smtClean="0"/>
              <a:t>Alternatives - An alternative to having  a dedicated contact list would be information stored in text files. Applicable to more situations but takes much longer to find and make a call.</a:t>
            </a:r>
          </a:p>
          <a:p>
            <a:r>
              <a:rPr lang="en-US" dirty="0" smtClean="0"/>
              <a:t>Assumptions – Certain standard functions are expected with certain types of devices.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Viewpoint</a:t>
            </a:r>
            <a:endParaRPr lang="en-US" dirty="0"/>
          </a:p>
        </p:txBody>
      </p:sp>
      <p:sp>
        <p:nvSpPr>
          <p:cNvPr id="3" name="Content Placeholder 2"/>
          <p:cNvSpPr>
            <a:spLocks noGrp="1"/>
          </p:cNvSpPr>
          <p:nvPr>
            <p:ph idx="1"/>
          </p:nvPr>
        </p:nvSpPr>
        <p:spPr/>
        <p:txBody>
          <a:bodyPr/>
          <a:lstStyle/>
          <a:p>
            <a:r>
              <a:rPr lang="en-US" dirty="0" smtClean="0"/>
              <a:t>A viewpoint is the perspective from which a view is constructed. Here is a paper that presents some practical experience using viewpoints.</a:t>
            </a:r>
          </a:p>
          <a:p>
            <a:pPr>
              <a:buNone/>
            </a:pPr>
            <a:r>
              <a:rPr lang="en-US" sz="1800" dirty="0" smtClean="0"/>
              <a:t>http://www.viewpoints-and-perspectives.info/doc/woods-viewpoint-experiences.pdf</a:t>
            </a:r>
            <a:endParaRPr lang="en-US"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Viewpoint - 2</a:t>
            </a:r>
            <a:endParaRPr lang="en-US" dirty="0"/>
          </a:p>
        </p:txBody>
      </p:sp>
      <p:sp>
        <p:nvSpPr>
          <p:cNvPr id="3" name="Content Placeholder 2"/>
          <p:cNvSpPr>
            <a:spLocks noGrp="1"/>
          </p:cNvSpPr>
          <p:nvPr>
            <p:ph idx="1"/>
          </p:nvPr>
        </p:nvSpPr>
        <p:spPr>
          <a:xfrm>
            <a:off x="457199" y="1600200"/>
            <a:ext cx="2890067" cy="4525963"/>
          </a:xfrm>
        </p:spPr>
        <p:txBody>
          <a:bodyPr/>
          <a:lstStyle/>
          <a:p>
            <a:r>
              <a:rPr lang="en-US" dirty="0" err="1" smtClean="0"/>
              <a:t>Krutchen’s</a:t>
            </a:r>
            <a:r>
              <a:rPr lang="en-US" dirty="0" smtClean="0"/>
              <a:t> 4+1 views is a famous example. </a:t>
            </a:r>
          </a:p>
          <a:p>
            <a:r>
              <a:rPr lang="en-US" dirty="0" smtClean="0"/>
              <a:t>Each view establishes a viewpoint.</a:t>
            </a:r>
            <a:endParaRPr lang="en-US" dirty="0"/>
          </a:p>
        </p:txBody>
      </p:sp>
      <p:pic>
        <p:nvPicPr>
          <p:cNvPr id="1026" name="Picture 2"/>
          <p:cNvPicPr>
            <a:picLocks noChangeAspect="1" noChangeArrowheads="1"/>
          </p:cNvPicPr>
          <p:nvPr/>
        </p:nvPicPr>
        <p:blipFill>
          <a:blip r:embed="rId2"/>
          <a:srcRect/>
          <a:stretch>
            <a:fillRect/>
          </a:stretch>
        </p:blipFill>
        <p:spPr bwMode="auto">
          <a:xfrm>
            <a:off x="3347267" y="1981200"/>
            <a:ext cx="5796733" cy="3659188"/>
          </a:xfrm>
          <a:prstGeom prst="rect">
            <a:avLst/>
          </a:prstGeom>
          <a:noFill/>
          <a:ln w="9525">
            <a:noFill/>
            <a:miter lim="800000"/>
            <a:headEnd/>
            <a:tailEnd/>
          </a:ln>
        </p:spPr>
      </p:pic>
      <p:sp>
        <p:nvSpPr>
          <p:cNvPr id="5" name="TextBox 4"/>
          <p:cNvSpPr txBox="1"/>
          <p:nvPr/>
        </p:nvSpPr>
        <p:spPr>
          <a:xfrm>
            <a:off x="914400" y="6126163"/>
            <a:ext cx="7443128" cy="369332"/>
          </a:xfrm>
          <a:prstGeom prst="rect">
            <a:avLst/>
          </a:prstGeom>
          <a:noFill/>
        </p:spPr>
        <p:txBody>
          <a:bodyPr wrap="none" rtlCol="0">
            <a:spAutoFit/>
          </a:bodyPr>
          <a:lstStyle/>
          <a:p>
            <a:r>
              <a:rPr lang="en-US" dirty="0" smtClean="0"/>
              <a:t>http://www.cs.ubc.ca/~gregor/teaching/papers/4+1view-architecture.pdf</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Viewpoint - 3</a:t>
            </a:r>
            <a:endParaRPr lang="en-US" dirty="0"/>
          </a:p>
        </p:txBody>
      </p:sp>
      <p:sp>
        <p:nvSpPr>
          <p:cNvPr id="3" name="Content Placeholder 2"/>
          <p:cNvSpPr>
            <a:spLocks noGrp="1"/>
          </p:cNvSpPr>
          <p:nvPr>
            <p:ph idx="1"/>
          </p:nvPr>
        </p:nvSpPr>
        <p:spPr/>
        <p:txBody>
          <a:bodyPr/>
          <a:lstStyle/>
          <a:p>
            <a:r>
              <a:rPr lang="en-US" dirty="0" smtClean="0"/>
              <a:t>A systems architecture document should present a viewpoint that is appropriate for each stakeholder.</a:t>
            </a:r>
          </a:p>
          <a:p>
            <a:r>
              <a:rPr lang="en-US" dirty="0" smtClean="0"/>
              <a:t>This can result in a large number of views but it still saves time in the sense of reduction of time spent explaining to each stakeholder.</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Viewpoints</a:t>
            </a:r>
            <a:endParaRPr lang="en-US" dirty="0"/>
          </a:p>
        </p:txBody>
      </p:sp>
      <p:sp>
        <p:nvSpPr>
          <p:cNvPr id="7" name="Content Placeholder 6"/>
          <p:cNvSpPr>
            <a:spLocks noGrp="1"/>
          </p:cNvSpPr>
          <p:nvPr>
            <p:ph idx="1"/>
          </p:nvPr>
        </p:nvSpPr>
        <p:spPr/>
        <p:txBody>
          <a:bodyPr/>
          <a:lstStyle/>
          <a:p>
            <a:r>
              <a:rPr lang="en-US" dirty="0" smtClean="0"/>
              <a:t>Consultative Committee for Space Data Systems (CCSDS) has developed a reference architecture for space data systems.</a:t>
            </a:r>
          </a:p>
          <a:p>
            <a:r>
              <a:rPr lang="en-US" dirty="0" smtClean="0"/>
              <a:t>A reference architecture is a very good starting point for product line architectures.</a:t>
            </a:r>
          </a:p>
          <a:p>
            <a:pPr>
              <a:buNone/>
            </a:pPr>
            <a:r>
              <a:rPr lang="en-US" sz="2400" dirty="0" smtClean="0"/>
              <a:t>http://public.ccsds.org/publications/archive/311x0m1.pdf</a:t>
            </a: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Meta-model</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905000" y="1752600"/>
            <a:ext cx="4604055" cy="3990181"/>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View</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1905000" y="1981200"/>
            <a:ext cx="5334024" cy="3339306"/>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Connectivity View</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676400" y="2286000"/>
            <a:ext cx="5850112" cy="314404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Infotainment system context</a:t>
            </a:r>
            <a:endParaRPr lang="en-US" dirty="0"/>
          </a:p>
        </p:txBody>
      </p:sp>
      <p:sp>
        <p:nvSpPr>
          <p:cNvPr id="3" name="Content Placeholder 2"/>
          <p:cNvSpPr>
            <a:spLocks noGrp="1"/>
          </p:cNvSpPr>
          <p:nvPr>
            <p:ph idx="1"/>
          </p:nvPr>
        </p:nvSpPr>
        <p:spPr>
          <a:xfrm>
            <a:off x="457200" y="1295400"/>
            <a:ext cx="8229600" cy="4525963"/>
          </a:xfrm>
        </p:spPr>
        <p:txBody>
          <a:bodyPr/>
          <a:lstStyle/>
          <a:p>
            <a:pPr>
              <a:buNone/>
            </a:pPr>
            <a:endParaRPr lang="en-US" sz="2000" b="1" dirty="0" smtClean="0"/>
          </a:p>
          <a:p>
            <a:pPr>
              <a:buNone/>
            </a:pPr>
            <a:r>
              <a:rPr lang="en-US" sz="2000" b="1" dirty="0" smtClean="0"/>
              <a:t>Open-System Architecture Is the Key to Cost Reduction</a:t>
            </a:r>
          </a:p>
          <a:p>
            <a:r>
              <a:rPr lang="en-US" sz="1800" dirty="0" smtClean="0"/>
              <a:t>One possible way out of this dilemma would be to dispense with in-house development, restricting it to interfaces to the portable units from the entertainment-electronics sector—the question of infotainment would then no longer be an automotive topic. Another obvious way to resist the pressure of price and functionality from the entertainment electronics sector over the long term is an open, standardized microcontroller architecture, such as that which has long existed in the PC market, where it is advantageous to all involved. There are already signs that the traditional automotive microcontroller will soon be superseded. Every motorist who is interested in an infotainment system already is more or less familiar with the PC, using it to organize music or videos, for communication, or just to surf the Internet. This is precisely the target group for the concept of the Auto PC, which aims to put the home multimedia world on four wheels. </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Infotainment system context</a:t>
            </a:r>
            <a:endParaRPr lang="en-US" dirty="0"/>
          </a:p>
        </p:txBody>
      </p:sp>
      <p:sp>
        <p:nvSpPr>
          <p:cNvPr id="3" name="Content Placeholder 2"/>
          <p:cNvSpPr>
            <a:spLocks noGrp="1"/>
          </p:cNvSpPr>
          <p:nvPr>
            <p:ph idx="1"/>
          </p:nvPr>
        </p:nvSpPr>
        <p:spPr/>
        <p:txBody>
          <a:bodyPr/>
          <a:lstStyle/>
          <a:p>
            <a:pPr>
              <a:buNone/>
            </a:pPr>
            <a:r>
              <a:rPr lang="en-US" sz="1600" dirty="0" smtClean="0"/>
              <a:t>The present obstacles to this concept are the excessively high price of processors and the power consumption of the chip sets. But standardization, as the “secret of success,” will prevail here, too, and the ideal architecture for future infotainment systems must thus fulfill the following basic requirements:</a:t>
            </a:r>
          </a:p>
          <a:p>
            <a:r>
              <a:rPr lang="en-US" sz="1600" dirty="0" smtClean="0"/>
              <a:t>	The command set of the processor and the basic architecture must be open and freely 	available, so that more than one manufacturer can be selected as a supplier. The 	semiconductors must, of course, meet the stringent requirements of the automotive sector.</a:t>
            </a:r>
          </a:p>
          <a:p>
            <a:r>
              <a:rPr lang="en-US" sz="1600" dirty="0" smtClean="0"/>
              <a:t>	The performance and functionality of the processor must be scalable over a wide range. 		Both entry-level and premium units must be covered by the processor architecture, so that, 	in principle, the same software can run on any unit.</a:t>
            </a:r>
          </a:p>
          <a:p>
            <a:r>
              <a:rPr lang="en-US" sz="1600" dirty="0" smtClean="0"/>
              <a:t>	The system architecture must ensure strict separation of vehicle-specific and multimedia-	specific data processing, to prevent the infotainment unit from influencing the vehicle 	characteristics under any circumstances.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 Satellite System</a:t>
            </a:r>
            <a:endParaRPr lang="en-US" dirty="0"/>
          </a:p>
        </p:txBody>
      </p:sp>
      <p:pic>
        <p:nvPicPr>
          <p:cNvPr id="4" name="Picture 4" descr="C:\COSYSMO\TTCTOR03.gif"/>
          <p:cNvPicPr>
            <a:picLocks noGrp="1" noChangeAspect="1" noChangeArrowheads="1"/>
          </p:cNvPicPr>
          <p:nvPr>
            <p:ph idx="1"/>
          </p:nvPr>
        </p:nvPicPr>
        <p:blipFill>
          <a:blip r:embed="rId2"/>
          <a:srcRect/>
          <a:stretch>
            <a:fillRect/>
          </a:stretch>
        </p:blipFill>
        <p:spPr bwMode="auto">
          <a:xfrm>
            <a:off x="1439446" y="1600200"/>
            <a:ext cx="6175411" cy="4495800"/>
          </a:xfrm>
          <a:prstGeom prst="rect">
            <a:avLst/>
          </a:prstGeom>
          <a:noFill/>
        </p:spPr>
      </p:pic>
      <p:sp>
        <p:nvSpPr>
          <p:cNvPr id="5" name="TextBox 4"/>
          <p:cNvSpPr txBox="1"/>
          <p:nvPr/>
        </p:nvSpPr>
        <p:spPr>
          <a:xfrm>
            <a:off x="2146629" y="6292334"/>
            <a:ext cx="5468228" cy="369332"/>
          </a:xfrm>
          <a:prstGeom prst="rect">
            <a:avLst/>
          </a:prstGeom>
          <a:noFill/>
        </p:spPr>
        <p:txBody>
          <a:bodyPr wrap="none" rtlCol="0">
            <a:spAutoFit/>
          </a:bodyPr>
          <a:lstStyle/>
          <a:p>
            <a:r>
              <a:rPr lang="en-US" i="1" dirty="0" smtClean="0"/>
              <a:t>valerdi.com/</a:t>
            </a:r>
            <a:r>
              <a:rPr lang="en-US" i="1" dirty="0" err="1" smtClean="0"/>
              <a:t>cosysmo</a:t>
            </a:r>
            <a:r>
              <a:rPr lang="en-US" i="1" dirty="0" smtClean="0"/>
              <a:t>/</a:t>
            </a:r>
            <a:r>
              <a:rPr lang="en-US" i="1" dirty="0" err="1" smtClean="0"/>
              <a:t>RefSystem</a:t>
            </a:r>
            <a:r>
              <a:rPr lang="en-US" i="1" dirty="0" smtClean="0"/>
              <a:t>(</a:t>
            </a:r>
            <a:r>
              <a:rPr lang="en-US" i="1" dirty="0" err="1" smtClean="0"/>
              <a:t>Reifer-Valerdi</a:t>
            </a:r>
            <a:r>
              <a:rPr lang="en-US" i="1" dirty="0" smtClean="0"/>
              <a:t>).</a:t>
            </a:r>
            <a:r>
              <a:rPr lang="en-US" i="1" dirty="0" err="1" smtClean="0"/>
              <a:t>ppt</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Infotainment system context</a:t>
            </a:r>
            <a:endParaRPr lang="en-US" dirty="0"/>
          </a:p>
        </p:txBody>
      </p:sp>
      <p:sp>
        <p:nvSpPr>
          <p:cNvPr id="3" name="Content Placeholder 2"/>
          <p:cNvSpPr>
            <a:spLocks noGrp="1"/>
          </p:cNvSpPr>
          <p:nvPr>
            <p:ph idx="1"/>
          </p:nvPr>
        </p:nvSpPr>
        <p:spPr/>
        <p:txBody>
          <a:bodyPr/>
          <a:lstStyle/>
          <a:p>
            <a:pPr>
              <a:buNone/>
            </a:pPr>
            <a:r>
              <a:rPr lang="en-US" sz="1600" dirty="0" smtClean="0"/>
              <a:t>In addition, it is also important for the ideal system architecture to fulfill the specific requirements of the car manufacturers and their suppliers:</a:t>
            </a:r>
          </a:p>
          <a:p>
            <a:r>
              <a:rPr lang="en-US" sz="1600" dirty="0" smtClean="0"/>
              <a:t>	For the car buyer, the equipment must be clearly distinguishable from aftermarket 	products, but at a cost that is not significantly higher. The main differentiating features are 	scope of functionality and system quality.</a:t>
            </a:r>
          </a:p>
          <a:p>
            <a:r>
              <a:rPr lang="en-US" sz="1600" dirty="0" smtClean="0"/>
              <a:t>	The vehicle manufacturer must be able to achieve the greatest flexibility in the integration 	of infotainment platforms from different suppliers on the vehicle platform.</a:t>
            </a:r>
          </a:p>
          <a:p>
            <a:r>
              <a:rPr lang="en-US" sz="1600" dirty="0" smtClean="0"/>
              <a:t>	The automotive supplier must give the infotainment platform the greatest possible 	flexibility, with regard to a wide range of car manufacturers and to the integration of future 	customer requirements.</a:t>
            </a:r>
          </a:p>
          <a:p>
            <a:r>
              <a:rPr lang="en-US" sz="1600" dirty="0" smtClean="0"/>
              <a:t>	The investment in a platform generation must also be protected, so that hardware cost 	optimization (such as changing to new types of memory) can be implemented quickly and 	flexibly.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MEEGO Architecture</a:t>
            </a:r>
            <a:endParaRPr lang="en-US" dirty="0"/>
          </a:p>
        </p:txBody>
      </p:sp>
      <p:pic>
        <p:nvPicPr>
          <p:cNvPr id="6146" name="Picture 2"/>
          <p:cNvPicPr>
            <a:picLocks noGrp="1" noChangeAspect="1" noChangeArrowheads="1"/>
          </p:cNvPicPr>
          <p:nvPr>
            <p:ph idx="1"/>
          </p:nvPr>
        </p:nvPicPr>
        <p:blipFill>
          <a:blip r:embed="rId2"/>
          <a:srcRect/>
          <a:stretch>
            <a:fillRect/>
          </a:stretch>
        </p:blipFill>
        <p:spPr bwMode="auto">
          <a:xfrm>
            <a:off x="1090612" y="1615281"/>
            <a:ext cx="6962775" cy="4495800"/>
          </a:xfrm>
          <a:prstGeom prst="rect">
            <a:avLst/>
          </a:prstGeom>
          <a:noFill/>
          <a:ln w="9525">
            <a:noFill/>
            <a:miter lim="800000"/>
            <a:headEnd/>
            <a:tailEnd/>
          </a:ln>
        </p:spPr>
      </p:pic>
      <p:sp>
        <p:nvSpPr>
          <p:cNvPr id="5" name="TextBox 4"/>
          <p:cNvSpPr txBox="1"/>
          <p:nvPr/>
        </p:nvSpPr>
        <p:spPr>
          <a:xfrm>
            <a:off x="2438400" y="6216134"/>
            <a:ext cx="5211683" cy="369332"/>
          </a:xfrm>
          <a:prstGeom prst="rect">
            <a:avLst/>
          </a:prstGeom>
          <a:noFill/>
        </p:spPr>
        <p:txBody>
          <a:bodyPr wrap="none" rtlCol="0">
            <a:spAutoFit/>
          </a:bodyPr>
          <a:lstStyle/>
          <a:p>
            <a:r>
              <a:rPr lang="en-US" dirty="0" smtClean="0"/>
              <a:t>http://meego.com/developers/meego-architecture</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Architecture is a maturing field that contributes to understanding the system and controlling the system development process. </a:t>
            </a:r>
          </a:p>
          <a:p>
            <a:r>
              <a:rPr lang="en-US" dirty="0" smtClean="0"/>
              <a:t>Standard architectures contribute to efficient product development.</a:t>
            </a:r>
          </a:p>
          <a:p>
            <a:r>
              <a:rPr lang="en-US" dirty="0" smtClean="0"/>
              <a:t>Take a look at this tutorial on </a:t>
            </a:r>
            <a:r>
              <a:rPr lang="en-US" dirty="0" err="1" smtClean="0"/>
              <a:t>Autosar</a:t>
            </a:r>
            <a:r>
              <a:rPr lang="en-US" dirty="0" smtClean="0"/>
              <a:t> http://www.autosar.org/download/conferencedocs/03_AUTOSAR_Tutorial.pdf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architecture</a:t>
            </a:r>
            <a:endParaRPr lang="en-US" dirty="0"/>
          </a:p>
        </p:txBody>
      </p:sp>
      <p:pic>
        <p:nvPicPr>
          <p:cNvPr id="9218" name="Picture 2"/>
          <p:cNvPicPr>
            <a:picLocks noGrp="1" noChangeAspect="1" noChangeArrowheads="1"/>
          </p:cNvPicPr>
          <p:nvPr>
            <p:ph idx="1"/>
          </p:nvPr>
        </p:nvPicPr>
        <p:blipFill>
          <a:blip r:embed="rId2"/>
          <a:srcRect/>
          <a:stretch>
            <a:fillRect/>
          </a:stretch>
        </p:blipFill>
        <p:spPr bwMode="auto">
          <a:xfrm>
            <a:off x="1923562" y="1920080"/>
            <a:ext cx="4739176" cy="4404519"/>
          </a:xfrm>
          <a:prstGeom prst="rect">
            <a:avLst/>
          </a:prstGeom>
          <a:noFill/>
          <a:ln w="9525">
            <a:noFill/>
            <a:miter lim="800000"/>
            <a:headEnd/>
            <a:tailEnd/>
          </a:ln>
        </p:spPr>
      </p:pic>
      <p:sp>
        <p:nvSpPr>
          <p:cNvPr id="6" name="TextBox 5"/>
          <p:cNvSpPr txBox="1"/>
          <p:nvPr/>
        </p:nvSpPr>
        <p:spPr>
          <a:xfrm>
            <a:off x="1524000" y="6324599"/>
            <a:ext cx="6160725" cy="369332"/>
          </a:xfrm>
          <a:prstGeom prst="rect">
            <a:avLst/>
          </a:prstGeom>
          <a:noFill/>
        </p:spPr>
        <p:txBody>
          <a:bodyPr wrap="none" rtlCol="0">
            <a:spAutoFit/>
          </a:bodyPr>
          <a:lstStyle/>
          <a:p>
            <a:r>
              <a:rPr lang="en-US" dirty="0" smtClean="0"/>
              <a:t>http://www.igd.fhg.de/igd-a1/projects/sodapop/dsv-is02.pdf</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Services</a:t>
            </a:r>
            <a:endParaRPr lang="en-US" dirty="0"/>
          </a:p>
        </p:txBody>
      </p:sp>
      <p:pic>
        <p:nvPicPr>
          <p:cNvPr id="10242" name="Picture 2"/>
          <p:cNvPicPr>
            <a:picLocks noGrp="1" noChangeAspect="1" noChangeArrowheads="1"/>
          </p:cNvPicPr>
          <p:nvPr>
            <p:ph idx="1"/>
          </p:nvPr>
        </p:nvPicPr>
        <p:blipFill>
          <a:blip r:embed="rId2"/>
          <a:srcRect/>
          <a:stretch>
            <a:fillRect/>
          </a:stretch>
        </p:blipFill>
        <p:spPr bwMode="auto">
          <a:xfrm>
            <a:off x="1371600" y="1752600"/>
            <a:ext cx="6335525" cy="3956844"/>
          </a:xfrm>
          <a:prstGeom prst="rect">
            <a:avLst/>
          </a:prstGeom>
          <a:noFill/>
          <a:ln w="9525">
            <a:noFill/>
            <a:miter lim="800000"/>
            <a:headEnd/>
            <a:tailEnd/>
          </a:ln>
        </p:spPr>
      </p:pic>
      <p:sp>
        <p:nvSpPr>
          <p:cNvPr id="7" name="Rectangle 6"/>
          <p:cNvSpPr/>
          <p:nvPr/>
        </p:nvSpPr>
        <p:spPr>
          <a:xfrm>
            <a:off x="1600200" y="5867400"/>
            <a:ext cx="5791200" cy="369332"/>
          </a:xfrm>
          <a:prstGeom prst="rect">
            <a:avLst/>
          </a:prstGeom>
        </p:spPr>
        <p:txBody>
          <a:bodyPr wrap="square">
            <a:spAutoFit/>
          </a:bodyPr>
          <a:lstStyle/>
          <a:p>
            <a:r>
              <a:rPr lang="en-US" dirty="0" smtClean="0"/>
              <a:t>http://msdn.microsoft.com/en-us/library/aa306115.aspx</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a:t>
            </a:r>
            <a:endParaRPr lang="en-US" dirty="0"/>
          </a:p>
        </p:txBody>
      </p:sp>
      <p:sp>
        <p:nvSpPr>
          <p:cNvPr id="3" name="Content Placeholder 2"/>
          <p:cNvSpPr>
            <a:spLocks noGrp="1"/>
          </p:cNvSpPr>
          <p:nvPr>
            <p:ph idx="1"/>
          </p:nvPr>
        </p:nvSpPr>
        <p:spPr/>
        <p:txBody>
          <a:bodyPr/>
          <a:lstStyle/>
          <a:p>
            <a:r>
              <a:rPr lang="en-US" sz="2800" dirty="0" smtClean="0"/>
              <a:t>The overarching structures combine hardware and software architectures.</a:t>
            </a:r>
          </a:p>
          <a:p>
            <a:r>
              <a:rPr lang="en-US" sz="2800" dirty="0" smtClean="0"/>
              <a:t>Increasingly, the hardware is generic and the software carries the majority of the problem-specific load, but the systems engineer still makes the decisions about allocating requirements to each.</a:t>
            </a:r>
          </a:p>
          <a:p>
            <a:r>
              <a:rPr lang="en-US" sz="2800" dirty="0" smtClean="0"/>
              <a:t>Special purpose embedded products often begin with hardware to satisfy weight, power, and performance constraints before allocating the remaining functionality to software.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architecture - 2</a:t>
            </a:r>
            <a:endParaRPr lang="en-US" dirty="0"/>
          </a:p>
        </p:txBody>
      </p:sp>
      <p:sp>
        <p:nvSpPr>
          <p:cNvPr id="3" name="Content Placeholder 2"/>
          <p:cNvSpPr>
            <a:spLocks noGrp="1"/>
          </p:cNvSpPr>
          <p:nvPr>
            <p:ph idx="1"/>
          </p:nvPr>
        </p:nvSpPr>
        <p:spPr/>
        <p:txBody>
          <a:bodyPr/>
          <a:lstStyle/>
          <a:p>
            <a:r>
              <a:rPr lang="en-US" sz="2800" dirty="0" smtClean="0"/>
              <a:t>Architecture is the first step toward solving the problem, or satisfying the need, that was identified and described by the requirements activity.</a:t>
            </a:r>
          </a:p>
          <a:p>
            <a:r>
              <a:rPr lang="en-US" sz="2800" dirty="0" smtClean="0"/>
              <a:t>There is always an architecture whether one has been explicitly designed or not.</a:t>
            </a:r>
          </a:p>
          <a:p>
            <a:r>
              <a:rPr lang="en-US" sz="2800" dirty="0" smtClean="0"/>
              <a:t>The architect is charged with creating structures that accommodate the behavior needed in the system and that possess the quality attributes the system needs.</a:t>
            </a:r>
          </a:p>
          <a:p>
            <a:endParaRPr lang="en-US" dirty="0"/>
          </a:p>
        </p:txBody>
      </p:sp>
    </p:spTree>
  </p:cSld>
  <p:clrMapOvr>
    <a:masterClrMapping/>
  </p:clrMapOvr>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8965</TotalTime>
  <Words>1850</Words>
  <Application>Microsoft Office PowerPoint</Application>
  <PresentationFormat>On-screen Show (4:3)</PresentationFormat>
  <Paragraphs>202</Paragraphs>
  <Slides>52</Slides>
  <Notes>3</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syse802Template</vt:lpstr>
      <vt:lpstr>SYSE 802</vt:lpstr>
      <vt:lpstr>Session Objective</vt:lpstr>
      <vt:lpstr>Systems Engineer as Architect</vt:lpstr>
      <vt:lpstr>Warning!!</vt:lpstr>
      <vt:lpstr>Ground Satellite System</vt:lpstr>
      <vt:lpstr>Conceptual architecture</vt:lpstr>
      <vt:lpstr>Connected Services</vt:lpstr>
      <vt:lpstr>System architecture</vt:lpstr>
      <vt:lpstr>System architecture - 2</vt:lpstr>
      <vt:lpstr>System architecture - 3</vt:lpstr>
      <vt:lpstr>Example - Layered</vt:lpstr>
      <vt:lpstr>Infotainment Architecture</vt:lpstr>
      <vt:lpstr>Layered - 2</vt:lpstr>
      <vt:lpstr>Middleware</vt:lpstr>
      <vt:lpstr>Patterns</vt:lpstr>
      <vt:lpstr>Patterns - 2</vt:lpstr>
      <vt:lpstr>Open architecture</vt:lpstr>
      <vt:lpstr>Open architecture - 2</vt:lpstr>
      <vt:lpstr>Open architecture - 3</vt:lpstr>
      <vt:lpstr>Case study</vt:lpstr>
      <vt:lpstr>Design Reference Missions (Scenarios)</vt:lpstr>
      <vt:lpstr>Roadmap</vt:lpstr>
      <vt:lpstr>NASA – Trade Studies</vt:lpstr>
      <vt:lpstr>NASA - Layered</vt:lpstr>
      <vt:lpstr>NASA - CONOPS</vt:lpstr>
      <vt:lpstr>NASA - Architecture</vt:lpstr>
      <vt:lpstr>NASA – Product Line</vt:lpstr>
      <vt:lpstr>Open Process Framework</vt:lpstr>
      <vt:lpstr>Views</vt:lpstr>
      <vt:lpstr>Views</vt:lpstr>
      <vt:lpstr>Structure of a view description</vt:lpstr>
      <vt:lpstr>Structure of a view description - 2</vt:lpstr>
      <vt:lpstr>Structure of a view description - 3</vt:lpstr>
      <vt:lpstr>Data flow</vt:lpstr>
      <vt:lpstr>Sequence diagram</vt:lpstr>
      <vt:lpstr>Element catalog</vt:lpstr>
      <vt:lpstr>View context</vt:lpstr>
      <vt:lpstr>Variability guide</vt:lpstr>
      <vt:lpstr>Analysis and Rationale</vt:lpstr>
      <vt:lpstr>Alternatives/Assumptions</vt:lpstr>
      <vt:lpstr>Viewpoint</vt:lpstr>
      <vt:lpstr>Viewpoint - 2</vt:lpstr>
      <vt:lpstr>Viewpoint - 3</vt:lpstr>
      <vt:lpstr>Viewpoints</vt:lpstr>
      <vt:lpstr>Meta-model</vt:lpstr>
      <vt:lpstr>Enterprise View</vt:lpstr>
      <vt:lpstr>Connectivity View</vt:lpstr>
      <vt:lpstr>Infotainment system context</vt:lpstr>
      <vt:lpstr>Infotainment system context</vt:lpstr>
      <vt:lpstr>Infotainment system context</vt:lpstr>
      <vt:lpstr>MEEGO Architecture</vt:lpstr>
      <vt:lpstr>Summary</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802</dc:title>
  <dc:creator>McGregor</dc:creator>
  <cp:lastModifiedBy>McGregor</cp:lastModifiedBy>
  <cp:revision>40</cp:revision>
  <dcterms:created xsi:type="dcterms:W3CDTF">2010-09-03T17:20:53Z</dcterms:created>
  <dcterms:modified xsi:type="dcterms:W3CDTF">2010-10-01T12:12:05Z</dcterms:modified>
</cp:coreProperties>
</file>