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1"/>
  </p:notesMasterIdLst>
  <p:sldIdLst>
    <p:sldId id="260" r:id="rId2"/>
    <p:sldId id="261" r:id="rId3"/>
    <p:sldId id="265" r:id="rId4"/>
    <p:sldId id="267" r:id="rId5"/>
    <p:sldId id="262" r:id="rId6"/>
    <p:sldId id="266" r:id="rId7"/>
    <p:sldId id="263" r:id="rId8"/>
    <p:sldId id="264" r:id="rId9"/>
    <p:sldId id="268" r:id="rId10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9103F"/>
    <a:srgbClr val="13212A"/>
    <a:srgbClr val="8C8F8E"/>
    <a:srgbClr val="3E461D"/>
    <a:srgbClr val="DDD9C3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Objects="1">
      <p:cViewPr varScale="1">
        <p:scale>
          <a:sx n="66" d="100"/>
          <a:sy n="66" d="100"/>
        </p:scale>
        <p:origin x="-59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6F9AA50D-5F1F-4C1E-BC3D-C715359F8293}" type="datetime1">
              <a:rPr lang="en-US"/>
              <a:pPr/>
              <a:t>10/11/2010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US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66F16B37-BB50-4860-B621-92F5BDBC64FA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ＭＳ Ｐゴシック" pitchFamily="-65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BFFA5608-FB1D-4DF2-A89C-2004C948F9D8}" type="slidenum">
              <a:rPr lang="en-US">
                <a:latin typeface="Arial" pitchFamily="34" charset="0"/>
                <a:ea typeface="ヒラギノ角ゴ Pro W3" charset="-128"/>
              </a:rPr>
              <a:pPr/>
              <a:t>1</a:t>
            </a:fld>
            <a:endParaRPr lang="en-US">
              <a:latin typeface="Arial" pitchFamily="34" charset="0"/>
              <a:ea typeface="ヒラギノ角ゴ Pro W3" charset="-128"/>
            </a:endParaRPr>
          </a:p>
        </p:txBody>
      </p:sp>
      <p:sp>
        <p:nvSpPr>
          <p:cNvPr id="34819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smtClean="0">
              <a:latin typeface="Arial" pitchFamily="34" charset="0"/>
              <a:ea typeface="ヒラギノ角ゴ Pro W3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E1E2472-1472-48D1-A3AC-F855E60A6EA0}" type="datetime1">
              <a:rPr lang="en-US"/>
              <a:pPr/>
              <a:t>10/11/2010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FF6458-F23B-405C-8F21-21F697F72E8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E93C717-D7BA-4950-BE82-C9B6FA413421}" type="datetime1">
              <a:rPr lang="en-US"/>
              <a:pPr/>
              <a:t>10/11/2010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5B1FAC-BFD0-4AF8-996E-9AE8DCF3405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26E6FEF-464C-4304-A61D-DA55B042AC71}" type="datetime1">
              <a:rPr lang="en-US"/>
              <a:pPr/>
              <a:t>10/11/2010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945862-C674-48FB-954D-1B70B92CB93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695D324-5911-42F7-BAA7-B0399E5DAF57}" type="datetime1">
              <a:rPr lang="en-US"/>
              <a:pPr/>
              <a:t>10/11/2010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B3080A-960D-4451-9B3F-76CB7E6F1BD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A4C9025-CCDE-41AC-8469-06231BE7E37A}" type="datetime1">
              <a:rPr lang="en-US"/>
              <a:pPr/>
              <a:t>10/11/2010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1CF67D-FF79-4C17-9170-99C0DB2C0DD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44FFCD2-4FD0-4489-A389-61AA38946966}" type="datetime1">
              <a:rPr lang="en-US"/>
              <a:pPr/>
              <a:t>10/11/2010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30720A-12D6-49B6-8C4C-A0F74D688C3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8CC1F02-0DC8-4E0B-89E4-5BDF7FFAAAFF}" type="datetime1">
              <a:rPr lang="en-US"/>
              <a:pPr/>
              <a:t>10/11/2010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F94244-F706-4A01-B34D-B1BD1FC2FD7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EE34111-2818-4C2B-9A16-901FF17E1FDE}" type="datetime1">
              <a:rPr lang="en-US"/>
              <a:pPr/>
              <a:t>10/11/2010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B5A3017-8251-4C4C-B4F7-477F6279554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26886E8-7E23-49BD-A7D5-B0CB10C8E9E8}" type="datetime1">
              <a:rPr lang="en-US"/>
              <a:pPr/>
              <a:t>10/11/2010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A1E566-C267-499F-BE0F-07A657FD01B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19FD3F7-5C67-437D-8B32-6AD57C640788}" type="datetime1">
              <a:rPr lang="en-US"/>
              <a:pPr/>
              <a:t>10/11/2010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9A243D-5B78-4D26-9164-F29874F113D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F76DFAB-8E9E-4530-8913-0944DC4115F2}" type="datetime1">
              <a:rPr lang="en-US"/>
              <a:pPr/>
              <a:t>10/11/2010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5D23948-1902-4099-8A87-590E1C405BD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US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A5EA005D-2E76-47E9-B8EE-FDEE6CD95D58}" type="datetime1">
              <a:rPr lang="en-US"/>
              <a:pPr/>
              <a:t>10/11/2010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C0B64028-1176-41D3-9614-D4E19406015D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MS PGothic" pitchFamily="34" charset="-128"/>
          <a:cs typeface="ＭＳ Ｐゴシック" pitchFamily="-65" charset="-128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MS PGothic" pitchFamily="34" charset="-128"/>
          <a:cs typeface="ＭＳ Ｐゴシック" pitchFamily="-65" charset="-128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4"/>
          <p:cNvSpPr>
            <a:spLocks noChangeArrowheads="1"/>
          </p:cNvSpPr>
          <p:nvPr/>
        </p:nvSpPr>
        <p:spPr bwMode="auto">
          <a:xfrm>
            <a:off x="1524000" y="4770438"/>
            <a:ext cx="6781800" cy="1201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Calibri" pitchFamily="34" charset="0"/>
            </a:endParaRPr>
          </a:p>
        </p:txBody>
      </p:sp>
      <p:sp>
        <p:nvSpPr>
          <p:cNvPr id="33795" name="Rectangle 8"/>
          <p:cNvSpPr>
            <a:spLocks noChangeArrowheads="1"/>
          </p:cNvSpPr>
          <p:nvPr/>
        </p:nvSpPr>
        <p:spPr bwMode="auto">
          <a:xfrm>
            <a:off x="381000" y="228600"/>
            <a:ext cx="8305800" cy="6019800"/>
          </a:xfrm>
          <a:prstGeom prst="rect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>
              <a:latin typeface="Calibri" pitchFamily="34" charset="0"/>
            </a:endParaRPr>
          </a:p>
        </p:txBody>
      </p:sp>
      <p:sp>
        <p:nvSpPr>
          <p:cNvPr id="33796" name="Rectangle 7"/>
          <p:cNvSpPr>
            <a:spLocks noChangeArrowheads="1"/>
          </p:cNvSpPr>
          <p:nvPr/>
        </p:nvSpPr>
        <p:spPr bwMode="auto">
          <a:xfrm>
            <a:off x="381000" y="152400"/>
            <a:ext cx="8305800" cy="76200"/>
          </a:xfrm>
          <a:prstGeom prst="rect">
            <a:avLst/>
          </a:prstGeom>
          <a:solidFill>
            <a:srgbClr val="FF66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>
              <a:latin typeface="Calibri" pitchFamily="34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 rot="10800000">
            <a:off x="381000" y="1219200"/>
            <a:ext cx="8305800" cy="1588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rot="10800000">
            <a:off x="381000" y="1273175"/>
            <a:ext cx="8305800" cy="1588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33799" name="Picture 10" descr="academicSymbolWdm_copur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2000" y="442913"/>
            <a:ext cx="2570163" cy="547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3800" name="Title 1"/>
          <p:cNvSpPr>
            <a:spLocks noGrp="1"/>
          </p:cNvSpPr>
          <p:nvPr>
            <p:ph type="ctrTitle"/>
          </p:nvPr>
        </p:nvSpPr>
        <p:spPr>
          <a:xfrm>
            <a:off x="381000" y="2130425"/>
            <a:ext cx="8305800" cy="1470025"/>
          </a:xfrm>
        </p:spPr>
        <p:txBody>
          <a:bodyPr/>
          <a:lstStyle/>
          <a:p>
            <a:r>
              <a:rPr lang="en-US" dirty="0" smtClean="0"/>
              <a:t>SYSE 802</a:t>
            </a:r>
          </a:p>
        </p:txBody>
      </p:sp>
      <p:sp>
        <p:nvSpPr>
          <p:cNvPr id="33801" name="Subtitle 2"/>
          <p:cNvSpPr>
            <a:spLocks noGrp="1"/>
          </p:cNvSpPr>
          <p:nvPr>
            <p:ph type="subTitle" idx="1"/>
          </p:nvPr>
        </p:nvSpPr>
        <p:spPr>
          <a:xfrm>
            <a:off x="1120775" y="3657600"/>
            <a:ext cx="6840538" cy="1752600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John D. </a:t>
            </a:r>
            <a:r>
              <a:rPr lang="en-US" dirty="0" smtClean="0">
                <a:solidFill>
                  <a:schemeClr val="tx1"/>
                </a:solidFill>
              </a:rPr>
              <a:t>McGregor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Module 4 Session 0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Where are we?</a:t>
            </a:r>
            <a:endParaRPr lang="en-US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 model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 was asked about how what we are doing compares to the traditional V Model process of systems engineering. I was confused since we are explicitly following that model </a:t>
            </a:r>
            <a:r>
              <a:rPr lang="en-US" dirty="0" err="1" smtClean="0"/>
              <a:t>til</a:t>
            </a:r>
            <a:r>
              <a:rPr lang="en-US" dirty="0" smtClean="0"/>
              <a:t> I followed the reference I was given to page 10 of the </a:t>
            </a:r>
            <a:r>
              <a:rPr lang="en-US" dirty="0" err="1" smtClean="0"/>
              <a:t>Buede</a:t>
            </a:r>
            <a:r>
              <a:rPr lang="en-US" dirty="0" smtClean="0"/>
              <a:t> book.</a:t>
            </a:r>
          </a:p>
          <a:p>
            <a:r>
              <a:rPr lang="en-US" dirty="0" smtClean="0"/>
              <a:t>That V model is only the design and integration portions of the full V model shown on page 6.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 Model - 2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Two responses:</a:t>
            </a:r>
          </a:p>
          <a:p>
            <a:pPr lvl="1"/>
            <a:r>
              <a:rPr lang="en-US" dirty="0" smtClean="0"/>
              <a:t>Waiting until the upward bound leg of the V model to do verification and validation is too late. You have already wasted work on incorrect requirements. Taking the model-driven approach that we are is much more likely to find defects earlier but does not negate the overall V. </a:t>
            </a:r>
            <a:endParaRPr lang="en-US" dirty="0" smtClean="0"/>
          </a:p>
          <a:p>
            <a:pPr lvl="1"/>
            <a:r>
              <a:rPr lang="en-US" dirty="0" smtClean="0"/>
              <a:t>Second response, we are following a V-Model. The standard given in ISO 15288 is shown first…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 Model from ISO 15288 – Systems Engineering</a:t>
            </a:r>
            <a:endParaRPr lang="en-US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90600" y="1600200"/>
            <a:ext cx="6972300" cy="480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76200" y="2667000"/>
            <a:ext cx="11336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Module 0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36240" y="4343400"/>
            <a:ext cx="13260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Module 1,2</a:t>
            </a:r>
            <a:endParaRPr lang="en-US" dirty="0"/>
          </a:p>
        </p:txBody>
      </p:sp>
      <p:cxnSp>
        <p:nvCxnSpPr>
          <p:cNvPr id="7" name="Straight Arrow Connector 6"/>
          <p:cNvCxnSpPr/>
          <p:nvPr/>
        </p:nvCxnSpPr>
        <p:spPr>
          <a:xfrm flipV="1">
            <a:off x="731706" y="3810000"/>
            <a:ext cx="630538" cy="5334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76200" y="5181600"/>
            <a:ext cx="13260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Module 3,4</a:t>
            </a:r>
            <a:endParaRPr lang="en-US" dirty="0"/>
          </a:p>
        </p:txBody>
      </p:sp>
      <p:cxnSp>
        <p:nvCxnSpPr>
          <p:cNvPr id="10" name="Straight Arrow Connector 9"/>
          <p:cNvCxnSpPr>
            <a:stCxn id="9" idx="3"/>
          </p:cNvCxnSpPr>
          <p:nvPr/>
        </p:nvCxnSpPr>
        <p:spPr>
          <a:xfrm flipV="1">
            <a:off x="1402204" y="5181600"/>
            <a:ext cx="426596" cy="18466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381000" y="5791200"/>
            <a:ext cx="11336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Module 5</a:t>
            </a:r>
            <a:endParaRPr lang="en-US" dirty="0"/>
          </a:p>
        </p:txBody>
      </p:sp>
      <p:cxnSp>
        <p:nvCxnSpPr>
          <p:cNvPr id="12" name="Straight Arrow Connector 11"/>
          <p:cNvCxnSpPr>
            <a:stCxn id="11" idx="3"/>
          </p:cNvCxnSpPr>
          <p:nvPr/>
        </p:nvCxnSpPr>
        <p:spPr>
          <a:xfrm flipV="1">
            <a:off x="1514644" y="5550932"/>
            <a:ext cx="847556" cy="42493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>
            <a:off x="990600" y="4343400"/>
            <a:ext cx="524044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 model -3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This picture is the high level V Model used by the US Dept  of Transportation</a:t>
            </a:r>
            <a:endParaRPr lang="en-US" sz="24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86000" y="2370932"/>
            <a:ext cx="4743450" cy="37552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685800" y="2558534"/>
            <a:ext cx="11336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Module 0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685800" y="3276600"/>
            <a:ext cx="13260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Module 1,2</a:t>
            </a:r>
            <a:endParaRPr lang="en-US" dirty="0"/>
          </a:p>
        </p:txBody>
      </p:sp>
      <p:cxnSp>
        <p:nvCxnSpPr>
          <p:cNvPr id="8" name="Straight Arrow Connector 7"/>
          <p:cNvCxnSpPr/>
          <p:nvPr/>
        </p:nvCxnSpPr>
        <p:spPr>
          <a:xfrm>
            <a:off x="2011804" y="3506788"/>
            <a:ext cx="1340996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>
            <a:stCxn id="5" idx="3"/>
          </p:cNvCxnSpPr>
          <p:nvPr/>
        </p:nvCxnSpPr>
        <p:spPr>
          <a:xfrm>
            <a:off x="1819444" y="2743200"/>
            <a:ext cx="1380956" cy="18466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685800" y="3645932"/>
            <a:ext cx="13260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Module 3,4</a:t>
            </a:r>
            <a:endParaRPr lang="en-US" dirty="0"/>
          </a:p>
        </p:txBody>
      </p:sp>
      <p:cxnSp>
        <p:nvCxnSpPr>
          <p:cNvPr id="14" name="Straight Arrow Connector 13"/>
          <p:cNvCxnSpPr>
            <a:stCxn id="12" idx="3"/>
          </p:cNvCxnSpPr>
          <p:nvPr/>
        </p:nvCxnSpPr>
        <p:spPr>
          <a:xfrm>
            <a:off x="2011804" y="3830598"/>
            <a:ext cx="1340996" cy="5560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838200" y="4343400"/>
            <a:ext cx="11336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Module 5</a:t>
            </a:r>
            <a:endParaRPr lang="en-US" dirty="0"/>
          </a:p>
        </p:txBody>
      </p:sp>
      <p:cxnSp>
        <p:nvCxnSpPr>
          <p:cNvPr id="17" name="Straight Arrow Connector 16"/>
          <p:cNvCxnSpPr>
            <a:stCxn id="15" idx="3"/>
          </p:cNvCxnSpPr>
          <p:nvPr/>
        </p:nvCxnSpPr>
        <p:spPr>
          <a:xfrm>
            <a:off x="1971844" y="4528066"/>
            <a:ext cx="1838156" cy="4393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2667000" y="6368534"/>
            <a:ext cx="37882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http://en.wikipedia.org/wiki/V-Model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MIT’s V Model for Systems Engineering</a:t>
            </a:r>
            <a:endParaRPr lang="en-US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295400" y="2057400"/>
            <a:ext cx="6494428" cy="42473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161756" y="2286000"/>
            <a:ext cx="11336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Module 0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22798" y="3505200"/>
            <a:ext cx="13260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Module 1,2</a:t>
            </a:r>
            <a:endParaRPr lang="en-US" dirty="0"/>
          </a:p>
        </p:txBody>
      </p:sp>
      <p:cxnSp>
        <p:nvCxnSpPr>
          <p:cNvPr id="7" name="Straight Arrow Connector 6"/>
          <p:cNvCxnSpPr/>
          <p:nvPr/>
        </p:nvCxnSpPr>
        <p:spPr>
          <a:xfrm>
            <a:off x="1341306" y="3872944"/>
            <a:ext cx="630538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175198" y="4419600"/>
            <a:ext cx="13260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Module 3,4</a:t>
            </a:r>
            <a:endParaRPr lang="en-US" dirty="0"/>
          </a:p>
        </p:txBody>
      </p:sp>
      <p:cxnSp>
        <p:nvCxnSpPr>
          <p:cNvPr id="10" name="Straight Arrow Connector 9"/>
          <p:cNvCxnSpPr>
            <a:stCxn id="9" idx="3"/>
          </p:cNvCxnSpPr>
          <p:nvPr/>
        </p:nvCxnSpPr>
        <p:spPr>
          <a:xfrm>
            <a:off x="1501202" y="4604266"/>
            <a:ext cx="708598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838200" y="5800130"/>
            <a:ext cx="11336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Module 5</a:t>
            </a:r>
            <a:endParaRPr lang="en-US" dirty="0"/>
          </a:p>
        </p:txBody>
      </p:sp>
      <p:cxnSp>
        <p:nvCxnSpPr>
          <p:cNvPr id="12" name="Straight Arrow Connector 11"/>
          <p:cNvCxnSpPr>
            <a:stCxn id="11" idx="3"/>
          </p:cNvCxnSpPr>
          <p:nvPr/>
        </p:nvCxnSpPr>
        <p:spPr>
          <a:xfrm flipV="1">
            <a:off x="1971844" y="5342930"/>
            <a:ext cx="1228556" cy="64186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>
            <a:stCxn id="6" idx="3"/>
          </p:cNvCxnSpPr>
          <p:nvPr/>
        </p:nvCxnSpPr>
        <p:spPr>
          <a:xfrm flipV="1">
            <a:off x="1348802" y="3505200"/>
            <a:ext cx="251398" cy="18466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Tools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EPF tool is equivalent to IBM’s Composer tool. A large number of companies, in order to meet multiple demands, blend ISO 9000, CMMI, and a variety of other criteria. They build a unique method for each project to include tools, techniques, and processes.</a:t>
            </a:r>
          </a:p>
          <a:p>
            <a:r>
              <a:rPr lang="en-US" dirty="0" smtClean="0"/>
              <a:t>EPF, Composer, and other similar tools give the ability to take the V model and develop explicit process definitions for each project. 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Tools - 2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Topcased</a:t>
            </a:r>
            <a:r>
              <a:rPr lang="en-US" dirty="0" smtClean="0"/>
              <a:t> including </a:t>
            </a:r>
            <a:r>
              <a:rPr lang="en-US" dirty="0" err="1" smtClean="0"/>
              <a:t>SysML</a:t>
            </a:r>
            <a:r>
              <a:rPr lang="en-US" dirty="0" smtClean="0"/>
              <a:t> and AADL support a model-driven approach to systems engineering. After a very large (billions of dollars) mistake Airbus vowed not to make that mistake again and began development of an environment for end-to-end systems engineering including hardware and software. They have selected specific standards such as </a:t>
            </a:r>
            <a:r>
              <a:rPr lang="en-US" dirty="0" err="1" smtClean="0"/>
              <a:t>SysML</a:t>
            </a:r>
            <a:r>
              <a:rPr lang="en-US" dirty="0" smtClean="0"/>
              <a:t> and AADL to build dependable systems.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More questions?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Keep the questions coming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yse802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syse802Template</Template>
  <TotalTime>937</TotalTime>
  <Words>370</Words>
  <Application>Microsoft Office PowerPoint</Application>
  <PresentationFormat>On-screen Show (4:3)</PresentationFormat>
  <Paragraphs>39</Paragraphs>
  <Slides>9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syse802Template</vt:lpstr>
      <vt:lpstr>SYSE 802</vt:lpstr>
      <vt:lpstr>V model</vt:lpstr>
      <vt:lpstr>V Model - 2</vt:lpstr>
      <vt:lpstr>V Model from ISO 15288 – Systems Engineering</vt:lpstr>
      <vt:lpstr>V model -3</vt:lpstr>
      <vt:lpstr>MIT’s V Model for Systems Engineering</vt:lpstr>
      <vt:lpstr>Tools</vt:lpstr>
      <vt:lpstr>Tools - 2</vt:lpstr>
      <vt:lpstr>More questions?</vt:lpstr>
    </vt:vector>
  </TitlesOfParts>
  <Company>Clemson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SYSE 802</dc:title>
  <dc:creator>McGregor</dc:creator>
  <cp:lastModifiedBy>McGregor</cp:lastModifiedBy>
  <cp:revision>6</cp:revision>
  <dcterms:created xsi:type="dcterms:W3CDTF">2010-10-11T19:05:30Z</dcterms:created>
  <dcterms:modified xsi:type="dcterms:W3CDTF">2010-10-12T10:42:56Z</dcterms:modified>
</cp:coreProperties>
</file>