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60" r:id="rId2"/>
    <p:sldId id="261" r:id="rId3"/>
    <p:sldId id="262" r:id="rId4"/>
    <p:sldId id="267" r:id="rId5"/>
    <p:sldId id="275" r:id="rId6"/>
    <p:sldId id="280" r:id="rId7"/>
    <p:sldId id="268" r:id="rId8"/>
    <p:sldId id="269" r:id="rId9"/>
    <p:sldId id="270" r:id="rId10"/>
    <p:sldId id="271" r:id="rId11"/>
    <p:sldId id="272" r:id="rId12"/>
    <p:sldId id="273" r:id="rId13"/>
    <p:sldId id="274" r:id="rId14"/>
    <p:sldId id="278" r:id="rId15"/>
    <p:sldId id="279" r:id="rId16"/>
    <p:sldId id="276" r:id="rId17"/>
    <p:sldId id="277" r:id="rId18"/>
    <p:sldId id="281" r:id="rId19"/>
    <p:sldId id="266" r:id="rId20"/>
    <p:sldId id="265" r:id="rId21"/>
    <p:sldId id="282" r:id="rId22"/>
    <p:sldId id="264" r:id="rId2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6" d="100"/>
          <a:sy n="66" d="100"/>
        </p:scale>
        <p:origin x="-59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11/6/2010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dirty="0"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11/6/2010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11/6/2010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11/6/2010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11/6/2010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11/6/2010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11/6/2010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11/6/2010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11/6/2010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11/6/2010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11/6/2010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11/6/2010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11/6/2010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justice.gov/jmd/irm/lifecycle/appendixc16.ht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8 Session 1</a:t>
            </a:r>
          </a:p>
          <a:p>
            <a:r>
              <a:rPr lang="en-US" dirty="0" smtClean="0">
                <a:solidFill>
                  <a:schemeClr val="tx1"/>
                </a:solidFill>
              </a:rPr>
              <a:t>Management by Interfaces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Budget Process</a:t>
            </a:r>
            <a:endParaRPr lang="en-US" dirty="0"/>
          </a:p>
        </p:txBody>
      </p:sp>
      <p:sp>
        <p:nvSpPr>
          <p:cNvPr id="3" name="Content Placeholder 2"/>
          <p:cNvSpPr>
            <a:spLocks noGrp="1"/>
          </p:cNvSpPr>
          <p:nvPr>
            <p:ph idx="1"/>
          </p:nvPr>
        </p:nvSpPr>
        <p:spPr/>
        <p:txBody>
          <a:bodyPr/>
          <a:lstStyle/>
          <a:p>
            <a:r>
              <a:rPr lang="en-US" dirty="0" smtClean="0"/>
              <a:t>Critical design factors and associated design parameters are identified.</a:t>
            </a:r>
          </a:p>
          <a:p>
            <a:pPr lvl="1"/>
            <a:r>
              <a:rPr lang="en-US" dirty="0" smtClean="0"/>
              <a:t>For example, a radio’s antenna, frequency, and power are all critical to satisfying the requirements of the radio.</a:t>
            </a:r>
          </a:p>
          <a:p>
            <a:r>
              <a:rPr lang="en-US" dirty="0" smtClean="0"/>
              <a:t>Identify all possible types of errors that can occur.</a:t>
            </a:r>
          </a:p>
          <a:p>
            <a:pPr lvl="1"/>
            <a:r>
              <a:rPr lang="en-US" dirty="0" smtClean="0"/>
              <a:t>Power fluctuations from the power supply affect the power of the antenna.</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Budget Process - 2</a:t>
            </a:r>
            <a:endParaRPr lang="en-US" dirty="0"/>
          </a:p>
        </p:txBody>
      </p:sp>
      <p:sp>
        <p:nvSpPr>
          <p:cNvPr id="3" name="Content Placeholder 2"/>
          <p:cNvSpPr>
            <a:spLocks noGrp="1"/>
          </p:cNvSpPr>
          <p:nvPr>
            <p:ph idx="1"/>
          </p:nvPr>
        </p:nvSpPr>
        <p:spPr/>
        <p:txBody>
          <a:bodyPr/>
          <a:lstStyle/>
          <a:p>
            <a:r>
              <a:rPr lang="en-US" dirty="0" smtClean="0"/>
              <a:t>Design requirements such as tolerances are linked to actions in the manufacturing process that can influence the tolerances.</a:t>
            </a:r>
          </a:p>
          <a:p>
            <a:pPr lvl="1"/>
            <a:r>
              <a:rPr lang="en-US" sz="2000" dirty="0" smtClean="0"/>
              <a:t>The process that shapes the antenna can affect the quality of the signal.</a:t>
            </a:r>
          </a:p>
          <a:p>
            <a:r>
              <a:rPr lang="en-US" dirty="0" smtClean="0"/>
              <a:t>The manufacturing process is modified to reduce these effects.</a:t>
            </a:r>
          </a:p>
          <a:p>
            <a:pPr lvl="1"/>
            <a:r>
              <a:rPr lang="en-US" sz="2000" dirty="0" smtClean="0"/>
              <a:t>A different type of machining may be used that can increase precision if analysis finds that the proposed process will fail to meet tolerances a significant amount of time. </a:t>
            </a:r>
            <a:endParaRPr 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Budgets and Domains</a:t>
            </a:r>
            <a:endParaRPr lang="en-US" dirty="0"/>
          </a:p>
        </p:txBody>
      </p:sp>
      <p:sp>
        <p:nvSpPr>
          <p:cNvPr id="3" name="Content Placeholder 2"/>
          <p:cNvSpPr>
            <a:spLocks noGrp="1"/>
          </p:cNvSpPr>
          <p:nvPr>
            <p:ph idx="1"/>
          </p:nvPr>
        </p:nvSpPr>
        <p:spPr/>
        <p:txBody>
          <a:bodyPr/>
          <a:lstStyle/>
          <a:p>
            <a:r>
              <a:rPr lang="en-US" sz="2000" dirty="0" smtClean="0"/>
              <a:t>This discussion on budgets and analyses should make more clear the importance of domain to the systems engineer.</a:t>
            </a:r>
          </a:p>
          <a:p>
            <a:r>
              <a:rPr lang="en-US" sz="2000" dirty="0" smtClean="0"/>
              <a:t>As a systems engineer leading the radio project I am not expected to know about the manufacture of antennas.</a:t>
            </a:r>
          </a:p>
          <a:p>
            <a:r>
              <a:rPr lang="en-US" sz="2000" dirty="0" smtClean="0"/>
              <a:t>I am expected to manage a team that provides expert analysis of that and other manufacturing factors and to make decisions based on that data.</a:t>
            </a:r>
          </a:p>
          <a:p>
            <a:r>
              <a:rPr lang="en-US" sz="2000" dirty="0" smtClean="0"/>
              <a:t>The different disciplines involved in a manufacturing process have different degrees of flexibility.</a:t>
            </a:r>
          </a:p>
          <a:p>
            <a:r>
              <a:rPr lang="en-US" sz="2000" dirty="0" smtClean="0"/>
              <a:t>Budgets are negotiated among the participants in a manufacturing step and often re-negotiated.</a:t>
            </a: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Budgets and Scenarios</a:t>
            </a:r>
            <a:endParaRPr lang="en-US" dirty="0"/>
          </a:p>
        </p:txBody>
      </p:sp>
      <p:sp>
        <p:nvSpPr>
          <p:cNvPr id="3" name="Content Placeholder 2"/>
          <p:cNvSpPr>
            <a:spLocks noGrp="1"/>
          </p:cNvSpPr>
          <p:nvPr>
            <p:ph idx="1"/>
          </p:nvPr>
        </p:nvSpPr>
        <p:spPr/>
        <p:txBody>
          <a:bodyPr/>
          <a:lstStyle/>
          <a:p>
            <a:r>
              <a:rPr lang="en-US" sz="2400" dirty="0" smtClean="0"/>
              <a:t>Each use case we created was intended to be a complete use of the system, but the purpose at that time was a high level view of the system.</a:t>
            </a:r>
          </a:p>
          <a:p>
            <a:r>
              <a:rPr lang="en-US" sz="2400" dirty="0" smtClean="0"/>
              <a:t>At this point we need more complete end-to-end detailed information. They can still be associated with the use cases.</a:t>
            </a:r>
          </a:p>
          <a:p>
            <a:r>
              <a:rPr lang="en-US" sz="2400" dirty="0" smtClean="0"/>
              <a:t>The important thing at this point is to not digress into isolated pockets of scenarios by individual specialties. This often fails to notice significant interactions.</a:t>
            </a:r>
          </a:p>
          <a:p>
            <a:r>
              <a:rPr lang="en-US" sz="2400" dirty="0" smtClean="0"/>
              <a:t>The detailed scenarios provide profiles of important factors across the length of the scenario. For example, when will peak power loads occur, when will secure files be accessed, etc.</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scenarios</a:t>
            </a:r>
            <a:endParaRPr lang="en-US" dirty="0"/>
          </a:p>
        </p:txBody>
      </p:sp>
      <p:sp>
        <p:nvSpPr>
          <p:cNvPr id="3" name="Content Placeholder 2"/>
          <p:cNvSpPr>
            <a:spLocks noGrp="1"/>
          </p:cNvSpPr>
          <p:nvPr>
            <p:ph idx="1"/>
          </p:nvPr>
        </p:nvSpPr>
        <p:spPr>
          <a:xfrm>
            <a:off x="228600" y="1600200"/>
            <a:ext cx="3136575" cy="4953000"/>
          </a:xfrm>
        </p:spPr>
        <p:txBody>
          <a:bodyPr/>
          <a:lstStyle/>
          <a:p>
            <a:pPr marL="0" indent="0">
              <a:spcBef>
                <a:spcPts val="0"/>
              </a:spcBef>
              <a:buNone/>
            </a:pPr>
            <a:r>
              <a:rPr lang="en-US" sz="2400" dirty="0" smtClean="0"/>
              <a:t>“Turns radio on/off” is expanded to include how to turn the radio on and off and what kinds of errors can be encountered.</a:t>
            </a:r>
          </a:p>
          <a:p>
            <a:pPr marL="0" indent="0">
              <a:spcBef>
                <a:spcPts val="0"/>
              </a:spcBef>
              <a:buNone/>
            </a:pPr>
            <a:r>
              <a:rPr lang="en-US" sz="2400" dirty="0" smtClean="0"/>
              <a:t>“Turn the radio on using the control on the steering wheel…”</a:t>
            </a:r>
          </a:p>
          <a:p>
            <a:pPr marL="0" indent="0">
              <a:spcBef>
                <a:spcPts val="0"/>
              </a:spcBef>
              <a:buNone/>
            </a:pPr>
            <a:r>
              <a:rPr lang="en-US" sz="2400" dirty="0" smtClean="0"/>
              <a:t>“Turn the radio on using the controls on the face of the radio…”</a:t>
            </a:r>
            <a:endParaRPr lang="en-US" sz="2400" dirty="0"/>
          </a:p>
        </p:txBody>
      </p:sp>
      <p:pic>
        <p:nvPicPr>
          <p:cNvPr id="4" name="Picture 3"/>
          <p:cNvPicPr>
            <a:picLocks noChangeAspect="1" noChangeArrowheads="1"/>
          </p:cNvPicPr>
          <p:nvPr/>
        </p:nvPicPr>
        <p:blipFill>
          <a:blip r:embed="rId2"/>
          <a:srcRect/>
          <a:stretch>
            <a:fillRect/>
          </a:stretch>
        </p:blipFill>
        <p:spPr bwMode="auto">
          <a:xfrm>
            <a:off x="3365175" y="1828800"/>
            <a:ext cx="5778825" cy="4525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scenarios - 2</a:t>
            </a:r>
            <a:endParaRPr lang="en-US" dirty="0"/>
          </a:p>
        </p:txBody>
      </p:sp>
      <p:sp>
        <p:nvSpPr>
          <p:cNvPr id="3" name="Content Placeholder 2"/>
          <p:cNvSpPr>
            <a:spLocks noGrp="1"/>
          </p:cNvSpPr>
          <p:nvPr>
            <p:ph idx="1"/>
          </p:nvPr>
        </p:nvSpPr>
        <p:spPr/>
        <p:txBody>
          <a:bodyPr/>
          <a:lstStyle/>
          <a:p>
            <a:r>
              <a:rPr lang="en-US" sz="2800" dirty="0" smtClean="0"/>
              <a:t>The driver turns the radio on using the controls on the steering wheel and searches for a particular station by repeatedly pressing the channel advance button. Current station number and available format information is displayed on the AV display located on the dashboard. When the correct channel is found the driver adjusts the sound using the steering wheel controls. A volume indication is displayed on the AV screen. </a:t>
            </a:r>
          </a:p>
          <a:p>
            <a:r>
              <a:rPr lang="en-US" sz="2800" dirty="0" smtClean="0"/>
              <a:t>This gives a more complete view of the elements in </a:t>
            </a:r>
            <a:r>
              <a:rPr lang="en-US" sz="2800" smtClean="0"/>
              <a:t>the system.</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- 2</a:t>
            </a:r>
            <a:endParaRPr lang="en-US" dirty="0"/>
          </a:p>
        </p:txBody>
      </p:sp>
      <p:sp>
        <p:nvSpPr>
          <p:cNvPr id="3" name="Content Placeholder 2"/>
          <p:cNvSpPr>
            <a:spLocks noGrp="1"/>
          </p:cNvSpPr>
          <p:nvPr>
            <p:ph idx="1"/>
          </p:nvPr>
        </p:nvSpPr>
        <p:spPr/>
        <p:txBody>
          <a:bodyPr/>
          <a:lstStyle/>
          <a:p>
            <a:r>
              <a:rPr lang="en-US" dirty="0" smtClean="0"/>
              <a:t>Besides budget, another important factor in the management of interfaces is any applicable standard that defines the entire interface or some portion of it.</a:t>
            </a:r>
          </a:p>
          <a:p>
            <a:r>
              <a:rPr lang="en-US" dirty="0" smtClean="0"/>
              <a:t>The standard may be only a locally defined interface. It may be one-sided in that it may advertise what a module must do to interface with our system and make no assumptions about what the other module is.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Interfaces</a:t>
            </a:r>
            <a:endParaRPr lang="en-US" dirty="0"/>
          </a:p>
        </p:txBody>
      </p:sp>
      <p:sp>
        <p:nvSpPr>
          <p:cNvPr id="3" name="Content Placeholder 2"/>
          <p:cNvSpPr>
            <a:spLocks noGrp="1"/>
          </p:cNvSpPr>
          <p:nvPr>
            <p:ph idx="1"/>
          </p:nvPr>
        </p:nvSpPr>
        <p:spPr/>
        <p:txBody>
          <a:bodyPr/>
          <a:lstStyle/>
          <a:p>
            <a:r>
              <a:rPr lang="en-US" sz="2800" dirty="0" smtClean="0"/>
              <a:t>RS 232 and Bluetooth are just two examples of interface definitions that are used routinely.</a:t>
            </a:r>
          </a:p>
          <a:p>
            <a:r>
              <a:rPr lang="en-US" sz="2800" dirty="0" smtClean="0"/>
              <a:t>Standard interfaces typically open options for multiple implementations. There are usually many products available to implement a standard interface.</a:t>
            </a:r>
          </a:p>
          <a:p>
            <a:r>
              <a:rPr lang="en-US" sz="2800" dirty="0" smtClean="0"/>
              <a:t>The written description already exists saving time and resources.</a:t>
            </a:r>
          </a:p>
          <a:p>
            <a:r>
              <a:rPr lang="en-US" sz="2800" dirty="0" smtClean="0"/>
              <a:t>While this is often more true for external interfaces, using a standard design may result in standard internal interfaces among components.</a:t>
            </a:r>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Built-to-purpose systems</a:t>
            </a:r>
            <a:endParaRPr lang="en-US" dirty="0"/>
          </a:p>
        </p:txBody>
      </p:sp>
      <p:sp>
        <p:nvSpPr>
          <p:cNvPr id="3" name="Content Placeholder 2"/>
          <p:cNvSpPr>
            <a:spLocks noGrp="1"/>
          </p:cNvSpPr>
          <p:nvPr>
            <p:ph idx="1"/>
          </p:nvPr>
        </p:nvSpPr>
        <p:spPr/>
        <p:txBody>
          <a:bodyPr/>
          <a:lstStyle/>
          <a:p>
            <a:r>
              <a:rPr lang="en-US" dirty="0" smtClean="0"/>
              <a:t>Systems that are built to fulfill a specific purpose have a fixed relationship between pairs of modules.</a:t>
            </a:r>
          </a:p>
          <a:p>
            <a:r>
              <a:rPr lang="en-US" dirty="0" smtClean="0"/>
              <a:t>In this case the interface can be a two-way contract that is negotiated between the parties.</a:t>
            </a:r>
          </a:p>
          <a:p>
            <a:r>
              <a:rPr lang="en-US" dirty="0" smtClean="0"/>
              <a:t>The interface may be physical or in software.</a:t>
            </a:r>
          </a:p>
          <a:p>
            <a:r>
              <a:rPr lang="en-US" dirty="0" smtClean="0"/>
              <a:t>An Interface Working Group (IWG) is formed from both sides.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Control Document</a:t>
            </a:r>
            <a:endParaRPr lang="en-US" dirty="0"/>
          </a:p>
        </p:txBody>
      </p:sp>
      <p:sp>
        <p:nvSpPr>
          <p:cNvPr id="3" name="Content Placeholder 2"/>
          <p:cNvSpPr>
            <a:spLocks noGrp="1"/>
          </p:cNvSpPr>
          <p:nvPr>
            <p:ph idx="1"/>
          </p:nvPr>
        </p:nvSpPr>
        <p:spPr/>
        <p:txBody>
          <a:bodyPr/>
          <a:lstStyle/>
          <a:p>
            <a:r>
              <a:rPr lang="en-US" dirty="0" smtClean="0"/>
              <a:t>Basically an interface is a contract between the suppliers of implementations and the users of those implementations.</a:t>
            </a:r>
          </a:p>
          <a:p>
            <a:r>
              <a:rPr lang="en-US" dirty="0" smtClean="0"/>
              <a:t>The interface control document (ICD) is the written contract that defines the interface.</a:t>
            </a:r>
          </a:p>
          <a:p>
            <a:r>
              <a:rPr lang="en-US" dirty="0" smtClean="0"/>
              <a:t>The next slide has several examples of ICDs that may interest you. Just scan each.</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To consider how interface management impacts the systems engineering process.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Control Document</a:t>
            </a:r>
            <a:endParaRPr lang="en-US" dirty="0"/>
          </a:p>
        </p:txBody>
      </p:sp>
      <p:sp>
        <p:nvSpPr>
          <p:cNvPr id="3" name="Content Placeholder 2"/>
          <p:cNvSpPr>
            <a:spLocks noGrp="1"/>
          </p:cNvSpPr>
          <p:nvPr>
            <p:ph idx="1"/>
          </p:nvPr>
        </p:nvSpPr>
        <p:spPr/>
        <p:txBody>
          <a:bodyPr/>
          <a:lstStyle/>
          <a:p>
            <a:r>
              <a:rPr lang="en-US" dirty="0" smtClean="0">
                <a:hlinkClick r:id="rId2"/>
              </a:rPr>
              <a:t>http://www.everyspec.com/NASA/NASA+-+JSC/NASA+-+SSP+PUBS/SSP_30256-001_REVF_7FEB1997--PDF__17774/</a:t>
            </a:r>
          </a:p>
          <a:p>
            <a:r>
              <a:rPr lang="en-US" dirty="0" smtClean="0">
                <a:hlinkClick r:id="rId2"/>
              </a:rPr>
              <a:t>http://services.eoportal.org/massRef/documentation/icd.pdf</a:t>
            </a:r>
          </a:p>
          <a:p>
            <a:r>
              <a:rPr lang="en-US" dirty="0" smtClean="0">
                <a:hlinkClick r:id="rId2"/>
              </a:rPr>
              <a:t>http://hirise.lpl.arizona.edu/pdf/HiRISE_EDR_SIS_2007_03_15.pdf</a:t>
            </a:r>
          </a:p>
          <a:p>
            <a:r>
              <a:rPr lang="en-US" dirty="0" smtClean="0">
                <a:hlinkClick r:id="rId2"/>
              </a:rPr>
              <a:t>http://www.justice.gov/jmd/irm/lifecycle/appendixc16.htm</a:t>
            </a:r>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Definition Document (IDD)</a:t>
            </a:r>
            <a:endParaRPr lang="en-US" dirty="0"/>
          </a:p>
        </p:txBody>
      </p:sp>
      <p:sp>
        <p:nvSpPr>
          <p:cNvPr id="3" name="Content Placeholder 2"/>
          <p:cNvSpPr>
            <a:spLocks noGrp="1"/>
          </p:cNvSpPr>
          <p:nvPr>
            <p:ph idx="1"/>
          </p:nvPr>
        </p:nvSpPr>
        <p:spPr/>
        <p:txBody>
          <a:bodyPr/>
          <a:lstStyle/>
          <a:p>
            <a:r>
              <a:rPr lang="en-US" dirty="0" smtClean="0"/>
              <a:t>If a component is designed to work in a variety of systems a two-way interface is not possible.</a:t>
            </a:r>
          </a:p>
          <a:p>
            <a:r>
              <a:rPr lang="en-US" dirty="0" smtClean="0"/>
              <a:t>The IDD describes the inputs and outputs from the single interface and is used by any SE who must integrate with that interface.</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Interfaces are where modules come together and where accidents happen.</a:t>
            </a:r>
          </a:p>
          <a:p>
            <a:r>
              <a:rPr lang="en-US" dirty="0" smtClean="0"/>
              <a:t>Tight control with well specified interfaces, even if all the teams are in-house, is necessary to ensure that the pieces of the system will fit together.</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beginning</a:t>
            </a:r>
            <a:endParaRPr lang="en-US" dirty="0"/>
          </a:p>
        </p:txBody>
      </p:sp>
      <p:sp>
        <p:nvSpPr>
          <p:cNvPr id="3" name="Content Placeholder 2"/>
          <p:cNvSpPr>
            <a:spLocks noGrp="1"/>
          </p:cNvSpPr>
          <p:nvPr>
            <p:ph idx="1"/>
          </p:nvPr>
        </p:nvSpPr>
        <p:spPr/>
        <p:txBody>
          <a:bodyPr/>
          <a:lstStyle/>
          <a:p>
            <a:r>
              <a:rPr lang="en-US" dirty="0" smtClean="0"/>
              <a:t>We started this semester using the use case notation.</a:t>
            </a:r>
          </a:p>
          <a:p>
            <a:r>
              <a:rPr lang="en-US" dirty="0" smtClean="0"/>
              <a:t>We defined the external system interfaces at a notional level by identifying those external things with which our system would interact.</a:t>
            </a:r>
          </a:p>
          <a:p>
            <a:r>
              <a:rPr lang="en-US" dirty="0" smtClean="0"/>
              <a:t>The actors were human operators and other hardware-based system.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Then …</a:t>
            </a:r>
            <a:endParaRPr lang="en-US" dirty="0"/>
          </a:p>
        </p:txBody>
      </p:sp>
      <p:sp>
        <p:nvSpPr>
          <p:cNvPr id="3" name="Content Placeholder 2"/>
          <p:cNvSpPr>
            <a:spLocks noGrp="1"/>
          </p:cNvSpPr>
          <p:nvPr>
            <p:ph idx="1"/>
          </p:nvPr>
        </p:nvSpPr>
        <p:spPr/>
        <p:txBody>
          <a:bodyPr/>
          <a:lstStyle/>
          <a:p>
            <a:r>
              <a:rPr lang="en-US" dirty="0" smtClean="0"/>
              <a:t>We discussed architecture and began to define internal interfaces.</a:t>
            </a:r>
          </a:p>
          <a:p>
            <a:r>
              <a:rPr lang="en-US" dirty="0" smtClean="0"/>
              <a:t>Subsystem and module interfaces allow concurrent engineering.</a:t>
            </a:r>
          </a:p>
          <a:p>
            <a:r>
              <a:rPr lang="en-US" dirty="0" smtClean="0"/>
              <a:t>If some of these internal interfaces are to be satisfied by subcontractors, the interface definition becomes part of the contract.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Since then …</a:t>
            </a:r>
            <a:endParaRPr lang="en-US" dirty="0"/>
          </a:p>
        </p:txBody>
      </p:sp>
      <p:sp>
        <p:nvSpPr>
          <p:cNvPr id="3" name="Content Placeholder 2"/>
          <p:cNvSpPr>
            <a:spLocks noGrp="1"/>
          </p:cNvSpPr>
          <p:nvPr>
            <p:ph idx="1"/>
          </p:nvPr>
        </p:nvSpPr>
        <p:spPr/>
        <p:txBody>
          <a:bodyPr/>
          <a:lstStyle/>
          <a:p>
            <a:r>
              <a:rPr lang="en-US" dirty="0" smtClean="0"/>
              <a:t>We have examined several types of analysis that clarified and deepened our understanding of the problem and more completely specified a solution.</a:t>
            </a:r>
          </a:p>
          <a:p>
            <a:r>
              <a:rPr lang="en-US" dirty="0" smtClean="0"/>
              <a:t>And we have iterated over earlier decisions and documents and perhaps changed a bit  along the way.</a:t>
            </a:r>
          </a:p>
          <a:p>
            <a:r>
              <a:rPr lang="en-US" dirty="0" smtClean="0"/>
              <a:t>A tighter definition of interfaces is the next step.</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management process/NASA</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519113" y="1417638"/>
            <a:ext cx="8105775" cy="5353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lstStyle/>
          <a:p>
            <a:r>
              <a:rPr lang="en-US" sz="2800" dirty="0" smtClean="0"/>
              <a:t>The key quality in interface management is </a:t>
            </a:r>
            <a:r>
              <a:rPr lang="en-US" sz="2800" b="1" dirty="0" smtClean="0"/>
              <a:t>stability</a:t>
            </a:r>
            <a:r>
              <a:rPr lang="en-US" sz="2800" dirty="0" smtClean="0"/>
              <a:t>.</a:t>
            </a:r>
          </a:p>
          <a:p>
            <a:r>
              <a:rPr lang="en-US" sz="2800" dirty="0" smtClean="0"/>
              <a:t>As early as possible we want to define interfaces and then not change them any more than necessary.</a:t>
            </a:r>
          </a:p>
          <a:p>
            <a:r>
              <a:rPr lang="en-US" sz="2800" dirty="0" smtClean="0"/>
              <a:t>Changes to interfaces need to be through a change control board that includes both sides (if possible).</a:t>
            </a:r>
          </a:p>
          <a:p>
            <a:r>
              <a:rPr lang="en-US" sz="2800" dirty="0" smtClean="0"/>
              <a:t>The way to achieve stability is to perform sufficient analyses, both architectural and detailed design, prior to defining the details of the interface.</a:t>
            </a:r>
          </a:p>
          <a:p>
            <a:r>
              <a:rPr lang="en-US" sz="2800" dirty="0" smtClean="0"/>
              <a:t>One component of the interface description are budgets for factors such as latency. </a:t>
            </a:r>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Budgets</a:t>
            </a:r>
            <a:endParaRPr lang="en-US" dirty="0"/>
          </a:p>
        </p:txBody>
      </p:sp>
      <p:sp>
        <p:nvSpPr>
          <p:cNvPr id="3" name="Content Placeholder 2"/>
          <p:cNvSpPr>
            <a:spLocks noGrp="1"/>
          </p:cNvSpPr>
          <p:nvPr>
            <p:ph idx="1"/>
          </p:nvPr>
        </p:nvSpPr>
        <p:spPr/>
        <p:txBody>
          <a:bodyPr/>
          <a:lstStyle/>
          <a:p>
            <a:r>
              <a:rPr lang="en-US" dirty="0" smtClean="0"/>
              <a:t>We have already talked about “allocation” of functions to subsystems.</a:t>
            </a:r>
          </a:p>
          <a:p>
            <a:r>
              <a:rPr lang="en-US" dirty="0" smtClean="0"/>
              <a:t>These functional requirements are further subdivided among the units within the subsystem.</a:t>
            </a:r>
          </a:p>
          <a:p>
            <a:r>
              <a:rPr lang="en-US" dirty="0" smtClean="0"/>
              <a:t>We also allocate non-functional requirements such as weight, power, and others.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Budgets</a:t>
            </a:r>
            <a:endParaRPr lang="en-US" dirty="0"/>
          </a:p>
        </p:txBody>
      </p:sp>
      <p:sp>
        <p:nvSpPr>
          <p:cNvPr id="3" name="Content Placeholder 2"/>
          <p:cNvSpPr>
            <a:spLocks noGrp="1"/>
          </p:cNvSpPr>
          <p:nvPr>
            <p:ph idx="1"/>
          </p:nvPr>
        </p:nvSpPr>
        <p:spPr/>
        <p:txBody>
          <a:bodyPr/>
          <a:lstStyle/>
          <a:p>
            <a:r>
              <a:rPr lang="en-US" sz="2400" dirty="0" smtClean="0"/>
              <a:t>Error budgeting explores the effects of various kinds of manufacturing and runtime deviations that can occur and their impact of satisfying requirements.</a:t>
            </a:r>
          </a:p>
          <a:p>
            <a:r>
              <a:rPr lang="en-US" sz="2400" dirty="0" smtClean="0"/>
              <a:t>Each type of product has different parameters and the analysis is specific to those parameters and the equations that use them. </a:t>
            </a:r>
          </a:p>
          <a:p>
            <a:r>
              <a:rPr lang="en-US" sz="2400" dirty="0" smtClean="0"/>
              <a:t>Statistical methods, such as Monte Carlo, are used to model the distribution of errors.</a:t>
            </a:r>
          </a:p>
          <a:p>
            <a:r>
              <a:rPr lang="en-US" sz="2400" dirty="0" smtClean="0"/>
              <a:t>Error budgeting is employed for complex entities for which there are many different potential sources of error and where exacting tolerances have significant implications.</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5626</TotalTime>
  <Words>1250</Words>
  <Application>Microsoft Office PowerPoint</Application>
  <PresentationFormat>On-screen Show (4:3)</PresentationFormat>
  <Paragraphs>94</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syse802Template</vt:lpstr>
      <vt:lpstr>SYSE 802</vt:lpstr>
      <vt:lpstr>Session objective</vt:lpstr>
      <vt:lpstr>In the beginning</vt:lpstr>
      <vt:lpstr>Then …</vt:lpstr>
      <vt:lpstr>Since then …</vt:lpstr>
      <vt:lpstr>Interface management process/NASA</vt:lpstr>
      <vt:lpstr>Management</vt:lpstr>
      <vt:lpstr>Budgets</vt:lpstr>
      <vt:lpstr>Error Budgets</vt:lpstr>
      <vt:lpstr>Error Budget Process</vt:lpstr>
      <vt:lpstr>Error Budget Process - 2</vt:lpstr>
      <vt:lpstr>Budgets and Domains</vt:lpstr>
      <vt:lpstr>Budgets and Scenarios</vt:lpstr>
      <vt:lpstr>Extending scenarios</vt:lpstr>
      <vt:lpstr>Extending scenarios - 2</vt:lpstr>
      <vt:lpstr>Management - 2</vt:lpstr>
      <vt:lpstr>Standard Interfaces</vt:lpstr>
      <vt:lpstr>Built-to-purpose systems</vt:lpstr>
      <vt:lpstr>Interface Control Document</vt:lpstr>
      <vt:lpstr>Interface Control Document</vt:lpstr>
      <vt:lpstr>Interface Definition Document (IDD)</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21</cp:revision>
  <dcterms:created xsi:type="dcterms:W3CDTF">2010-10-30T12:12:23Z</dcterms:created>
  <dcterms:modified xsi:type="dcterms:W3CDTF">2010-11-08T13:08:43Z</dcterms:modified>
</cp:coreProperties>
</file>