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sldIdLst>
    <p:sldId id="256" r:id="rId2"/>
    <p:sldId id="258" r:id="rId3"/>
    <p:sldId id="283" r:id="rId4"/>
    <p:sldId id="302" r:id="rId5"/>
    <p:sldId id="284" r:id="rId6"/>
    <p:sldId id="318" r:id="rId7"/>
    <p:sldId id="260" r:id="rId8"/>
    <p:sldId id="303" r:id="rId9"/>
    <p:sldId id="304" r:id="rId10"/>
    <p:sldId id="305" r:id="rId11"/>
    <p:sldId id="307" r:id="rId12"/>
    <p:sldId id="319" r:id="rId13"/>
    <p:sldId id="310" r:id="rId14"/>
    <p:sldId id="325" r:id="rId15"/>
    <p:sldId id="312" r:id="rId16"/>
    <p:sldId id="320" r:id="rId17"/>
    <p:sldId id="321" r:id="rId18"/>
    <p:sldId id="324" r:id="rId19"/>
    <p:sldId id="323" r:id="rId20"/>
    <p:sldId id="322" r:id="rId21"/>
    <p:sldId id="315" r:id="rId22"/>
    <p:sldId id="327" r:id="rId23"/>
    <p:sldId id="316" r:id="rId24"/>
    <p:sldId id="301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CA62C"/>
    <a:srgbClr val="CD22FC"/>
    <a:srgbClr val="80C535"/>
    <a:srgbClr val="5F9127"/>
    <a:srgbClr val="517D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DA37D80-6434-44D0-A028-1B22A696006F}" styleName="浅色样式 3 - 强调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32" autoAdjust="0"/>
    <p:restoredTop sz="92610" autoAdjust="0"/>
  </p:normalViewPr>
  <p:slideViewPr>
    <p:cSldViewPr>
      <p:cViewPr varScale="1">
        <p:scale>
          <a:sx n="105" d="100"/>
          <a:sy n="105" d="100"/>
        </p:scale>
        <p:origin x="984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image" Target="../media/image3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052775-E486-4F8A-8037-C0BD8F081586}" type="datetimeFigureOut">
              <a:rPr lang="en-US" smtClean="0"/>
              <a:t>11/4/2014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6CF55-A23D-4349-A5D9-09E1A5C3E1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070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877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3959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070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3287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27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9933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8210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78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6CF55-A23D-4349-A5D9-09E1A5C3E1A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478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zh-CN" altLang="en-US" smtClean="0"/>
              <a:t>单击此处编辑母版副标题样式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23147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643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707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609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218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691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8857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6848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0951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392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zh-CN" altLang="en-US" smtClean="0"/>
              <a:t>单击此处编辑母版文本样式</a:t>
            </a:r>
          </a:p>
          <a:p>
            <a:pPr lvl="1" eaLnBrk="1" latinLnBrk="0" hangingPunct="1"/>
            <a:r>
              <a:rPr lang="zh-CN" altLang="en-US" smtClean="0"/>
              <a:t>第二级</a:t>
            </a:r>
          </a:p>
          <a:p>
            <a:pPr lvl="2" eaLnBrk="1" latinLnBrk="0" hangingPunct="1"/>
            <a:r>
              <a:rPr lang="zh-CN" altLang="en-US" smtClean="0"/>
              <a:t>第三级</a:t>
            </a:r>
          </a:p>
          <a:p>
            <a:pPr lvl="3" eaLnBrk="1" latinLnBrk="0" hangingPunct="1"/>
            <a:r>
              <a:rPr lang="zh-CN" altLang="en-US" smtClean="0"/>
              <a:t>第四级</a:t>
            </a:r>
          </a:p>
          <a:p>
            <a:pPr lvl="4" eaLnBrk="1" latinLnBrk="0" hangingPunct="1"/>
            <a:r>
              <a:rPr lang="zh-CN" altLang="en-US" smtClean="0"/>
              <a:t>第五级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56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zh-CN" altLang="en-US" smtClean="0"/>
              <a:t>单击图标添加图片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482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zh-CN" altLang="en-US" smtClean="0"/>
              <a:t>单击此处编辑母版标题样式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zh-CN" altLang="en-US" smtClean="0"/>
              <a:t>单击此处编辑母版文本样式</a:t>
            </a:r>
          </a:p>
          <a:p>
            <a:pPr lvl="1" eaLnBrk="1" latinLnBrk="0" hangingPunct="1"/>
            <a:r>
              <a:rPr kumimoji="0" lang="zh-CN" altLang="en-US" smtClean="0"/>
              <a:t>第二级</a:t>
            </a:r>
          </a:p>
          <a:p>
            <a:pPr lvl="2" eaLnBrk="1" latinLnBrk="0" hangingPunct="1"/>
            <a:r>
              <a:rPr kumimoji="0" lang="zh-CN" altLang="en-US" smtClean="0"/>
              <a:t>第三级</a:t>
            </a:r>
          </a:p>
          <a:p>
            <a:pPr lvl="3" eaLnBrk="1" latinLnBrk="0" hangingPunct="1"/>
            <a:r>
              <a:rPr kumimoji="0" lang="zh-CN" altLang="en-US" smtClean="0"/>
              <a:t>第四级</a:t>
            </a:r>
          </a:p>
          <a:p>
            <a:pPr lvl="4" eaLnBrk="1" latinLnBrk="0" hangingPunct="1"/>
            <a:r>
              <a:rPr kumimoji="0" lang="zh-CN" altLang="en-US" smtClean="0"/>
              <a:t>第五级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1177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7.emf"/><Relationship Id="rId11" Type="http://schemas.openxmlformats.org/officeDocument/2006/relationships/image" Target="../media/image22.jpg"/><Relationship Id="rId5" Type="http://schemas.openxmlformats.org/officeDocument/2006/relationships/oleObject" Target="../embeddings/oleObject2.bin"/><Relationship Id="rId15" Type="http://schemas.openxmlformats.org/officeDocument/2006/relationships/image" Target="../media/image26.wmf"/><Relationship Id="rId10" Type="http://schemas.openxmlformats.org/officeDocument/2006/relationships/image" Target="../media/image21.jpg"/><Relationship Id="rId4" Type="http://schemas.openxmlformats.org/officeDocument/2006/relationships/image" Target="../media/image16.emf"/><Relationship Id="rId9" Type="http://schemas.openxmlformats.org/officeDocument/2006/relationships/image" Target="../media/image20.jpg"/><Relationship Id="rId1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0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0.png"/><Relationship Id="rId4" Type="http://schemas.openxmlformats.org/officeDocument/2006/relationships/image" Target="../media/image270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6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35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7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9.e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38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/>
          <p:nvPr/>
        </p:nvSpPr>
        <p:spPr>
          <a:xfrm>
            <a:off x="161925" y="1981200"/>
            <a:ext cx="87630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What’s Making That Sound ?</a:t>
            </a:r>
            <a:endParaRPr lang="en-US" sz="3600" b="1" spc="50" dirty="0" smtClean="0">
              <a:ln w="11430"/>
              <a:solidFill>
                <a:srgbClr val="92D05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3048000"/>
            <a:ext cx="704850" cy="704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651825" y="4267200"/>
            <a:ext cx="5783199" cy="1524000"/>
          </a:xfrm>
        </p:spPr>
        <p:txBody>
          <a:bodyPr>
            <a:normAutofit lnSpcReduction="10000"/>
          </a:bodyPr>
          <a:lstStyle/>
          <a:p>
            <a:pPr algn="ctr">
              <a:spcAft>
                <a:spcPts val="1200"/>
              </a:spcAft>
            </a:pPr>
            <a:r>
              <a:rPr lang="de-DE" sz="2800" i="1" dirty="0" smtClean="0"/>
              <a:t>Kai Li</a:t>
            </a:r>
            <a:endParaRPr lang="de-DE" sz="2800" dirty="0" smtClean="0"/>
          </a:p>
          <a:p>
            <a:pPr algn="ctr"/>
            <a:r>
              <a:rPr lang="de-DE" dirty="0" smtClean="0"/>
              <a:t>Department of Electrical Engineering and Computer Science</a:t>
            </a:r>
          </a:p>
          <a:p>
            <a:pPr algn="ctr"/>
            <a:r>
              <a:rPr lang="de-DE" dirty="0" smtClean="0"/>
              <a:t>University of Central Florida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9183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Representation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2514600"/>
                <a:ext cx="8077200" cy="281940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800" dirty="0" smtClean="0">
                    <a:solidFill>
                      <a:srgbClr val="92D050"/>
                    </a:solidFill>
                  </a:rPr>
                  <a:t>A </a:t>
                </a:r>
                <a:r>
                  <a:rPr lang="en-US" sz="2800" dirty="0" smtClean="0">
                    <a:solidFill>
                      <a:srgbClr val="92D050"/>
                    </a:solidFill>
                  </a:rPr>
                  <a:t>region (image segment) is represented by its location attribute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28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) </m:t>
                    </m:r>
                  </m:oMath>
                </a14:m>
                <a:r>
                  <a:rPr lang="en-US" sz="2800" dirty="0" smtClean="0">
                    <a:solidFill>
                      <a:srgbClr val="92D050"/>
                    </a:solidFill>
                  </a:rPr>
                  <a:t>and its color attribute.</a:t>
                </a:r>
              </a:p>
              <a:p>
                <a:pPr lvl="1"/>
                <a:endParaRPr lang="en-US" sz="2400" i="1" dirty="0" smtClean="0">
                  <a:solidFill>
                    <a:srgbClr val="6CA62C"/>
                  </a:solidFill>
                  <a:latin typeface="Cambria Math" panose="02040503050406030204" pitchFamily="18" charset="0"/>
                </a:endParaRPr>
              </a:p>
              <a:p>
                <a:pPr marL="448056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𝑅𝑒𝑔𝑖𝑜𝑛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 {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𝐿𝑜𝑐𝑎𝑡𝑖𝑜𝑛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: (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),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𝐶𝑜𝑙𝑜𝑟</m:t>
                      </m:r>
                      <m:r>
                        <a:rPr lang="en-US" sz="2400" b="0" i="1" dirty="0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1" i="0" dirty="0" smtClean="0">
                          <a:latin typeface="Cambria Math" panose="02040503050406030204" pitchFamily="18" charset="0"/>
                        </a:rPr>
                        <m:t>𝐡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}</m:t>
                      </m:r>
                    </m:oMath>
                  </m:oMathPara>
                </a14:m>
                <a:endParaRPr lang="en-US" sz="2400" dirty="0" smtClean="0"/>
              </a:p>
              <a:p>
                <a:pPr marL="448056" lvl="1" indent="0" algn="ctr">
                  <a:buNone/>
                </a:pPr>
                <a:endParaRPr lang="en-US" sz="2400" dirty="0" smtClean="0"/>
              </a:p>
              <a:p>
                <a:pPr lvl="1"/>
                <a:r>
                  <a:rPr lang="en-US" sz="1800" dirty="0" smtClean="0">
                    <a:solidFill>
                      <a:srgbClr val="00B0F0"/>
                    </a:solidFill>
                  </a:rPr>
                  <a:t>Location: </a:t>
                </a:r>
                <a:r>
                  <a:rPr lang="en-US" sz="1800" dirty="0" smtClean="0">
                    <a:solidFill>
                      <a:srgbClr val="00B0F0"/>
                    </a:solidFill>
                  </a:rPr>
                  <a:t>the spatial centroid of the region</a:t>
                </a:r>
              </a:p>
              <a:p>
                <a:pPr lvl="1"/>
                <a:r>
                  <a:rPr lang="en-US" sz="1800" dirty="0" smtClean="0">
                    <a:solidFill>
                      <a:srgbClr val="00B0F0"/>
                    </a:solidFill>
                  </a:rPr>
                  <a:t>Color </a:t>
                </a:r>
                <a:r>
                  <a:rPr lang="en-US" sz="1800" dirty="0">
                    <a:solidFill>
                      <a:srgbClr val="00B0F0"/>
                    </a:solidFill>
                  </a:rPr>
                  <a:t>histogram </a:t>
                </a:r>
                <a14:m>
                  <m:oMath xmlns:m="http://schemas.openxmlformats.org/officeDocument/2006/math">
                    <m:r>
                      <a:rPr lang="en-US" sz="1800" b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𝐡</m:t>
                    </m:r>
                    <m:r>
                      <a:rPr lang="en-US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b="1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en-US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𝒁</m:t>
                        </m:r>
                      </m:e>
                      <m:sup>
                        <m:r>
                          <a:rPr lang="en-US" sz="1800" b="1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𝑵</m:t>
                        </m:r>
                      </m:sup>
                    </m:sSup>
                  </m:oMath>
                </a14:m>
                <a:r>
                  <a:rPr lang="en-US" sz="1800" dirty="0">
                    <a:solidFill>
                      <a:srgbClr val="00B0F0"/>
                    </a:solidFill>
                  </a:rPr>
                  <a:t> </a:t>
                </a:r>
                <a:r>
                  <a:rPr lang="en-US" sz="1800" dirty="0" smtClean="0">
                    <a:solidFill>
                      <a:srgbClr val="00B0F0"/>
                    </a:solidFill>
                  </a:rPr>
                  <a:t>:  evenly </a:t>
                </a:r>
                <a:r>
                  <a:rPr lang="en-US" sz="1800" dirty="0">
                    <a:solidFill>
                      <a:srgbClr val="00B0F0"/>
                    </a:solidFill>
                  </a:rPr>
                  <a:t>quantizing the LUV color space into </a:t>
                </a:r>
                <a14:m>
                  <m:oMath xmlns:m="http://schemas.openxmlformats.org/officeDocument/2006/math">
                    <m:r>
                      <a:rPr lang="en-US" sz="1800" i="1" dirty="0">
                        <a:solidFill>
                          <a:srgbClr val="00B0F0"/>
                        </a:solidFill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1800" dirty="0">
                    <a:solidFill>
                      <a:srgbClr val="00B0F0"/>
                    </a:solidFill>
                  </a:rPr>
                  <a:t> bins and counting the number of pixels falling into each bin</a:t>
                </a:r>
                <a:r>
                  <a:rPr lang="en-US" sz="1800" dirty="0" smtClean="0">
                    <a:solidFill>
                      <a:srgbClr val="00B0F0"/>
                    </a:solidFill>
                  </a:rPr>
                  <a:t>.</a:t>
                </a:r>
                <a:endParaRPr lang="en-US" sz="18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2514600"/>
                <a:ext cx="8077200" cy="2819400"/>
              </a:xfrm>
              <a:blipFill rotWithShape="0">
                <a:blip r:embed="rId2"/>
                <a:stretch>
                  <a:fillRect l="-151" t="-36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342900" y="1780709"/>
            <a:ext cx="76962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Inter-frame Processing: Region representation.</a:t>
            </a:r>
          </a:p>
        </p:txBody>
      </p:sp>
    </p:spTree>
    <p:extLst>
      <p:ext uri="{BB962C8B-B14F-4D97-AF65-F5344CB8AC3E}">
        <p14:creationId xmlns:p14="http://schemas.microsoft.com/office/powerpoint/2010/main" val="3805917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Representation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00100" y="1866900"/>
                <a:ext cx="6781800" cy="5105400"/>
              </a:xfrm>
            </p:spPr>
            <p:txBody>
              <a:bodyPr>
                <a:normAutofit lnSpcReduction="10000"/>
              </a:bodyPr>
              <a:lstStyle/>
              <a:p>
                <a:pPr marL="36576" indent="0">
                  <a:buNone/>
                </a:pPr>
                <a:r>
                  <a:rPr lang="en-US" sz="1600" b="1" dirty="0" smtClean="0">
                    <a:solidFill>
                      <a:srgbClr val="00B0F0"/>
                    </a:solidFill>
                  </a:rPr>
                  <a:t>Input: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 A set of frames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…,</m:t>
                    </m:r>
                    <m:sSub>
                      <m:sSubPr>
                        <m:ctrlP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, the spatial distance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  <m:r>
                      <a:rPr lang="en-US" sz="1600" b="0" i="0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,</m:t>
                    </m:r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and the color similarity threshold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.</a:t>
                </a:r>
              </a:p>
              <a:p>
                <a:pPr marL="36576" indent="0">
                  <a:buNone/>
                </a:pPr>
                <a:r>
                  <a:rPr lang="en-US" sz="1600" b="1" dirty="0" smtClean="0">
                    <a:solidFill>
                      <a:srgbClr val="00B0F0"/>
                    </a:solidFill>
                  </a:rPr>
                  <a:t>Initialization:</a:t>
                </a:r>
                <a:r>
                  <a:rPr lang="en-US" sz="1600" dirty="0" smtClean="0"/>
                  <a:t> 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Initialize the region tracks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…,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𝐾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with regions of the segmentation of frame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i="1" dirty="0">
                            <a:solidFill>
                              <a:srgbClr val="92D05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en-US" sz="1600" dirty="0" smtClean="0"/>
              </a:p>
              <a:p>
                <a:pPr marL="36576" indent="0">
                  <a:buNone/>
                </a:pPr>
                <a:r>
                  <a:rPr lang="en-US" sz="1600" b="1" dirty="0" smtClean="0">
                    <a:solidFill>
                      <a:srgbClr val="00B0F0"/>
                    </a:solidFill>
                  </a:rPr>
                  <a:t>Iteration:</a:t>
                </a:r>
                <a:r>
                  <a:rPr lang="en-US" sz="1600" b="1" dirty="0" smtClean="0"/>
                  <a:t> </a:t>
                </a:r>
              </a:p>
              <a:p>
                <a:pPr marL="36576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For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= 2,…</m:t>
                    </m:r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endParaRPr lang="en-US" sz="1600" dirty="0" smtClean="0">
                  <a:solidFill>
                    <a:schemeClr val="tx1"/>
                  </a:solidFill>
                </a:endParaRPr>
              </a:p>
              <a:p>
                <a:pPr marL="36576" indent="0">
                  <a:buNone/>
                </a:pPr>
                <a:r>
                  <a:rPr lang="en-US" sz="1600" dirty="0" smtClean="0">
                    <a:solidFill>
                      <a:srgbClr val="92D050"/>
                    </a:solidFill>
                  </a:rPr>
                  <a:t>          Segment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into a number of regions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𝑖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=1, …, 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US" sz="1600" b="0" i="0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1600" b="0" dirty="0" smtClean="0">
                  <a:solidFill>
                    <a:schemeClr val="tx1"/>
                  </a:solidFill>
                </a:endParaRPr>
              </a:p>
              <a:p>
                <a:pPr marL="36576" indent="0">
                  <a:buNone/>
                </a:pPr>
                <a:r>
                  <a:rPr lang="en-US" sz="1600" dirty="0" smtClean="0">
                    <a:solidFill>
                      <a:srgbClr val="92D050"/>
                    </a:solidFill>
                  </a:rPr>
                  <a:t>          Set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𝐶𝑎𝑛𝑑𝑖𝑑𝑎𝑡𝑒𝑇𝑟𝑎𝑐𝑘𝑠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={}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endParaRPr lang="en-US" sz="1600" dirty="0" smtClean="0">
                  <a:solidFill>
                    <a:srgbClr val="92D050"/>
                  </a:solidFill>
                </a:endParaRPr>
              </a:p>
              <a:p>
                <a:pPr marL="36576" indent="0">
                  <a:buNone/>
                </a:pPr>
                <a:r>
                  <a:rPr lang="en-US" sz="1600" dirty="0" smtClean="0"/>
                  <a:t>     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Foreach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endParaRPr lang="en-US" sz="1600" dirty="0">
                  <a:solidFill>
                    <a:srgbClr val="92D050"/>
                  </a:solidFill>
                </a:endParaRPr>
              </a:p>
              <a:p>
                <a:pPr marL="36576" indent="0">
                  <a:buNone/>
                </a:pPr>
                <a:r>
                  <a:rPr lang="en-US" sz="1600" dirty="0" smtClean="0">
                    <a:solidFill>
                      <a:srgbClr val="92D050"/>
                    </a:solidFill>
                  </a:rPr>
                  <a:t>              Add all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sz="1600" dirty="0">
                    <a:solidFill>
                      <a:srgbClr val="92D050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for which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to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rgbClr val="92D050"/>
                        </a:solidFill>
                        <a:latin typeface="Cambria Math" panose="02040503050406030204" pitchFamily="18" charset="0"/>
                      </a:rPr>
                      <m:t>𝐶𝑎𝑛𝑑𝑖𝑑𝑎𝑡𝑒𝑇𝑟𝑎𝑐𝑘𝑠</m:t>
                    </m:r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.</a:t>
                </a:r>
                <a:endParaRPr lang="en-US" sz="1600" dirty="0" smtClean="0"/>
              </a:p>
              <a:p>
                <a:pPr marL="36576" indent="0">
                  <a:buNone/>
                </a:pPr>
                <a:r>
                  <a:rPr lang="en-US" sz="1600" dirty="0" smtClean="0"/>
                  <a:t>         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If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𝐶𝑎𝑛𝑑𝑖𝑑𝑎𝑡𝑒𝑇𝑟𝑎𝑐𝑘𝑠</m:t>
                    </m:r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≠∅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endParaRPr lang="en-US" sz="1600" dirty="0" smtClean="0">
                  <a:solidFill>
                    <a:srgbClr val="92D050"/>
                  </a:solidFill>
                </a:endParaRPr>
              </a:p>
              <a:p>
                <a:pPr marL="36576" indent="0">
                  <a:buNone/>
                </a:pPr>
                <a:r>
                  <a:rPr lang="en-US" sz="1600" dirty="0" smtClean="0">
                    <a:solidFill>
                      <a:srgbClr val="92D050"/>
                    </a:solidFill>
                  </a:rPr>
                  <a:t>                    Find </a:t>
                </a:r>
                <a14:m>
                  <m:oMath xmlns:m="http://schemas.openxmlformats.org/officeDocument/2006/math">
                    <m:r>
                      <a:rPr lang="en-US" sz="16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𝑎𝑟𝑔</m:t>
                    </m:r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⁡</m:t>
                    </m:r>
                    <m:func>
                      <m:func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limLow>
                          <m:limLowPr>
                            <m:ctrlPr>
                              <a:rPr lang="en-US" sz="160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en-US" sz="1600" i="0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max</m:t>
                            </m:r>
                          </m:e>
                          <m:lim>
                            <m:r>
                              <a:rPr lang="en-US" sz="16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lim>
                        </m:limLow>
                      </m:fName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𝑠𝑖𝑚𝑖𝑙𝑎𝑟𝑖𝑡𝑦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sz="1600" dirty="0" smtClean="0"/>
              </a:p>
              <a:p>
                <a:pPr marL="36576" indent="0">
                  <a:buNone/>
                </a:pPr>
                <a:r>
                  <a:rPr lang="en-US" sz="1600" dirty="0" smtClean="0"/>
                  <a:t>               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If</a:t>
                </a:r>
                <a:r>
                  <a:rPr lang="en-US" sz="1600" dirty="0" smtClean="0"/>
                  <a:t> </a:t>
                </a:r>
                <a14:m>
                  <m:oMath xmlns:m="http://schemas.openxmlformats.org/officeDocument/2006/math">
                    <m:r>
                      <a:rPr lang="en-US" sz="160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𝑠𝑖𝑚𝑖𝑙𝑎𝑟𝑖𝑡𝑦</m:t>
                    </m:r>
                    <m:d>
                      <m:dPr>
                        <m:ctrlP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en-US" sz="1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 </m:t>
                            </m:r>
                            <m:r>
                              <a:rPr lang="en-US" sz="1600" i="1" dirty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sub>
                        </m:sSub>
                      </m:e>
                    </m:d>
                    <m:r>
                      <a:rPr lang="en-US" sz="1600" b="0" i="1" dirty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sz="16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𝑡h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,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</a:t>
                </a:r>
              </a:p>
              <a:p>
                <a:pPr marL="36576" indent="0">
                  <a:buNone/>
                </a:pPr>
                <a:r>
                  <a:rPr lang="en-US" sz="1600" dirty="0"/>
                  <a:t> </a:t>
                </a:r>
                <a:r>
                  <a:rPr lang="en-US" sz="1600" dirty="0" smtClean="0"/>
                  <a:t>              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Else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, create a new region track and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to it.	</a:t>
                </a:r>
              </a:p>
              <a:p>
                <a:pPr marL="36576" indent="0">
                  <a:buNone/>
                </a:pPr>
                <a:r>
                  <a:rPr lang="en-US" sz="1600" dirty="0" smtClean="0"/>
                  <a:t>              </a:t>
                </a:r>
                <a:r>
                  <a:rPr lang="en-US" sz="1600" b="1" dirty="0" smtClean="0">
                    <a:solidFill>
                      <a:srgbClr val="00B0F0"/>
                    </a:solidFill>
                  </a:rPr>
                  <a:t>Else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, create a new region track and add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 dirty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en-US" sz="1600" dirty="0" smtClean="0">
                    <a:solidFill>
                      <a:srgbClr val="92D050"/>
                    </a:solidFill>
                  </a:rPr>
                  <a:t> to it.</a:t>
                </a:r>
              </a:p>
              <a:p>
                <a:pPr marL="36576" indent="0">
                  <a:buNone/>
                </a:pPr>
                <a:r>
                  <a:rPr lang="en-US" sz="1600" b="1" dirty="0" smtClean="0">
                    <a:solidFill>
                      <a:srgbClr val="00B0F0"/>
                    </a:solidFill>
                  </a:rPr>
                  <a:t>Output:</a:t>
                </a:r>
                <a:r>
                  <a:rPr lang="en-US" sz="1600" dirty="0" smtClean="0"/>
                  <a:t> </a:t>
                </a:r>
                <a:r>
                  <a:rPr lang="en-US" sz="1600" dirty="0" smtClean="0">
                    <a:solidFill>
                      <a:srgbClr val="92D050"/>
                    </a:solidFill>
                  </a:rPr>
                  <a:t>A number of region tracks where each region track is a temporal sequence of regions.	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00100" y="1866900"/>
                <a:ext cx="6781800" cy="5105400"/>
              </a:xfrm>
              <a:blipFill rotWithShape="0">
                <a:blip r:embed="rId3"/>
                <a:stretch>
                  <a:fillRect t="-835" r="-13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ounded Rectangular Callout 3"/>
          <p:cNvSpPr/>
          <p:nvPr/>
        </p:nvSpPr>
        <p:spPr>
          <a:xfrm>
            <a:off x="3915674" y="2804319"/>
            <a:ext cx="2133600" cy="1036638"/>
          </a:xfrm>
          <a:prstGeom prst="wedgeRoundRectCallout">
            <a:avLst>
              <a:gd name="adj1" fmla="val -35041"/>
              <a:gd name="adj2" fmla="val 86330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The distance is computed as the Euclidean distance between current region’s spatial centroid,  and that of the region track’s most recently added region </a:t>
            </a:r>
          </a:p>
        </p:txBody>
      </p:sp>
      <p:sp>
        <p:nvSpPr>
          <p:cNvPr id="5" name="Oval 4"/>
          <p:cNvSpPr/>
          <p:nvPr/>
        </p:nvSpPr>
        <p:spPr>
          <a:xfrm>
            <a:off x="3496574" y="4174067"/>
            <a:ext cx="1485900" cy="4572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ounded Rectangular Callout 5"/>
          <p:cNvSpPr/>
          <p:nvPr/>
        </p:nvSpPr>
        <p:spPr>
          <a:xfrm>
            <a:off x="6324600" y="5105400"/>
            <a:ext cx="2133600" cy="1036638"/>
          </a:xfrm>
          <a:prstGeom prst="wedgeRoundRectCallout">
            <a:avLst>
              <a:gd name="adj1" fmla="val -99326"/>
              <a:gd name="adj2" fmla="val -43485"/>
              <a:gd name="adj3" fmla="val 16667"/>
            </a:avLst>
          </a:prstGeom>
          <a:solidFill>
            <a:schemeClr val="accent3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rgbClr val="FFFF00"/>
                </a:solidFill>
              </a:rPr>
              <a:t>The similarity is computed as the cosine angle between current region’s color histogram and the average color histogram of all regions in the region track</a:t>
            </a:r>
          </a:p>
        </p:txBody>
      </p:sp>
      <p:sp>
        <p:nvSpPr>
          <p:cNvPr id="7" name="Oval 6"/>
          <p:cNvSpPr/>
          <p:nvPr/>
        </p:nvSpPr>
        <p:spPr>
          <a:xfrm>
            <a:off x="3678767" y="4723408"/>
            <a:ext cx="1562100" cy="4819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1000" y="1343680"/>
            <a:ext cx="487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Inter-frame region tracking</a:t>
            </a:r>
          </a:p>
        </p:txBody>
      </p:sp>
    </p:spTree>
    <p:extLst>
      <p:ext uri="{BB962C8B-B14F-4D97-AF65-F5344CB8AC3E}">
        <p14:creationId xmlns:p14="http://schemas.microsoft.com/office/powerpoint/2010/main" val="114983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Representation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62000" y="2190749"/>
                <a:ext cx="7467600" cy="3962400"/>
              </a:xfrm>
            </p:spPr>
            <p:txBody>
              <a:bodyPr>
                <a:normAutofit/>
              </a:bodyPr>
              <a:lstStyle/>
              <a:p>
                <a:r>
                  <a:rPr lang="en-US" sz="2200" dirty="0" smtClean="0">
                    <a:solidFill>
                      <a:srgbClr val="92D050"/>
                    </a:solidFill>
                  </a:rPr>
                  <a:t>Compute </a:t>
                </a:r>
                <a:r>
                  <a:rPr lang="en-US" sz="2200" dirty="0" smtClean="0">
                    <a:solidFill>
                      <a:srgbClr val="92D050"/>
                    </a:solidFill>
                  </a:rPr>
                  <a:t>the acceleration of each pixel as</a:t>
                </a:r>
              </a:p>
              <a:p>
                <a:pPr lvl="1"/>
                <a:endParaRPr lang="en-US" sz="1800" dirty="0" smtClean="0">
                  <a:solidFill>
                    <a:srgbClr val="92D050"/>
                  </a:solidFill>
                </a:endParaRPr>
              </a:p>
              <a:p>
                <a:pPr marL="448056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1" i="0" smtClean="0">
                          <a:latin typeface="Cambria Math" panose="02040503050406030204" pitchFamily="18" charset="0"/>
                        </a:rPr>
                        <m:t>𝐌</m:t>
                      </m:r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i="1" smtClean="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−(−</m:t>
                      </m:r>
                      <m:sSup>
                        <m:sSup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1">
                              <a:latin typeface="Cambria Math" panose="02040503050406030204" pitchFamily="18" charset="0"/>
                            </a:rPr>
                            <m:t>𝐅</m:t>
                          </m:r>
                        </m:e>
                        <m:sup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p>
                      <m:d>
                        <m:d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𝑦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000" i="1" dirty="0" smtClean="0">
                  <a:latin typeface="Cambria Math" panose="02040503050406030204" pitchFamily="18" charset="0"/>
                </a:endParaRPr>
              </a:p>
              <a:p>
                <a:pPr marL="448056" lvl="1" indent="0" algn="ctr">
                  <a:buNone/>
                </a:pPr>
                <a:endParaRPr lang="en-US" sz="2000" i="1" dirty="0" smtClean="0">
                  <a:latin typeface="Cambria Math" panose="02040503050406030204" pitchFamily="18" charset="0"/>
                </a:endParaRPr>
              </a:p>
              <a:p>
                <a:r>
                  <a:rPr lang="en-US" sz="2200" dirty="0" smtClean="0">
                    <a:solidFill>
                      <a:srgbClr val="92D050"/>
                    </a:solidFill>
                  </a:rPr>
                  <a:t>Compute the motion feature for </a:t>
                </a:r>
                <a:r>
                  <a:rPr lang="en-US" sz="2200" dirty="0" smtClean="0">
                    <a:solidFill>
                      <a:srgbClr val="92D050"/>
                    </a:solidFill>
                  </a:rPr>
                  <a:t>a region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r>
                  <a:rPr lang="en-US" sz="2200" dirty="0" smtClean="0">
                    <a:solidFill>
                      <a:srgbClr val="92D050"/>
                    </a:solidFill>
                  </a:rPr>
                  <a:t> as its </a:t>
                </a:r>
                <a:r>
                  <a:rPr lang="en-US" sz="2200" dirty="0">
                    <a:solidFill>
                      <a:srgbClr val="92D050"/>
                    </a:solidFill>
                  </a:rPr>
                  <a:t>average </a:t>
                </a:r>
                <a:r>
                  <a:rPr lang="en-US" sz="2200" dirty="0" smtClean="0">
                    <a:solidFill>
                      <a:srgbClr val="92D050"/>
                    </a:solidFill>
                  </a:rPr>
                  <a:t>acceleration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  <m:sup>
                        <m:r>
                          <a:rPr lang="en-US" sz="24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</m:sSubSup>
                  </m:oMath>
                </a14:m>
                <a:endParaRPr lang="en-US" sz="2200" dirty="0" smtClean="0">
                  <a:solidFill>
                    <a:srgbClr val="92D050"/>
                  </a:solidFill>
                </a:endParaRPr>
              </a:p>
              <a:p>
                <a:r>
                  <a:rPr lang="en-US" sz="2200" dirty="0" smtClean="0">
                    <a:solidFill>
                      <a:srgbClr val="92D050"/>
                    </a:solidFill>
                  </a:rPr>
                  <a:t>Represent </a:t>
                </a:r>
                <a:r>
                  <a:rPr lang="en-US" sz="2200" dirty="0">
                    <a:solidFill>
                      <a:srgbClr val="92D050"/>
                    </a:solidFill>
                  </a:rPr>
                  <a:t>a region track as a </a:t>
                </a:r>
                <a:r>
                  <a:rPr lang="en-US" sz="2200" dirty="0" smtClean="0">
                    <a:solidFill>
                      <a:srgbClr val="92D050"/>
                    </a:solidFill>
                  </a:rPr>
                  <a:t>motion vector</a:t>
                </a:r>
                <a:endParaRPr lang="en-US" sz="2200" dirty="0" smtClean="0">
                  <a:solidFill>
                    <a:srgbClr val="92D050"/>
                  </a:solidFill>
                </a:endParaRPr>
              </a:p>
              <a:p>
                <a:pPr lvl="1"/>
                <a:endParaRPr lang="en-US" sz="1800" dirty="0">
                  <a:solidFill>
                    <a:srgbClr val="92D050"/>
                  </a:solidFill>
                </a:endParaRPr>
              </a:p>
              <a:p>
                <a:pPr marL="448056" lvl="1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𝑘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</a:rPr>
                        <m:t>=1,2,⋯, </m:t>
                      </m:r>
                      <m:r>
                        <a:rPr lang="en-US" sz="2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𝐾</m:t>
                      </m:r>
                    </m:oMath>
                  </m:oMathPara>
                </a14:m>
                <a:endParaRPr lang="en-US" sz="20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62000" y="2190749"/>
                <a:ext cx="7467600" cy="3962400"/>
              </a:xfrm>
              <a:blipFill rotWithShape="0">
                <a:blip r:embed="rId2"/>
                <a:stretch>
                  <a:fillRect t="-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457200" y="1511806"/>
            <a:ext cx="46098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6576" indent="0">
              <a:buNone/>
            </a:pPr>
            <a:r>
              <a:rPr lang="en-US" sz="3200" dirty="0">
                <a:solidFill>
                  <a:srgbClr val="FFC000"/>
                </a:solidFill>
              </a:rPr>
              <a:t>Visual feature extraction</a:t>
            </a:r>
          </a:p>
        </p:txBody>
      </p:sp>
    </p:spTree>
    <p:extLst>
      <p:ext uri="{BB962C8B-B14F-4D97-AF65-F5344CB8AC3E}">
        <p14:creationId xmlns:p14="http://schemas.microsoft.com/office/powerpoint/2010/main" val="238808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ounded Rectangle 16"/>
          <p:cNvSpPr>
            <a:spLocks noChangeAspect="1"/>
          </p:cNvSpPr>
          <p:nvPr/>
        </p:nvSpPr>
        <p:spPr>
          <a:xfrm>
            <a:off x="3673014" y="2368188"/>
            <a:ext cx="4109049" cy="4038363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4" name="Rounded Rectangle 13"/>
          <p:cNvSpPr>
            <a:spLocks noChangeAspect="1"/>
          </p:cNvSpPr>
          <p:nvPr/>
        </p:nvSpPr>
        <p:spPr>
          <a:xfrm>
            <a:off x="1143000" y="2434647"/>
            <a:ext cx="2133600" cy="3874078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Audiovisual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21166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Some interesting observations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53870154"/>
              </p:ext>
            </p:extLst>
          </p:nvPr>
        </p:nvGraphicFramePr>
        <p:xfrm>
          <a:off x="3923562" y="2520607"/>
          <a:ext cx="3655182" cy="18300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" name="Acrobat Document" r:id="rId3" imgW="7133852" imgH="3571875" progId="Acrobat.Document.11">
                  <p:embed/>
                </p:oleObj>
              </mc:Choice>
              <mc:Fallback>
                <p:oleObj name="Acrobat Document" r:id="rId3" imgW="7133852" imgH="35718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23562" y="2520607"/>
                        <a:ext cx="3655182" cy="18300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1472312"/>
              </p:ext>
            </p:extLst>
          </p:nvPr>
        </p:nvGraphicFramePr>
        <p:xfrm>
          <a:off x="3935064" y="4443635"/>
          <a:ext cx="3643680" cy="182427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" name="Acrobat Document" r:id="rId5" imgW="7133852" imgH="3571875" progId="Acrobat.Document.11">
                  <p:embed/>
                </p:oleObj>
              </mc:Choice>
              <mc:Fallback>
                <p:oleObj name="Acrobat Document" r:id="rId5" imgW="7133852" imgH="35718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935064" y="4443635"/>
                        <a:ext cx="3643680" cy="182427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789" y="4746183"/>
            <a:ext cx="1522562" cy="11803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989" y="4828050"/>
            <a:ext cx="1524000" cy="11814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751" y="4912587"/>
            <a:ext cx="1544107" cy="119702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620" y="5012206"/>
            <a:ext cx="1521875" cy="11797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02" y="2587065"/>
            <a:ext cx="1497090" cy="15445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377" y="2673664"/>
            <a:ext cx="1459179" cy="15054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04" y="2757791"/>
            <a:ext cx="1467896" cy="15144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14" y="2862416"/>
            <a:ext cx="1462881" cy="1509270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3120675" y="3117031"/>
            <a:ext cx="715087" cy="48463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Arrow 18"/>
          <p:cNvSpPr/>
          <p:nvPr/>
        </p:nvSpPr>
        <p:spPr>
          <a:xfrm>
            <a:off x="3100727" y="4950876"/>
            <a:ext cx="715087" cy="484632"/>
          </a:xfrm>
          <a:prstGeom prst="rightArrow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829039" y="6393923"/>
            <a:ext cx="6398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Video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76800" y="6393923"/>
            <a:ext cx="18469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Audio visual features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520" y="3174012"/>
            <a:ext cx="1020386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/>
            </a:lvl1pPr>
          </a:lstStyle>
          <a:p>
            <a:r>
              <a:rPr lang="en-US" dirty="0"/>
              <a:t>Discrete </a:t>
            </a:r>
            <a:r>
              <a:rPr lang="en-US" dirty="0" smtClean="0"/>
              <a:t>Sound</a:t>
            </a:r>
          </a:p>
          <a:p>
            <a:r>
              <a:rPr lang="en-US" sz="1000" dirty="0" smtClean="0"/>
              <a:t>(</a:t>
            </a:r>
            <a:r>
              <a:rPr lang="en-US" sz="1000" dirty="0" smtClean="0">
                <a:solidFill>
                  <a:srgbClr val="FFFF00"/>
                </a:solidFill>
              </a:rPr>
              <a:t>i.e. with clear intervals of silence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76520" y="5094161"/>
            <a:ext cx="10855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Continuous Sound</a:t>
            </a:r>
            <a:endParaRPr lang="en-US" sz="1400" dirty="0"/>
          </a:p>
        </p:txBody>
      </p:sp>
      <p:sp>
        <p:nvSpPr>
          <p:cNvPr id="24" name="Rectangle 23"/>
          <p:cNvSpPr/>
          <p:nvPr/>
        </p:nvSpPr>
        <p:spPr>
          <a:xfrm>
            <a:off x="990600" y="3796518"/>
            <a:ext cx="6934200" cy="828353"/>
          </a:xfrm>
          <a:prstGeom prst="rect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We need a feature embedding technique to </a:t>
            </a:r>
            <a:r>
              <a:rPr lang="en-US" dirty="0" smtClean="0"/>
              <a:t>encode such similarity of multimodal features.</a:t>
            </a:r>
            <a:endParaRPr lang="en-US" dirty="0"/>
          </a:p>
        </p:txBody>
      </p:sp>
      <p:pic>
        <p:nvPicPr>
          <p:cNvPr id="25" name="图片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773" y="3623137"/>
            <a:ext cx="1073150" cy="1204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3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Audiovisual Correlation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3810000" cy="1981200"/>
              </a:xfrm>
            </p:spPr>
            <p:txBody>
              <a:bodyPr>
                <a:normAutofit fontScale="55000" lnSpcReduction="20000"/>
              </a:bodyPr>
              <a:lstStyle/>
              <a:p>
                <a:pPr marL="36576" indent="0">
                  <a:buNone/>
                </a:pPr>
                <a:r>
                  <a:rPr lang="en-US" sz="5100" dirty="0" smtClean="0">
                    <a:solidFill>
                      <a:srgbClr val="FFC000"/>
                    </a:solidFill>
                  </a:rPr>
                  <a:t>Winner-Take-All </a:t>
                </a:r>
                <a:r>
                  <a:rPr lang="en-US" sz="5100" dirty="0" smtClean="0">
                    <a:solidFill>
                      <a:srgbClr val="FFC000"/>
                    </a:solidFill>
                  </a:rPr>
                  <a:t>Hash</a:t>
                </a:r>
              </a:p>
              <a:p>
                <a:r>
                  <a:rPr lang="en-US" sz="3300" dirty="0" smtClean="0">
                    <a:solidFill>
                      <a:srgbClr val="80C535"/>
                    </a:solidFill>
                  </a:rPr>
                  <a:t>Nonlinear transformation.</a:t>
                </a:r>
              </a:p>
              <a:p>
                <a:r>
                  <a:rPr lang="en-US" sz="3300" dirty="0">
                    <a:solidFill>
                      <a:srgbClr val="80C535"/>
                    </a:solidFill>
                  </a:rPr>
                  <a:t>Two parameters: </a:t>
                </a:r>
                <a:endParaRPr lang="en-US" sz="3300" dirty="0" smtClean="0">
                  <a:solidFill>
                    <a:srgbClr val="80C535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sz="2900" dirty="0" smtClean="0">
                    <a:solidFill>
                      <a:srgbClr val="00B0F0"/>
                    </a:solidFill>
                  </a:rPr>
                  <a:t>: Number </a:t>
                </a:r>
                <a:r>
                  <a:rPr lang="en-US" sz="2900" dirty="0">
                    <a:solidFill>
                      <a:srgbClr val="00B0F0"/>
                    </a:solidFill>
                  </a:rPr>
                  <a:t>of random </a:t>
                </a:r>
                <a:r>
                  <a:rPr lang="en-US" sz="2900" dirty="0" smtClean="0">
                    <a:solidFill>
                      <a:srgbClr val="00B0F0"/>
                    </a:solidFill>
                  </a:rPr>
                  <a:t>permutations</a:t>
                </a:r>
                <a:endParaRPr lang="en-US" sz="2900" dirty="0" smtClean="0">
                  <a:solidFill>
                    <a:srgbClr val="80C535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sz="2900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en-US" sz="2900" b="0" i="1" dirty="0" smtClean="0">
                        <a:latin typeface="Cambria Math" panose="02040503050406030204" pitchFamily="18" charset="0"/>
                      </a:rPr>
                      <m:t>:</m:t>
                    </m:r>
                    <m:r>
                      <a:rPr lang="en-US" sz="2900" i="1" dirty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900" dirty="0" smtClean="0">
                    <a:solidFill>
                      <a:srgbClr val="00B0F0"/>
                    </a:solidFill>
                  </a:rPr>
                  <a:t>Window size</a:t>
                </a:r>
                <a:endParaRPr lang="en-US" sz="2900" dirty="0">
                  <a:solidFill>
                    <a:srgbClr val="80C535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3810000" cy="1981200"/>
              </a:xfrm>
              <a:blipFill rotWithShape="0">
                <a:blip r:embed="rId3"/>
                <a:stretch>
                  <a:fillRect l="-2240" t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1" name="Picture 10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1600" y="2362200"/>
            <a:ext cx="6401901" cy="430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250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Audiovisual Correlation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096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How does WTA work ?</a:t>
            </a:r>
            <a:endParaRPr lang="en-US" sz="2800" dirty="0">
              <a:solidFill>
                <a:srgbClr val="FFC000"/>
              </a:solidFill>
            </a:endParaRPr>
          </a:p>
        </p:txBody>
      </p:sp>
      <p:sp>
        <p:nvSpPr>
          <p:cNvPr id="4" name="Flowchart: Connector 3"/>
          <p:cNvSpPr/>
          <p:nvPr/>
        </p:nvSpPr>
        <p:spPr>
          <a:xfrm>
            <a:off x="2209800" y="2971800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lowchart: Connector 4"/>
          <p:cNvSpPr/>
          <p:nvPr/>
        </p:nvSpPr>
        <p:spPr>
          <a:xfrm>
            <a:off x="2667000" y="2362200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Connector 5"/>
          <p:cNvSpPr/>
          <p:nvPr/>
        </p:nvSpPr>
        <p:spPr>
          <a:xfrm>
            <a:off x="3193211" y="2895600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lowchart: Connector 6"/>
          <p:cNvSpPr/>
          <p:nvPr/>
        </p:nvSpPr>
        <p:spPr>
          <a:xfrm>
            <a:off x="5469617" y="2875195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/>
          <p:cNvSpPr/>
          <p:nvPr/>
        </p:nvSpPr>
        <p:spPr>
          <a:xfrm>
            <a:off x="5921785" y="2646595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/>
          <p:cNvSpPr/>
          <p:nvPr/>
        </p:nvSpPr>
        <p:spPr>
          <a:xfrm>
            <a:off x="6447996" y="2722795"/>
            <a:ext cx="76200" cy="76200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078623" y="3048000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A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35823" y="2422032"/>
            <a:ext cx="338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B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62034" y="3048000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C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8440" y="3013218"/>
            <a:ext cx="381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A’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88451" y="2728629"/>
            <a:ext cx="3898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B’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34675" y="2766729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D22FC"/>
                </a:solidFill>
              </a:rPr>
              <a:t>C’</a:t>
            </a:r>
            <a:endParaRPr lang="en-US" dirty="0">
              <a:solidFill>
                <a:srgbClr val="CD22FC"/>
              </a:solidFill>
            </a:endParaRPr>
          </a:p>
        </p:txBody>
      </p:sp>
      <p:sp>
        <p:nvSpPr>
          <p:cNvPr id="16" name="Content Placeholder 2"/>
          <p:cNvSpPr txBox="1">
            <a:spLocks/>
          </p:cNvSpPr>
          <p:nvPr/>
        </p:nvSpPr>
        <p:spPr>
          <a:xfrm>
            <a:off x="1371600" y="3706858"/>
            <a:ext cx="6781799" cy="2618837"/>
          </a:xfrm>
          <a:prstGeom prst="rect">
            <a:avLst/>
          </a:prstGeom>
        </p:spPr>
        <p:txBody>
          <a:bodyPr vert="horz">
            <a:normAutofit fontScale="85000" lnSpcReduction="1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>
                <a:solidFill>
                  <a:srgbClr val="92D050"/>
                </a:solidFill>
              </a:rPr>
              <a:t>X = X’ in ordinal </a:t>
            </a:r>
            <a:r>
              <a:rPr lang="en-US" sz="2400" dirty="0" smtClean="0">
                <a:solidFill>
                  <a:srgbClr val="92D050"/>
                </a:solidFill>
              </a:rPr>
              <a:t>space; </a:t>
            </a:r>
            <a:r>
              <a:rPr lang="en-US" sz="2400" dirty="0" smtClean="0">
                <a:solidFill>
                  <a:srgbClr val="92D050"/>
                </a:solidFill>
              </a:rPr>
              <a:t>not the case</a:t>
            </a:r>
            <a:r>
              <a:rPr lang="en-US" sz="2400" dirty="0" smtClean="0">
                <a:solidFill>
                  <a:srgbClr val="92D050"/>
                </a:solidFill>
              </a:rPr>
              <a:t> </a:t>
            </a:r>
            <a:r>
              <a:rPr lang="en-US" sz="2400" dirty="0" smtClean="0">
                <a:solidFill>
                  <a:srgbClr val="92D050"/>
                </a:solidFill>
              </a:rPr>
              <a:t>in metric spaces with distances based on numerical values.</a:t>
            </a:r>
          </a:p>
          <a:p>
            <a:pPr marL="448056" lvl="1" indent="0">
              <a:buNone/>
            </a:pPr>
            <a:endParaRPr lang="en-US" sz="20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We use </a:t>
            </a:r>
            <a:r>
              <a:rPr lang="en-US" sz="2400" dirty="0" smtClean="0">
                <a:solidFill>
                  <a:srgbClr val="92D050"/>
                </a:solidFill>
              </a:rPr>
              <a:t>the same WTA function to </a:t>
            </a:r>
            <a:r>
              <a:rPr lang="en-US" sz="2400" dirty="0" smtClean="0">
                <a:solidFill>
                  <a:srgbClr val="92D050"/>
                </a:solidFill>
              </a:rPr>
              <a:t>embed multimodal features into the same ordinal </a:t>
            </a:r>
            <a:r>
              <a:rPr lang="en-US" sz="2400" dirty="0" smtClean="0">
                <a:solidFill>
                  <a:srgbClr val="92D050"/>
                </a:solidFill>
              </a:rPr>
              <a:t>space.</a:t>
            </a:r>
            <a:endParaRPr lang="en-US" sz="2400" dirty="0" smtClean="0">
              <a:solidFill>
                <a:srgbClr val="92D050"/>
              </a:solidFill>
            </a:endParaRPr>
          </a:p>
          <a:p>
            <a:pPr lvl="1"/>
            <a:endParaRPr lang="en-US" sz="20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Similarity can be computed efficiently (e.g. Hamming distance).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6826" y="2466713"/>
            <a:ext cx="1460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X = [A, B, C]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A&lt;C&lt;B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750379" y="2466713"/>
            <a:ext cx="1640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B0F0"/>
                </a:solidFill>
              </a:rPr>
              <a:t>X’ = [A’, B’, C’]</a:t>
            </a:r>
          </a:p>
          <a:p>
            <a:pPr algn="ctr"/>
            <a:r>
              <a:rPr lang="en-US" dirty="0" smtClean="0">
                <a:solidFill>
                  <a:srgbClr val="00B0F0"/>
                </a:solidFill>
              </a:rPr>
              <a:t>A’&lt;C’&lt;B’</a:t>
            </a:r>
            <a:endParaRPr lang="en-US" dirty="0">
              <a:solidFill>
                <a:srgbClr val="00B0F0"/>
              </a:solidFill>
            </a:endParaRPr>
          </a:p>
        </p:txBody>
      </p:sp>
      <p:cxnSp>
        <p:nvCxnSpPr>
          <p:cNvPr id="20" name="Straight Connector 19"/>
          <p:cNvCxnSpPr>
            <a:stCxn id="4" idx="0"/>
            <a:endCxn id="5" idx="2"/>
          </p:cNvCxnSpPr>
          <p:nvPr/>
        </p:nvCxnSpPr>
        <p:spPr>
          <a:xfrm flipV="1">
            <a:off x="2247900" y="2400300"/>
            <a:ext cx="419100" cy="5715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6" idx="1"/>
            <a:endCxn id="5" idx="6"/>
          </p:cNvCxnSpPr>
          <p:nvPr/>
        </p:nvCxnSpPr>
        <p:spPr>
          <a:xfrm flipH="1" flipV="1">
            <a:off x="2743200" y="2400300"/>
            <a:ext cx="461170" cy="506459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7" idx="6"/>
            <a:endCxn id="8" idx="2"/>
          </p:cNvCxnSpPr>
          <p:nvPr/>
        </p:nvCxnSpPr>
        <p:spPr>
          <a:xfrm flipV="1">
            <a:off x="5545817" y="2684695"/>
            <a:ext cx="375968" cy="228600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8" idx="6"/>
            <a:endCxn id="9" idx="1"/>
          </p:cNvCxnSpPr>
          <p:nvPr/>
        </p:nvCxnSpPr>
        <p:spPr>
          <a:xfrm>
            <a:off x="5997985" y="2684695"/>
            <a:ext cx="461170" cy="49259"/>
          </a:xfrm>
          <a:prstGeom prst="line">
            <a:avLst/>
          </a:prstGeom>
          <a:ln w="127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006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Audiovisual Correlation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762"/>
            <a:ext cx="7467600" cy="609600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en-US" sz="3200" dirty="0">
                <a:solidFill>
                  <a:srgbClr val="FFC000"/>
                </a:solidFill>
              </a:rPr>
              <a:t>Audiovisual </a:t>
            </a:r>
            <a:r>
              <a:rPr lang="en-US" sz="3200" dirty="0" smtClean="0">
                <a:solidFill>
                  <a:srgbClr val="FFC000"/>
                </a:solidFill>
              </a:rPr>
              <a:t>correlations</a:t>
            </a:r>
            <a:endParaRPr lang="en-US" sz="3200" dirty="0">
              <a:solidFill>
                <a:srgbClr val="FFC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Rectangle 33"/>
              <p:cNvSpPr/>
              <p:nvPr/>
            </p:nvSpPr>
            <p:spPr>
              <a:xfrm>
                <a:off x="5029200" y="2489955"/>
                <a:ext cx="2430602" cy="4001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dirty="0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20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 </m:t>
                          </m:r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</m:sSub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sz="20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4" name="Rectangle 3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2489955"/>
                <a:ext cx="2430602" cy="400110"/>
              </a:xfrm>
              <a:prstGeom prst="rect">
                <a:avLst/>
              </a:prstGeom>
              <a:blipFill rotWithShape="0">
                <a:blip r:embed="rId3"/>
                <a:stretch>
                  <a:fillRect b="-181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1219200" y="2472849"/>
                <a:ext cx="2854692" cy="4124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dirty="0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  <m:r>
                        <a:rPr lang="en-US" sz="2000" i="1" dirty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[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⋯</m:t>
                          </m:r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Sup>
                            <m:sSubSupPr>
                              <m:ctrlP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smtClean="0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b>
                            <m:sup>
                              <m:r>
                                <a:rPr lang="en-US" sz="20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</m:sSubSup>
                          <m:r>
                            <a:rPr lang="en-US" sz="20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  <m:sup>
                          <m:r>
                            <a:rPr lang="en-US" sz="2000" i="1" dirty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472849"/>
                <a:ext cx="2854692" cy="412485"/>
              </a:xfrm>
              <a:prstGeom prst="rect">
                <a:avLst/>
              </a:prstGeom>
              <a:blipFill rotWithShape="0">
                <a:blip r:embed="rId4"/>
                <a:stretch>
                  <a:fillRect b="-179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Oval 37"/>
              <p:cNvSpPr/>
              <p:nvPr/>
            </p:nvSpPr>
            <p:spPr>
              <a:xfrm>
                <a:off x="1541646" y="3410309"/>
                <a:ext cx="2209800" cy="6096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𝐻𝑎𝑠h𝐹𝑢𝑛𝑐</m:t>
                      </m:r>
                      <m:r>
                        <a:rPr lang="en-US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(∙)</m:t>
                      </m:r>
                    </m:oMath>
                  </m:oMathPara>
                </a14:m>
                <a:endParaRPr lang="en-US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38" name="Oval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646" y="3410309"/>
                <a:ext cx="2209800" cy="609600"/>
              </a:xfrm>
              <a:prstGeom prst="ellipse">
                <a:avLst/>
              </a:prstGeom>
              <a:blipFill rotWithShape="0">
                <a:blip r:embed="rId5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Oval 41"/>
              <p:cNvSpPr/>
              <p:nvPr/>
            </p:nvSpPr>
            <p:spPr>
              <a:xfrm>
                <a:off x="5029200" y="3410309"/>
                <a:ext cx="2209800" cy="6096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𝐻𝑎𝑠h𝐹𝑢𝑛𝑐</m:t>
                      </m:r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(∙)</m:t>
                      </m:r>
                    </m:oMath>
                  </m:oMathPara>
                </a14:m>
                <a:endParaRPr lang="en-US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2" name="Oval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29200" y="3410309"/>
                <a:ext cx="2209800" cy="609600"/>
              </a:xfrm>
              <a:prstGeom prst="ellipse">
                <a:avLst/>
              </a:prstGeom>
              <a:blipFill rotWithShape="0">
                <a:blip r:embed="rId6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Oval 42"/>
              <p:cNvSpPr/>
              <p:nvPr/>
            </p:nvSpPr>
            <p:spPr>
              <a:xfrm>
                <a:off x="2895600" y="4606879"/>
                <a:ext cx="2971800" cy="542157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𝐻𝑎𝑚𝑚𝑖𝑛𝑔𝐷𝑖𝑠𝑡</m:t>
                      </m:r>
                      <m:r>
                        <a:rPr lang="en-US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(∙,∙)</m:t>
                      </m:r>
                    </m:oMath>
                  </m:oMathPara>
                </a14:m>
                <a:endParaRPr lang="en-US" i="1" dirty="0">
                  <a:solidFill>
                    <a:prstClr val="white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3" name="Oval 4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5600" y="4606879"/>
                <a:ext cx="2971800" cy="542157"/>
              </a:xfrm>
              <a:prstGeom prst="ellipse">
                <a:avLst/>
              </a:prstGeom>
              <a:blipFill rotWithShape="0">
                <a:blip r:embed="rId7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6" name="Straight Arrow Connector 45"/>
          <p:cNvCxnSpPr>
            <a:stCxn id="38" idx="4"/>
            <a:endCxn id="43" idx="1"/>
          </p:cNvCxnSpPr>
          <p:nvPr/>
        </p:nvCxnSpPr>
        <p:spPr>
          <a:xfrm>
            <a:off x="2646546" y="4019909"/>
            <a:ext cx="684264" cy="6663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stCxn id="42" idx="4"/>
            <a:endCxn id="43" idx="7"/>
          </p:cNvCxnSpPr>
          <p:nvPr/>
        </p:nvCxnSpPr>
        <p:spPr>
          <a:xfrm flipH="1">
            <a:off x="5432190" y="4019909"/>
            <a:ext cx="701910" cy="666367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>
            <a:stCxn id="36" idx="2"/>
            <a:endCxn id="38" idx="0"/>
          </p:cNvCxnSpPr>
          <p:nvPr/>
        </p:nvCxnSpPr>
        <p:spPr>
          <a:xfrm>
            <a:off x="2646546" y="2885334"/>
            <a:ext cx="0" cy="524975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/>
          <p:cNvCxnSpPr>
            <a:stCxn id="34" idx="2"/>
          </p:cNvCxnSpPr>
          <p:nvPr/>
        </p:nvCxnSpPr>
        <p:spPr>
          <a:xfrm>
            <a:off x="6244501" y="2890065"/>
            <a:ext cx="0" cy="520244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>
            <a:stCxn id="43" idx="4"/>
            <a:endCxn id="69" idx="0"/>
          </p:cNvCxnSpPr>
          <p:nvPr/>
        </p:nvCxnSpPr>
        <p:spPr>
          <a:xfrm>
            <a:off x="4381500" y="5149036"/>
            <a:ext cx="0" cy="680264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Oval 68"/>
              <p:cNvSpPr/>
              <p:nvPr/>
            </p:nvSpPr>
            <p:spPr>
              <a:xfrm>
                <a:off x="3524250" y="5829300"/>
                <a:ext cx="1714500" cy="571500"/>
              </a:xfrm>
              <a:prstGeom prst="ellipse">
                <a:avLst/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𝐶𝑜𝑟𝑟𝑒𝑙𝑎𝑡𝑖𝑜𝑛</m:t>
                      </m:r>
                      <m:r>
                        <a:rPr lang="en-US" sz="1600" i="1" smtClean="0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𝜒</m:t>
                          </m:r>
                        </m:e>
                        <m:sub>
                          <m:r>
                            <a:rPr lang="en-US" sz="1600" i="1" smtClean="0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sz="1600" dirty="0">
                  <a:solidFill>
                    <a:prstClr val="white"/>
                  </a:solidFill>
                </a:endParaRPr>
              </a:p>
            </p:txBody>
          </p:sp>
        </mc:Choice>
        <mc:Fallback xmlns="">
          <p:sp>
            <p:nvSpPr>
              <p:cNvPr id="69" name="Oval 6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4250" y="5829300"/>
                <a:ext cx="1714500" cy="571500"/>
              </a:xfrm>
              <a:prstGeom prst="ellipse">
                <a:avLst/>
              </a:prstGeom>
              <a:blipFill rotWithShape="0">
                <a:blip r:embed="rId8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TextBox 76"/>
          <p:cNvSpPr txBox="1"/>
          <p:nvPr/>
        </p:nvSpPr>
        <p:spPr>
          <a:xfrm>
            <a:off x="3173444" y="3058159"/>
            <a:ext cx="2416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</a:rPr>
              <a:t>Winner-Take-All Hash</a:t>
            </a:r>
            <a:endParaRPr lang="en-US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ounded Rectangular Callout 16"/>
              <p:cNvSpPr/>
              <p:nvPr/>
            </p:nvSpPr>
            <p:spPr>
              <a:xfrm>
                <a:off x="5589555" y="5078412"/>
                <a:ext cx="1531577" cy="1036638"/>
              </a:xfrm>
              <a:prstGeom prst="wedgeRoundRectCallout">
                <a:avLst>
                  <a:gd name="adj1" fmla="val -70705"/>
                  <a:gd name="adj2" fmla="val 37083"/>
                  <a:gd name="adj3" fmla="val 16667"/>
                </a:avLst>
              </a:prstGeom>
              <a:solidFill>
                <a:srgbClr val="00B05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200" dirty="0" smtClean="0">
                    <a:solidFill>
                      <a:schemeClr val="tx1"/>
                    </a:solidFill>
                  </a:rPr>
                  <a:t>The audio source object is identified by choosing maximum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𝜒</m:t>
                        </m:r>
                      </m:e>
                      <m:sub>
                        <m:r>
                          <a:rPr lang="en-US" sz="1200" i="1">
                            <a:solidFill>
                              <a:prstClr val="white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en-US" sz="1200" dirty="0" smtClean="0">
                    <a:solidFill>
                      <a:schemeClr val="tx1"/>
                    </a:solidFill>
                  </a:rPr>
                  <a:t> </a:t>
                </a:r>
                <a:endParaRPr lang="en-US" sz="12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7" name="Rounded Rectangular Callout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9555" y="5078412"/>
                <a:ext cx="1531577" cy="1036638"/>
              </a:xfrm>
              <a:prstGeom prst="wedgeRoundRectCallout">
                <a:avLst>
                  <a:gd name="adj1" fmla="val -70705"/>
                  <a:gd name="adj2" fmla="val 37083"/>
                  <a:gd name="adj3" fmla="val 16667"/>
                </a:avLst>
              </a:prstGeom>
              <a:blipFill rotWithShape="0">
                <a:blip r:embed="rId9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69216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2" grpId="0" animBg="1"/>
      <p:bldP spid="43" grpId="0" animBg="1"/>
      <p:bldP spid="69" grpId="0" animBg="1"/>
      <p:bldP spid="77" grpId="0"/>
      <p:bldP spid="1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295400"/>
          </a:xfrm>
        </p:spPr>
        <p:txBody>
          <a:bodyPr>
            <a:normAutofit fontScale="92500" lnSpcReduction="20000"/>
          </a:bodyPr>
          <a:lstStyle/>
          <a:p>
            <a:pPr marL="36576" indent="0">
              <a:buNone/>
            </a:pPr>
            <a:r>
              <a:rPr lang="en-US" sz="3300" dirty="0" smtClean="0">
                <a:solidFill>
                  <a:srgbClr val="FFC000"/>
                </a:solidFill>
              </a:rPr>
              <a:t>Dataset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5 challenging videos from Youtube and previous research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763327"/>
              </p:ext>
            </p:extLst>
          </p:nvPr>
        </p:nvGraphicFramePr>
        <p:xfrm>
          <a:off x="1066800" y="2895600"/>
          <a:ext cx="7162800" cy="2328109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1591574"/>
                <a:gridCol w="1447800"/>
                <a:gridCol w="1371600"/>
                <a:gridCol w="1761226"/>
                <a:gridCol w="990600"/>
              </a:tblGrid>
              <a:tr h="603584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Video Name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Frame rate</a:t>
                      </a:r>
                    </a:p>
                    <a:p>
                      <a:pPr algn="ctr"/>
                      <a:r>
                        <a:rPr lang="en-US" sz="1600" dirty="0" smtClean="0"/>
                        <a:t>(fps)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Resolution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Audio Spl</a:t>
                      </a:r>
                      <a:r>
                        <a:rPr lang="en-US" sz="1600" baseline="0" dirty="0" smtClean="0"/>
                        <a:t>. Freq. (kHz)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Source</a:t>
                      </a:r>
                      <a:endParaRPr lang="en-US" sz="1600" dirty="0"/>
                    </a:p>
                  </a:txBody>
                  <a:tcPr/>
                </a:tc>
              </a:tr>
              <a:tr h="34490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Basketball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29.97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540 x</a:t>
                      </a:r>
                      <a:r>
                        <a:rPr lang="en-US" sz="1600" baseline="0" dirty="0" smtClean="0"/>
                        <a:t> 360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Made</a:t>
                      </a:r>
                      <a:endParaRPr lang="en-US" sz="1600" dirty="0"/>
                    </a:p>
                  </a:txBody>
                  <a:tcPr/>
                </a:tc>
              </a:tr>
              <a:tr h="34490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Student News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29.97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640 x 360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Youtube</a:t>
                      </a:r>
                      <a:endParaRPr lang="en-US" sz="1600" dirty="0"/>
                    </a:p>
                  </a:txBody>
                  <a:tcPr/>
                </a:tc>
              </a:tr>
              <a:tr h="34490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Wooden Horse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24.87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480 x 384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[1][2]</a:t>
                      </a:r>
                      <a:endParaRPr lang="en-US" sz="1600" dirty="0"/>
                    </a:p>
                  </a:txBody>
                  <a:tcPr/>
                </a:tc>
              </a:tr>
              <a:tr h="34490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Guitar</a:t>
                      </a:r>
                      <a:r>
                        <a:rPr lang="en-US" sz="1600" baseline="0" dirty="0" smtClean="0"/>
                        <a:t> Street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640 x</a:t>
                      </a:r>
                      <a:r>
                        <a:rPr lang="en-US" sz="1600" baseline="0" dirty="0" smtClean="0"/>
                        <a:t> 360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Youtube</a:t>
                      </a:r>
                      <a:endParaRPr lang="en-US" sz="1600" dirty="0"/>
                    </a:p>
                  </a:txBody>
                  <a:tcPr/>
                </a:tc>
              </a:tr>
              <a:tr h="344905">
                <a:tc>
                  <a:txBody>
                    <a:bodyPr/>
                    <a:lstStyle/>
                    <a:p>
                      <a:pPr algn="l"/>
                      <a:r>
                        <a:rPr lang="en-US" sz="1600" dirty="0" smtClean="0"/>
                        <a:t>Violin Yanni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25.00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320 x 240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44.1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[1]</a:t>
                      </a:r>
                      <a:endParaRPr lang="en-US" sz="16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990600" y="556260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[1] Izadinia</a:t>
            </a:r>
            <a:r>
              <a:rPr lang="it-IT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H.; Saleemi, I.; Shah,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M.,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“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Multimodal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Analysis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for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Identification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and Segmentation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of Moving-Sounding Objects”, Multimedia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IEEE Transactions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on , vol.15, no.2, pp.378,390, Feb. 2013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90600" y="609600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[2] </a:t>
            </a:r>
            <a:r>
              <a:rPr lang="en-US" sz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Kidron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Einat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Yoav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 Y. </a:t>
            </a:r>
            <a:r>
              <a:rPr lang="en-US" sz="1200" dirty="0" err="1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Schechner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and Michael </a:t>
            </a:r>
            <a:r>
              <a:rPr lang="en-US" sz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Elad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.“Cross-modal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localization via </a:t>
            </a:r>
            <a:r>
              <a:rPr lang="en-US" sz="1200" dirty="0" err="1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sparsity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”, Signal Processing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IEEE Transactions on 55.4 (2007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):1390-1404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8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001000" cy="4343400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Baseline Method </a:t>
            </a:r>
            <a:r>
              <a:rPr lang="en-US" dirty="0" smtClean="0"/>
              <a:t>[1]</a:t>
            </a:r>
          </a:p>
          <a:p>
            <a:r>
              <a:rPr lang="en-US" sz="2400" dirty="0" smtClean="0">
                <a:solidFill>
                  <a:srgbClr val="92D050"/>
                </a:solidFill>
              </a:rPr>
              <a:t>Spatial-temporal segmentation with K-means</a:t>
            </a:r>
            <a:endParaRPr lang="en-US" sz="24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Video features: optical </a:t>
            </a:r>
            <a:r>
              <a:rPr lang="en-US" sz="2400" dirty="0" smtClean="0">
                <a:solidFill>
                  <a:srgbClr val="92D050"/>
                </a:solidFill>
              </a:rPr>
              <a:t>flows and their </a:t>
            </a:r>
            <a:r>
              <a:rPr lang="en-US" sz="2400" dirty="0" smtClean="0">
                <a:solidFill>
                  <a:srgbClr val="92D050"/>
                </a:solidFill>
              </a:rPr>
              <a:t>1</a:t>
            </a:r>
            <a:r>
              <a:rPr lang="en-US" sz="2400" baseline="30000" dirty="0" smtClean="0">
                <a:solidFill>
                  <a:srgbClr val="92D050"/>
                </a:solidFill>
              </a:rPr>
              <a:t>st</a:t>
            </a:r>
            <a:r>
              <a:rPr lang="en-US" sz="2400" dirty="0" smtClean="0">
                <a:solidFill>
                  <a:srgbClr val="92D050"/>
                </a:solidFill>
              </a:rPr>
              <a:t> order</a:t>
            </a:r>
            <a:r>
              <a:rPr lang="en-US" sz="2400" dirty="0" smtClean="0">
                <a:solidFill>
                  <a:srgbClr val="92D050"/>
                </a:solidFill>
              </a:rPr>
              <a:t> derivatives</a:t>
            </a:r>
            <a:endParaRPr lang="en-US" sz="24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Audio features: </a:t>
            </a:r>
            <a:r>
              <a:rPr lang="en-US" sz="2400" dirty="0" smtClean="0">
                <a:solidFill>
                  <a:srgbClr val="92D050"/>
                </a:solidFill>
              </a:rPr>
              <a:t>MFCCs </a:t>
            </a:r>
            <a:r>
              <a:rPr lang="en-US" sz="2400" dirty="0" smtClean="0">
                <a:solidFill>
                  <a:srgbClr val="92D050"/>
                </a:solidFill>
              </a:rPr>
              <a:t>and their </a:t>
            </a:r>
            <a:r>
              <a:rPr lang="en-US" sz="2400" dirty="0" smtClean="0">
                <a:solidFill>
                  <a:srgbClr val="92D050"/>
                </a:solidFill>
              </a:rPr>
              <a:t>1</a:t>
            </a:r>
            <a:r>
              <a:rPr lang="en-US" sz="2400" baseline="30000" dirty="0" smtClean="0">
                <a:solidFill>
                  <a:srgbClr val="92D050"/>
                </a:solidFill>
              </a:rPr>
              <a:t>st</a:t>
            </a:r>
            <a:r>
              <a:rPr lang="en-US" sz="2400" dirty="0" smtClean="0">
                <a:solidFill>
                  <a:srgbClr val="92D050"/>
                </a:solidFill>
              </a:rPr>
              <a:t> order derivatives</a:t>
            </a:r>
            <a:endParaRPr lang="en-US" sz="24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CCA is used </a:t>
            </a:r>
            <a:r>
              <a:rPr lang="en-US" sz="2400" dirty="0" smtClean="0">
                <a:solidFill>
                  <a:srgbClr val="92D050"/>
                </a:solidFill>
              </a:rPr>
              <a:t>to find </a:t>
            </a:r>
            <a:r>
              <a:rPr lang="en-US" sz="2400" dirty="0" smtClean="0">
                <a:solidFill>
                  <a:srgbClr val="92D050"/>
                </a:solidFill>
              </a:rPr>
              <a:t>the </a:t>
            </a:r>
            <a:r>
              <a:rPr lang="en-US" sz="2400" dirty="0" smtClean="0">
                <a:solidFill>
                  <a:srgbClr val="92D050"/>
                </a:solidFill>
              </a:rPr>
              <a:t>maximum </a:t>
            </a:r>
            <a:r>
              <a:rPr lang="en-US" sz="2400" dirty="0" smtClean="0">
                <a:solidFill>
                  <a:srgbClr val="92D050"/>
                </a:solidFill>
              </a:rPr>
              <a:t>projection base </a:t>
            </a:r>
            <a:r>
              <a:rPr lang="en-US" sz="2400" dirty="0" smtClean="0">
                <a:solidFill>
                  <a:srgbClr val="92D050"/>
                </a:solidFill>
              </a:rPr>
              <a:t>for video</a:t>
            </a:r>
            <a:endParaRPr lang="en-US" sz="2400" dirty="0">
              <a:solidFill>
                <a:srgbClr val="92D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5105400"/>
            <a:ext cx="7924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[1] Izadinia</a:t>
            </a:r>
            <a:r>
              <a:rPr lang="it-IT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H.; Saleemi, I.; Shah, 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M.,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“</a:t>
            </a:r>
            <a:r>
              <a:rPr lang="it-IT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Multimodal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Analysis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for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Identification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and Segmentation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of Moving-Sounding Objects”, Multimedia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, </a:t>
            </a:r>
            <a:r>
              <a:rPr lang="en-US" sz="1200" dirty="0" smtClean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IEEE Transactions </a:t>
            </a:r>
            <a:r>
              <a:rPr lang="en-US" sz="1200" dirty="0">
                <a:solidFill>
                  <a:schemeClr val="accent4">
                    <a:lumMod val="60000"/>
                    <a:lumOff val="40000"/>
                  </a:schemeClr>
                </a:solidFill>
                <a:latin typeface="CMR9"/>
              </a:rPr>
              <a:t>on , vol.15, no.2, pp.378,390, Feb. 2013</a:t>
            </a:r>
            <a:endParaRPr lang="en-US" sz="12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Qualitative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7467600" cy="533400"/>
          </a:xfrm>
        </p:spPr>
        <p:txBody>
          <a:bodyPr>
            <a:normAutofit lnSpcReduction="10000"/>
          </a:bodyPr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Short demo on video clips.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0" name="De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059" b="24948"/>
          <a:stretch/>
        </p:blipFill>
        <p:spPr>
          <a:xfrm>
            <a:off x="481070" y="3036774"/>
            <a:ext cx="8230748" cy="2743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990600" y="2411968"/>
            <a:ext cx="16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Ground Truth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54337" y="2411968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Baseline </a:t>
            </a:r>
            <a:r>
              <a:rPr lang="en-US" b="1" dirty="0" smtClean="0"/>
              <a:t>[1]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400800" y="2411968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Proposed Method</a:t>
            </a:r>
          </a:p>
        </p:txBody>
      </p:sp>
    </p:spTree>
    <p:extLst>
      <p:ext uri="{BB962C8B-B14F-4D97-AF65-F5344CB8AC3E}">
        <p14:creationId xmlns:p14="http://schemas.microsoft.com/office/powerpoint/2010/main" val="2353533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7402" y="3111344"/>
            <a:ext cx="3603227" cy="20268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Audiovisual Correlation Problem</a:t>
            </a:r>
            <a:endParaRPr lang="en-US" dirty="0"/>
          </a:p>
        </p:txBody>
      </p:sp>
      <p:sp>
        <p:nvSpPr>
          <p:cNvPr id="40" name="Content Placeholder 39"/>
          <p:cNvSpPr>
            <a:spLocks noGrp="1"/>
          </p:cNvSpPr>
          <p:nvPr>
            <p:ph idx="1"/>
          </p:nvPr>
        </p:nvSpPr>
        <p:spPr>
          <a:xfrm>
            <a:off x="457200" y="1702897"/>
            <a:ext cx="8315325" cy="754974"/>
          </a:xfrm>
        </p:spPr>
        <p:txBody>
          <a:bodyPr/>
          <a:lstStyle/>
          <a:p>
            <a:pPr marL="36576" indent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Find the visual object whose motion generates the </a:t>
            </a:r>
            <a:r>
              <a:rPr lang="en-US" sz="2400" dirty="0" smtClean="0">
                <a:solidFill>
                  <a:srgbClr val="FFC000"/>
                </a:solidFill>
              </a:rPr>
              <a:t>audio. </a:t>
            </a:r>
            <a:endParaRPr lang="en-US" sz="2400" dirty="0" smtClean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1866575" y="3271068"/>
            <a:ext cx="800318" cy="1135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3678858" y="3271068"/>
            <a:ext cx="800318" cy="1135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837733" y="3581400"/>
            <a:ext cx="821770" cy="1086702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Content Placeholder 39"/>
          <p:cNvSpPr txBox="1">
            <a:spLocks/>
          </p:cNvSpPr>
          <p:nvPr/>
        </p:nvSpPr>
        <p:spPr>
          <a:xfrm>
            <a:off x="4990841" y="3111344"/>
            <a:ext cx="4159824" cy="2571750"/>
          </a:xfrm>
          <a:prstGeom prst="rect">
            <a:avLst/>
          </a:prstGeom>
        </p:spPr>
        <p:txBody>
          <a:bodyPr vert="horz">
            <a:normAutofit fontScale="85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 smtClean="0">
                <a:solidFill>
                  <a:srgbClr val="92D050"/>
                </a:solidFill>
              </a:rPr>
              <a:t>Video </a:t>
            </a:r>
            <a:r>
              <a:rPr lang="en-US" sz="2200" dirty="0" smtClean="0">
                <a:solidFill>
                  <a:srgbClr val="92D050"/>
                </a:solidFill>
              </a:rPr>
              <a:t>can be made using a single microphone</a:t>
            </a:r>
          </a:p>
          <a:p>
            <a:r>
              <a:rPr lang="en-US" sz="2200" dirty="0" smtClean="0">
                <a:solidFill>
                  <a:srgbClr val="92D050"/>
                </a:solidFill>
              </a:rPr>
              <a:t>Object can be musical instrument, speaker, etc.</a:t>
            </a:r>
          </a:p>
          <a:p>
            <a:r>
              <a:rPr lang="en-US" sz="2200" dirty="0" smtClean="0">
                <a:solidFill>
                  <a:srgbClr val="92D050"/>
                </a:solidFill>
              </a:rPr>
              <a:t>Assume a primary audio source dominates the audio signal.</a:t>
            </a:r>
          </a:p>
          <a:p>
            <a:r>
              <a:rPr lang="en-US" sz="2200" dirty="0" smtClean="0">
                <a:solidFill>
                  <a:srgbClr val="92D050"/>
                </a:solidFill>
              </a:rPr>
              <a:t>A special case of general </a:t>
            </a:r>
            <a:r>
              <a:rPr lang="en-US" sz="2200" i="1" u="sng" dirty="0" smtClean="0">
                <a:solidFill>
                  <a:srgbClr val="92D050"/>
                </a:solidFill>
              </a:rPr>
              <a:t>cross-modality correspondence</a:t>
            </a:r>
            <a:r>
              <a:rPr lang="en-US" sz="2200" u="sng" dirty="0" smtClean="0">
                <a:solidFill>
                  <a:srgbClr val="92D050"/>
                </a:solidFill>
              </a:rPr>
              <a:t> </a:t>
            </a:r>
            <a:r>
              <a:rPr lang="en-US" sz="2200" dirty="0" smtClean="0">
                <a:solidFill>
                  <a:srgbClr val="92D050"/>
                </a:solidFill>
              </a:rPr>
              <a:t>problem </a:t>
            </a:r>
          </a:p>
          <a:p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1451124" y="3581400"/>
            <a:ext cx="420440" cy="5050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F0"/>
              </a:solidFill>
            </a:endParaRPr>
          </a:p>
        </p:txBody>
      </p:sp>
      <p:sp>
        <p:nvSpPr>
          <p:cNvPr id="19" name="Oval 18"/>
          <p:cNvSpPr/>
          <p:nvPr/>
        </p:nvSpPr>
        <p:spPr>
          <a:xfrm>
            <a:off x="2560402" y="3440418"/>
            <a:ext cx="479929" cy="6460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27"/>
          <a:stretch/>
        </p:blipFill>
        <p:spPr>
          <a:xfrm>
            <a:off x="1417402" y="5138158"/>
            <a:ext cx="3603227" cy="470057"/>
          </a:xfrm>
          <a:prstGeom prst="rect">
            <a:avLst/>
          </a:prstGeom>
        </p:spPr>
      </p:pic>
      <p:cxnSp>
        <p:nvCxnSpPr>
          <p:cNvPr id="23" name="Straight Arrow Connector 22"/>
          <p:cNvCxnSpPr>
            <a:endCxn id="18" idx="0"/>
          </p:cNvCxnSpPr>
          <p:nvPr/>
        </p:nvCxnSpPr>
        <p:spPr>
          <a:xfrm flipH="1">
            <a:off x="1661344" y="2774125"/>
            <a:ext cx="291962" cy="807275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>
            <a:endCxn id="10" idx="0"/>
          </p:cNvCxnSpPr>
          <p:nvPr/>
        </p:nvCxnSpPr>
        <p:spPr>
          <a:xfrm>
            <a:off x="1953306" y="2774125"/>
            <a:ext cx="313428" cy="496943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9" idx="0"/>
          </p:cNvCxnSpPr>
          <p:nvPr/>
        </p:nvCxnSpPr>
        <p:spPr>
          <a:xfrm>
            <a:off x="1972661" y="2797249"/>
            <a:ext cx="827706" cy="643169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endCxn id="12" idx="0"/>
          </p:cNvCxnSpPr>
          <p:nvPr/>
        </p:nvCxnSpPr>
        <p:spPr>
          <a:xfrm>
            <a:off x="1972661" y="2794360"/>
            <a:ext cx="2106356" cy="476708"/>
          </a:xfrm>
          <a:prstGeom prst="straightConnector1">
            <a:avLst/>
          </a:prstGeom>
          <a:ln w="28575">
            <a:solidFill>
              <a:srgbClr val="00B0F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endCxn id="14" idx="5"/>
          </p:cNvCxnSpPr>
          <p:nvPr/>
        </p:nvCxnSpPr>
        <p:spPr>
          <a:xfrm flipH="1" flipV="1">
            <a:off x="3539158" y="4508958"/>
            <a:ext cx="419110" cy="283817"/>
          </a:xfrm>
          <a:prstGeom prst="straightConnector1">
            <a:avLst/>
          </a:prstGeom>
          <a:ln w="28575">
            <a:solidFill>
              <a:srgbClr val="FFFF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1005812" y="2434904"/>
            <a:ext cx="25218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B0F0"/>
                </a:solidFill>
              </a:rPr>
              <a:t>Distracting Moving Object</a:t>
            </a:r>
            <a:endParaRPr lang="en-US" sz="1600" dirty="0">
              <a:solidFill>
                <a:srgbClr val="00B0F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69087" y="3738779"/>
            <a:ext cx="1287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C000"/>
                </a:solidFill>
              </a:rPr>
              <a:t>Video frame</a:t>
            </a:r>
            <a:endParaRPr lang="en-US" sz="1600" i="1" dirty="0">
              <a:solidFill>
                <a:srgbClr val="FFC0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6623" y="5138157"/>
            <a:ext cx="130837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rgbClr val="FFC000"/>
                </a:solidFill>
              </a:rPr>
              <a:t>Audio</a:t>
            </a:r>
          </a:p>
          <a:p>
            <a:pPr algn="ctr"/>
            <a:r>
              <a:rPr lang="en-US" sz="1400" i="1" dirty="0" smtClean="0">
                <a:solidFill>
                  <a:srgbClr val="00B0F0"/>
                </a:solidFill>
              </a:rPr>
              <a:t>(Guitar Music)</a:t>
            </a:r>
            <a:endParaRPr lang="en-US" sz="1400" i="1" dirty="0">
              <a:solidFill>
                <a:srgbClr val="00B0F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248618" y="4729668"/>
            <a:ext cx="17684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rgbClr val="FFFF00"/>
                </a:solidFill>
              </a:rPr>
              <a:t>The </a:t>
            </a:r>
            <a:r>
              <a:rPr lang="en-US" sz="1600" i="1" dirty="0" smtClean="0">
                <a:solidFill>
                  <a:srgbClr val="FFFF00"/>
                </a:solidFill>
              </a:rPr>
              <a:t>audio source</a:t>
            </a:r>
            <a:endParaRPr lang="en-US" sz="1600" i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861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4" grpId="0" animBg="1"/>
      <p:bldP spid="18" grpId="0" animBg="1"/>
      <p:bldP spid="19" grpId="0" animBg="1"/>
      <p:bldP spid="45" grpId="0"/>
      <p:bldP spid="4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Experiments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600200"/>
                <a:ext cx="8382000" cy="4800600"/>
              </a:xfrm>
            </p:spPr>
            <p:txBody>
              <a:bodyPr>
                <a:normAutofit lnSpcReduction="10000"/>
              </a:bodyPr>
              <a:lstStyle/>
              <a:p>
                <a:pPr marL="36576" indent="0">
                  <a:buNone/>
                </a:pPr>
                <a:r>
                  <a:rPr lang="en-US" sz="2800" dirty="0" smtClean="0">
                    <a:solidFill>
                      <a:srgbClr val="FFC000"/>
                    </a:solidFill>
                  </a:rPr>
                  <a:t>Performance metrics</a:t>
                </a:r>
              </a:p>
              <a:p>
                <a:pPr lvl="1"/>
                <a:r>
                  <a:rPr lang="en-US" sz="2400" dirty="0" smtClean="0">
                    <a:solidFill>
                      <a:srgbClr val="92D050"/>
                    </a:solidFill>
                  </a:rPr>
                  <a:t>Spatial localization</a:t>
                </a:r>
              </a:p>
              <a:p>
                <a:pPr marL="448056" lvl="1" indent="0" algn="ctr">
                  <a:buNone/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𝑝𝑟𝑒𝑐𝑖𝑠𝑖𝑜𝑛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𝑟𝑒𝑐𝑎𝑙𝑙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∩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r>
                  <a:rPr lang="en-US" sz="2000" dirty="0" smtClean="0"/>
                  <a:t> </a:t>
                </a:r>
              </a:p>
              <a:p>
                <a:pPr marL="448056" lvl="1" indent="0" algn="ctr">
                  <a:buNone/>
                </a:pPr>
                <a:endParaRPr lang="en-US" sz="2000" dirty="0" smtClean="0"/>
              </a:p>
              <a:p>
                <a:pPr lvl="2"/>
                <a:r>
                  <a:rPr lang="en-US" sz="1600" dirty="0" smtClean="0">
                    <a:solidFill>
                      <a:srgbClr val="00B0F0"/>
                    </a:solidFill>
                  </a:rPr>
                  <a:t>P: </a:t>
                </a:r>
                <a:r>
                  <a:rPr lang="en-US" sz="1600" dirty="0" smtClean="0">
                    <a:solidFill>
                      <a:srgbClr val="00B0F0"/>
                    </a:solidFill>
                  </a:rPr>
                  <a:t>pixels </a:t>
                </a:r>
                <a:r>
                  <a:rPr lang="en-US" sz="1600" dirty="0" smtClean="0">
                    <a:solidFill>
                      <a:srgbClr val="00B0F0"/>
                    </a:solidFill>
                  </a:rPr>
                  <a:t>detected by the algorithm.</a:t>
                </a:r>
              </a:p>
              <a:p>
                <a:pPr lvl="2"/>
                <a:r>
                  <a:rPr lang="en-US" sz="1600" dirty="0" smtClean="0">
                    <a:solidFill>
                      <a:srgbClr val="00B0F0"/>
                    </a:solidFill>
                  </a:rPr>
                  <a:t>T: </a:t>
                </a:r>
                <a:r>
                  <a:rPr lang="en-US" sz="1600" dirty="0" smtClean="0">
                    <a:solidFill>
                      <a:srgbClr val="00B0F0"/>
                    </a:solidFill>
                  </a:rPr>
                  <a:t> ground truth pixels.</a:t>
                </a:r>
                <a:endParaRPr lang="en-US" sz="1600" dirty="0" smtClean="0">
                  <a:solidFill>
                    <a:srgbClr val="00B0F0"/>
                  </a:solidFill>
                </a:endParaRPr>
              </a:p>
              <a:p>
                <a:pPr lvl="1"/>
                <a:r>
                  <a:rPr lang="en-US" sz="2400" dirty="0">
                    <a:solidFill>
                      <a:srgbClr val="92D050"/>
                    </a:solidFill>
                  </a:rPr>
                  <a:t>Temporal localization</a:t>
                </a:r>
              </a:p>
              <a:p>
                <a:pPr marL="74980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i="1" dirty="0" smtClean="0">
                          <a:latin typeface="Cambria Math" panose="02040503050406030204" pitchFamily="18" charset="0"/>
                        </a:rPr>
                        <m:t>𝐷𝑒𝑡𝑒𝑐𝑡𝑖𝑜𝑛</m:t>
                      </m:r>
                      <m:r>
                        <a:rPr lang="en-US" sz="1700" i="1" dirty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00" i="1" dirty="0" smtClean="0">
                          <a:latin typeface="Cambria Math" panose="02040503050406030204" pitchFamily="18" charset="0"/>
                        </a:rPr>
                        <m:t>𝑟𝑎𝑡𝑒</m:t>
                      </m:r>
                      <m:r>
                        <a:rPr lang="en-US" sz="1700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𝑠𝑢𝑐𝑐𝑒𝑠𝑓𝑢𝑙𝑙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𝑑𝑒𝑡𝑒𝑐𝑡𝑖𝑜𝑛𝑠</m:t>
                          </m:r>
                        </m:num>
                        <m:den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dirty="0" smtClean="0">
                              <a:latin typeface="Cambria Math" panose="02040503050406030204" pitchFamily="18" charset="0"/>
                            </a:rPr>
                            <m:t>𝑓𝑟𝑎𝑚𝑒𝑠</m:t>
                          </m:r>
                        </m:den>
                      </m:f>
                    </m:oMath>
                  </m:oMathPara>
                </a14:m>
                <a:endParaRPr lang="en-US" sz="1700" dirty="0" smtClean="0"/>
              </a:p>
              <a:p>
                <a:pPr marL="749808" lvl="2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𝐻𝑖𝑡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𝑟𝑎𝑡𝑖𝑜</m:t>
                      </m:r>
                      <m:r>
                        <a:rPr lang="en-US" sz="17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7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𝑎𝑐𝑐𝑢𝑟𝑎𝑡𝑒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𝑙𝑜𝑐𝑎𝑙𝑖𝑧𝑎𝑡𝑖𝑜𝑛</m:t>
                          </m:r>
                        </m:num>
                        <m:den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𝑇𝑜𝑡𝑎𝑙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𝑛𝑢𝑚𝑏𝑒𝑟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𝑜𝑓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700" b="0" i="1" smtClean="0">
                              <a:latin typeface="Cambria Math" panose="02040503050406030204" pitchFamily="18" charset="0"/>
                            </a:rPr>
                            <m:t>𝑓𝑟𝑎𝑚𝑒𝑠</m:t>
                          </m:r>
                        </m:den>
                      </m:f>
                    </m:oMath>
                  </m:oMathPara>
                </a14:m>
                <a:endParaRPr lang="en-US" sz="1700" dirty="0" smtClean="0"/>
              </a:p>
              <a:p>
                <a:pPr marL="749808" lvl="2" indent="0">
                  <a:buNone/>
                </a:pPr>
                <a:endParaRPr lang="en-US" sz="1700" dirty="0" smtClean="0"/>
              </a:p>
              <a:p>
                <a:pPr lvl="2"/>
                <a:r>
                  <a:rPr lang="en-US" sz="1600" dirty="0" smtClean="0">
                    <a:solidFill>
                      <a:srgbClr val="00B0F0"/>
                    </a:solidFill>
                  </a:rPr>
                  <a:t>Successful detection: 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𝑟𝑒𝑐𝑎𝑙𝑙</m:t>
                    </m:r>
                    <m:r>
                      <a:rPr lang="en-US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  <a:p>
                <a:pPr lvl="2"/>
                <a:r>
                  <a:rPr lang="en-US" sz="1600" dirty="0" smtClean="0">
                    <a:solidFill>
                      <a:srgbClr val="00B0F0"/>
                    </a:solidFill>
                  </a:rPr>
                  <a:t>Accurate detection: </a:t>
                </a:r>
                <a14:m>
                  <m:oMath xmlns:m="http://schemas.openxmlformats.org/officeDocument/2006/math">
                    <m:r>
                      <a:rPr lang="en-US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𝑝𝑟𝑒𝑐𝑖𝑠𝑖𝑜𝑛</m:t>
                    </m:r>
                    <m:r>
                      <a:rPr lang="en-US" sz="160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endParaRPr lang="en-US" sz="1600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0"/>
                <a:ext cx="8382000" cy="4800600"/>
              </a:xfrm>
              <a:blipFill rotWithShape="0">
                <a:blip r:embed="rId3"/>
                <a:stretch>
                  <a:fillRect l="-1018" t="-22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080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09600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Precision &amp; Recall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58984552"/>
              </p:ext>
            </p:extLst>
          </p:nvPr>
        </p:nvGraphicFramePr>
        <p:xfrm>
          <a:off x="304800" y="2514600"/>
          <a:ext cx="4165599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6" name="Acrobat Document" r:id="rId3" imgW="4000283" imgH="3000375" progId="Acrobat.Document.11">
                  <p:embed/>
                </p:oleObj>
              </mc:Choice>
              <mc:Fallback>
                <p:oleObj name="Acrobat Document" r:id="rId3" imgW="4000283" imgH="30003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800" y="2514600"/>
                        <a:ext cx="4165599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524421"/>
              </p:ext>
            </p:extLst>
          </p:nvPr>
        </p:nvGraphicFramePr>
        <p:xfrm>
          <a:off x="4792430" y="2514600"/>
          <a:ext cx="4165599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7" name="Acrobat Document" r:id="rId5" imgW="4000283" imgH="3000375" progId="Acrobat.Document.11">
                  <p:embed/>
                </p:oleObj>
              </mc:Choice>
              <mc:Fallback>
                <p:oleObj name="Acrobat Document" r:id="rId5" imgW="4000283" imgH="30003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92430" y="2514600"/>
                        <a:ext cx="4165599" cy="3124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820777" y="5638800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462295" y="5638800"/>
            <a:ext cx="825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91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467600" cy="609600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Precision &amp; </a:t>
            </a:r>
            <a:r>
              <a:rPr lang="en-US" dirty="0" smtClean="0">
                <a:solidFill>
                  <a:srgbClr val="FFC000"/>
                </a:solidFill>
              </a:rPr>
              <a:t>Recall (another view)</a:t>
            </a:r>
            <a:endParaRPr lang="en-US" dirty="0">
              <a:solidFill>
                <a:srgbClr val="FFC000"/>
              </a:solidFill>
            </a:endParaRPr>
          </a:p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2715" y="6023251"/>
            <a:ext cx="19159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Precision-Recall</a:t>
            </a:r>
            <a:endParaRPr lang="en-US" dirty="0"/>
          </a:p>
        </p:txBody>
      </p:sp>
      <p:graphicFrame>
        <p:nvGraphicFramePr>
          <p:cNvPr id="9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0487870"/>
              </p:ext>
            </p:extLst>
          </p:nvPr>
        </p:nvGraphicFramePr>
        <p:xfrm>
          <a:off x="2286000" y="2532856"/>
          <a:ext cx="4469341" cy="33520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Acrobat Document" r:id="rId3" imgW="4000283" imgH="3000375" progId="Acrobat.Document.11">
                  <p:embed/>
                </p:oleObj>
              </mc:Choice>
              <mc:Fallback>
                <p:oleObj name="Acrobat Document" r:id="rId3" imgW="4000283" imgH="30003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286000" y="2532856"/>
                        <a:ext cx="4469341" cy="33520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0277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Quantitative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Hit ratio &amp; Detection rate.</a:t>
            </a:r>
            <a:endParaRPr lang="en-US" dirty="0">
              <a:solidFill>
                <a:srgbClr val="FFC00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051038"/>
              </p:ext>
            </p:extLst>
          </p:nvPr>
        </p:nvGraphicFramePr>
        <p:xfrm>
          <a:off x="304799" y="2514599"/>
          <a:ext cx="4267201" cy="32004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8" name="Acrobat Document" r:id="rId3" imgW="4000283" imgH="3000375" progId="Acrobat.Document.11">
                  <p:embed/>
                </p:oleObj>
              </mc:Choice>
              <mc:Fallback>
                <p:oleObj name="Acrobat Document" r:id="rId3" imgW="4000283" imgH="30003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04799" y="2514599"/>
                        <a:ext cx="4267201" cy="32004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5428878"/>
              </p:ext>
            </p:extLst>
          </p:nvPr>
        </p:nvGraphicFramePr>
        <p:xfrm>
          <a:off x="4724401" y="2514598"/>
          <a:ext cx="4267203" cy="32004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59" name="Acrobat Document" r:id="rId5" imgW="4000283" imgH="3000375" progId="Acrobat.Document.11">
                  <p:embed/>
                </p:oleObj>
              </mc:Choice>
              <mc:Fallback>
                <p:oleObj name="Acrobat Document" r:id="rId5" imgW="4000283" imgH="3000375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724401" y="2514598"/>
                        <a:ext cx="4267203" cy="320040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948521" y="5790446"/>
            <a:ext cx="9797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Hit ratio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002639" y="5770086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Detection Rate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934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600200" y="2819400"/>
            <a:ext cx="6705600" cy="1066800"/>
          </a:xfrm>
        </p:spPr>
        <p:txBody>
          <a:bodyPr>
            <a:noAutofit/>
          </a:bodyPr>
          <a:lstStyle/>
          <a:p>
            <a:r>
              <a:rPr lang="en-US" sz="9600" i="1" dirty="0" smtClean="0">
                <a:solidFill>
                  <a:srgbClr val="FFC000"/>
                </a:solidFill>
              </a:rPr>
              <a:t>Thank You !</a:t>
            </a:r>
            <a:endParaRPr lang="en-US" sz="9600" i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10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Challenge</a:t>
            </a:r>
            <a:endParaRPr 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19099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>
                <a:solidFill>
                  <a:srgbClr val="FFC000"/>
                </a:solidFill>
              </a:rPr>
              <a:t>Significantly different </a:t>
            </a:r>
            <a:r>
              <a:rPr lang="en-US" sz="2400" dirty="0" smtClean="0">
                <a:solidFill>
                  <a:srgbClr val="FFC000"/>
                </a:solidFill>
              </a:rPr>
              <a:t>resolutions.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 smtClean="0">
              <a:solidFill>
                <a:srgbClr val="FFC000"/>
              </a:solidFill>
            </a:endParaRP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Temporal resolution: audio @ kHz vs. videos @ 20-30 fps.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Spatial resolution: video </a:t>
            </a:r>
            <a:r>
              <a:rPr lang="en-US" sz="1800" dirty="0" smtClean="0">
                <a:solidFill>
                  <a:srgbClr val="92D050"/>
                </a:solidFill>
              </a:rPr>
              <a:t>@ </a:t>
            </a:r>
            <a:r>
              <a:rPr lang="en-US" sz="1800" dirty="0" smtClean="0">
                <a:solidFill>
                  <a:srgbClr val="92D050"/>
                </a:solidFill>
              </a:rPr>
              <a:t>1 million pixels </a:t>
            </a:r>
            <a:r>
              <a:rPr lang="en-US" sz="1800" dirty="0" smtClean="0">
                <a:solidFill>
                  <a:srgbClr val="92D050"/>
                </a:solidFill>
              </a:rPr>
              <a:t>per frame vs</a:t>
            </a:r>
            <a:r>
              <a:rPr lang="en-US" sz="1800" dirty="0" smtClean="0">
                <a:solidFill>
                  <a:srgbClr val="92D050"/>
                </a:solidFill>
              </a:rPr>
              <a:t>. audio </a:t>
            </a:r>
            <a:r>
              <a:rPr lang="en-US" sz="1800" dirty="0" smtClean="0">
                <a:solidFill>
                  <a:srgbClr val="92D050"/>
                </a:solidFill>
              </a:rPr>
              <a:t>with 1 </a:t>
            </a:r>
            <a:r>
              <a:rPr lang="en-US" sz="1800" dirty="0" smtClean="0">
                <a:solidFill>
                  <a:srgbClr val="92D050"/>
                </a:solidFill>
              </a:rPr>
              <a:t>numerical </a:t>
            </a:r>
            <a:r>
              <a:rPr lang="en-US" sz="1800" dirty="0" smtClean="0">
                <a:solidFill>
                  <a:srgbClr val="92D050"/>
                </a:solidFill>
              </a:rPr>
              <a:t>value per sample</a:t>
            </a:r>
            <a:r>
              <a:rPr lang="en-US" sz="1800" dirty="0" smtClean="0">
                <a:solidFill>
                  <a:srgbClr val="92D050"/>
                </a:solidFill>
              </a:rPr>
              <a:t>.</a:t>
            </a:r>
          </a:p>
          <a:p>
            <a:pPr lvl="1"/>
            <a:endParaRPr lang="en-US" sz="1800" dirty="0" smtClean="0">
              <a:solidFill>
                <a:srgbClr val="6CA62C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Semantic gap between modalities.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Audio and visual signals are captured using different sensors, their numerical values take essentially different semantic meanings</a:t>
            </a:r>
            <a:r>
              <a:rPr lang="en-US" sz="2000" dirty="0" smtClean="0">
                <a:solidFill>
                  <a:srgbClr val="92D050"/>
                </a:solidFill>
              </a:rPr>
              <a:t>.</a:t>
            </a:r>
          </a:p>
          <a:p>
            <a:pPr lvl="1"/>
            <a:endParaRPr lang="en-US" sz="2000" dirty="0" smtClean="0">
              <a:solidFill>
                <a:srgbClr val="6CA62C"/>
              </a:solidFill>
            </a:endParaRPr>
          </a:p>
          <a:p>
            <a:r>
              <a:rPr lang="en-US" sz="2400" dirty="0" smtClean="0"/>
              <a:t> </a:t>
            </a:r>
            <a:r>
              <a:rPr lang="en-US" sz="2400" dirty="0" smtClean="0">
                <a:solidFill>
                  <a:srgbClr val="FFC000"/>
                </a:solidFill>
              </a:rPr>
              <a:t>Prevalent noises and distractions.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Both </a:t>
            </a:r>
            <a:r>
              <a:rPr lang="en-US" sz="1800" dirty="0" smtClean="0">
                <a:solidFill>
                  <a:srgbClr val="92D050"/>
                </a:solidFill>
              </a:rPr>
              <a:t>modality contain </a:t>
            </a:r>
            <a:r>
              <a:rPr lang="en-US" sz="1800" dirty="0" smtClean="0">
                <a:solidFill>
                  <a:srgbClr val="92D050"/>
                </a:solidFill>
              </a:rPr>
              <a:t>noises.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Multiple distractions may exist in both modalities.</a:t>
            </a:r>
          </a:p>
        </p:txBody>
      </p:sp>
    </p:spTree>
    <p:extLst>
      <p:ext uri="{BB962C8B-B14F-4D97-AF65-F5344CB8AC3E}">
        <p14:creationId xmlns:p14="http://schemas.microsoft.com/office/powerpoint/2010/main" val="1207762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Existing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600" dirty="0" smtClean="0">
                <a:solidFill>
                  <a:srgbClr val="FFC000"/>
                </a:solidFill>
              </a:rPr>
              <a:t>Pixel-level correlation methods.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Objective: Identify image pixels that are </a:t>
            </a:r>
            <a:r>
              <a:rPr lang="en-US" sz="1800" dirty="0" smtClean="0">
                <a:solidFill>
                  <a:srgbClr val="92D050"/>
                </a:solidFill>
              </a:rPr>
              <a:t>most </a:t>
            </a:r>
            <a:r>
              <a:rPr lang="en-US" sz="1800" dirty="0" smtClean="0">
                <a:solidFill>
                  <a:srgbClr val="92D050"/>
                </a:solidFill>
              </a:rPr>
              <a:t>correlated with audio signals.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Methods: CCA and its variants, Mutual Information etc.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Limitation: pixel-level localization is noisy and doesn’t carry too much high-level semantic </a:t>
            </a:r>
            <a:r>
              <a:rPr lang="en-US" sz="1800" dirty="0" smtClean="0">
                <a:solidFill>
                  <a:srgbClr val="92D050"/>
                </a:solidFill>
              </a:rPr>
              <a:t>meaning.</a:t>
            </a:r>
            <a:endParaRPr lang="en-US" sz="1800" dirty="0" smtClean="0">
              <a:solidFill>
                <a:srgbClr val="92D050"/>
              </a:solidFill>
            </a:endParaRPr>
          </a:p>
          <a:p>
            <a:pPr lvl="1"/>
            <a:endParaRPr lang="en-US" dirty="0" smtClean="0">
              <a:solidFill>
                <a:srgbClr val="6CA62C"/>
              </a:solidFill>
            </a:endParaRPr>
          </a:p>
          <a:p>
            <a:r>
              <a:rPr lang="en-US" sz="2400" dirty="0" smtClean="0">
                <a:solidFill>
                  <a:srgbClr val="FFC000"/>
                </a:solidFill>
              </a:rPr>
              <a:t>Object-level correlation methods.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Objective: Identify object (i.e. image structure) that are most correlated with audio signals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Methods: correlation measures are first obtained at fine-level (e.g. pixels), then cluster pixels based on the fine-level correlation.</a:t>
            </a:r>
          </a:p>
          <a:p>
            <a:pPr lvl="1"/>
            <a:r>
              <a:rPr lang="en-US" sz="1800" dirty="0" smtClean="0">
                <a:solidFill>
                  <a:srgbClr val="92D050"/>
                </a:solidFill>
              </a:rPr>
              <a:t>Advantage: Correlation results are segmented visual objects which are more semantically meaningful.</a:t>
            </a:r>
          </a:p>
        </p:txBody>
      </p:sp>
    </p:spTree>
    <p:extLst>
      <p:ext uri="{BB962C8B-B14F-4D97-AF65-F5344CB8AC3E}">
        <p14:creationId xmlns:p14="http://schemas.microsoft.com/office/powerpoint/2010/main" val="55580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Existing Approach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267" y="1828801"/>
            <a:ext cx="8282257" cy="609599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800" dirty="0" smtClean="0">
                <a:solidFill>
                  <a:srgbClr val="FFC000"/>
                </a:solidFill>
              </a:rPr>
              <a:t>Existing object-level solutions also have </a:t>
            </a:r>
            <a:r>
              <a:rPr lang="en-US" sz="2800" dirty="0" smtClean="0">
                <a:solidFill>
                  <a:srgbClr val="FFC000"/>
                </a:solidFill>
              </a:rPr>
              <a:t>problems.</a:t>
            </a:r>
            <a:endParaRPr lang="en-US" sz="2800" dirty="0" smtClean="0">
              <a:solidFill>
                <a:srgbClr val="FFC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487" y="4361379"/>
            <a:ext cx="1533525" cy="1809750"/>
          </a:xfrm>
          <a:prstGeom prst="rect">
            <a:avLst/>
          </a:prstGeom>
        </p:spPr>
      </p:pic>
      <p:sp>
        <p:nvSpPr>
          <p:cNvPr id="5" name="云形标注 4"/>
          <p:cNvSpPr/>
          <p:nvPr/>
        </p:nvSpPr>
        <p:spPr>
          <a:xfrm>
            <a:off x="6398287" y="3599379"/>
            <a:ext cx="1524000" cy="917448"/>
          </a:xfrm>
          <a:prstGeom prst="cloudCallout">
            <a:avLst>
              <a:gd name="adj1" fmla="val 35767"/>
              <a:gd name="adj2" fmla="val 53515"/>
            </a:avLst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How to address it ?</a:t>
            </a:r>
            <a:endParaRPr lang="en-US" sz="11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40154" y="2849563"/>
            <a:ext cx="5758133" cy="2484437"/>
          </a:xfrm>
          <a:prstGeom prst="rect">
            <a:avLst/>
          </a:prstGeom>
        </p:spPr>
        <p:txBody>
          <a:bodyPr vert="horz">
            <a:normAutofit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rgbClr val="92D050"/>
                </a:solidFill>
              </a:rPr>
              <a:t>Segmentation step is susceptible to the previous correlation analysis.</a:t>
            </a:r>
          </a:p>
          <a:p>
            <a:pPr lvl="1"/>
            <a:endParaRPr lang="en-US" sz="2000" dirty="0" smtClean="0">
              <a:solidFill>
                <a:srgbClr val="92D050"/>
              </a:solidFill>
            </a:endParaRPr>
          </a:p>
          <a:p>
            <a:r>
              <a:rPr lang="en-US" sz="2400" dirty="0" smtClean="0">
                <a:solidFill>
                  <a:srgbClr val="92D050"/>
                </a:solidFill>
              </a:rPr>
              <a:t>Extracted object hardly observe true object due to the noise of fine-level correlations</a:t>
            </a:r>
            <a:r>
              <a:rPr lang="en-US" sz="2400" dirty="0" smtClean="0">
                <a:solidFill>
                  <a:srgbClr val="6CA62C"/>
                </a:solidFill>
              </a:rPr>
              <a:t>.</a:t>
            </a:r>
            <a:endParaRPr lang="en-US" sz="2400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Content Placeholder 17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4462" y="1417085"/>
            <a:ext cx="4646096" cy="507068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An Overview of Our Approach</a:t>
            </a:r>
            <a:endParaRPr lang="en-US" dirty="0"/>
          </a:p>
        </p:txBody>
      </p:sp>
      <p:sp>
        <p:nvSpPr>
          <p:cNvPr id="172" name="Rounded Rectangle 171"/>
          <p:cNvSpPr>
            <a:spLocks noChangeAspect="1"/>
          </p:cNvSpPr>
          <p:nvPr/>
        </p:nvSpPr>
        <p:spPr>
          <a:xfrm>
            <a:off x="2155056" y="1299254"/>
            <a:ext cx="1393278" cy="700489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FF00"/>
                </a:solidFill>
              </a:rPr>
              <a:t>Video Input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73" name="Rounded Rectangle 172"/>
          <p:cNvSpPr>
            <a:spLocks noChangeAspect="1"/>
          </p:cNvSpPr>
          <p:nvPr/>
        </p:nvSpPr>
        <p:spPr>
          <a:xfrm>
            <a:off x="381000" y="2057400"/>
            <a:ext cx="2429257" cy="2514739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FF00"/>
                </a:solidFill>
              </a:rPr>
              <a:t>Audio Feature Computing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74" name="Rounded Rectangle 173"/>
          <p:cNvSpPr>
            <a:spLocks noChangeAspect="1"/>
          </p:cNvSpPr>
          <p:nvPr/>
        </p:nvSpPr>
        <p:spPr>
          <a:xfrm>
            <a:off x="2887509" y="2057400"/>
            <a:ext cx="2439268" cy="2514740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FF00"/>
                </a:solidFill>
              </a:rPr>
              <a:t>Visual Feature Computing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77" name="Rounded Rectangle 176"/>
          <p:cNvSpPr>
            <a:spLocks noChangeAspect="1"/>
          </p:cNvSpPr>
          <p:nvPr/>
        </p:nvSpPr>
        <p:spPr>
          <a:xfrm>
            <a:off x="376614" y="4633649"/>
            <a:ext cx="4950163" cy="2006240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1400" dirty="0" smtClean="0">
                <a:solidFill>
                  <a:srgbClr val="FFFF00"/>
                </a:solidFill>
              </a:rPr>
              <a:t>Audiovisual Correlation</a:t>
            </a:r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178" name="Content Placeholder 2"/>
          <p:cNvSpPr txBox="1">
            <a:spLocks/>
          </p:cNvSpPr>
          <p:nvPr/>
        </p:nvSpPr>
        <p:spPr>
          <a:xfrm>
            <a:off x="5550205" y="3962400"/>
            <a:ext cx="3288995" cy="2677489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700" dirty="0">
                <a:solidFill>
                  <a:srgbClr val="92D050"/>
                </a:solidFill>
              </a:rPr>
              <a:t>Audio signal strength </a:t>
            </a:r>
            <a:r>
              <a:rPr lang="en-US" sz="2700" dirty="0">
                <a:solidFill>
                  <a:srgbClr val="92D050"/>
                </a:solidFill>
              </a:rPr>
              <a:t>is correlated with the object’s motion intensity</a:t>
            </a:r>
          </a:p>
          <a:p>
            <a:r>
              <a:rPr lang="en-US" sz="2700" dirty="0" smtClean="0">
                <a:solidFill>
                  <a:srgbClr val="92D050"/>
                </a:solidFill>
              </a:rPr>
              <a:t>Find audio features that represent audio signal strength</a:t>
            </a:r>
          </a:p>
          <a:p>
            <a:r>
              <a:rPr lang="en-US" sz="2700" dirty="0" smtClean="0">
                <a:solidFill>
                  <a:srgbClr val="92D050"/>
                </a:solidFill>
              </a:rPr>
              <a:t>Find visual features to represent object’s motion intensity</a:t>
            </a:r>
          </a:p>
          <a:p>
            <a:endParaRPr lang="en-US" dirty="0" smtClean="0"/>
          </a:p>
        </p:txBody>
      </p:sp>
      <p:sp>
        <p:nvSpPr>
          <p:cNvPr id="3" name="Rectangle 2"/>
          <p:cNvSpPr/>
          <p:nvPr/>
        </p:nvSpPr>
        <p:spPr>
          <a:xfrm>
            <a:off x="5029200" y="2853104"/>
            <a:ext cx="441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8056" lvl="1" indent="0">
              <a:buNone/>
            </a:pPr>
            <a:r>
              <a:rPr lang="en-US" sz="2000" dirty="0">
                <a:solidFill>
                  <a:srgbClr val="FFC000"/>
                </a:solidFill>
              </a:rPr>
              <a:t>The general idea: </a:t>
            </a:r>
            <a:r>
              <a:rPr lang="en-US" sz="2000" i="1" u="sng" dirty="0">
                <a:solidFill>
                  <a:srgbClr val="FFC000"/>
                </a:solidFill>
              </a:rPr>
              <a:t>first apply video segmentation, and analyze correlation afterwards</a:t>
            </a:r>
          </a:p>
        </p:txBody>
      </p:sp>
    </p:spTree>
    <p:extLst>
      <p:ext uri="{BB962C8B-B14F-4D97-AF65-F5344CB8AC3E}">
        <p14:creationId xmlns:p14="http://schemas.microsoft.com/office/powerpoint/2010/main" val="3707865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/>
      <p:bldP spid="173" grpId="0" animBg="1"/>
      <p:bldP spid="174" grpId="0" animBg="1"/>
      <p:bldP spid="17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lang="en-US" dirty="0" smtClean="0"/>
              <a:t>Audio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305800" cy="762000"/>
          </a:xfrm>
        </p:spPr>
        <p:txBody>
          <a:bodyPr/>
          <a:lstStyle/>
          <a:p>
            <a:pPr marL="36576" indent="0">
              <a:buNone/>
            </a:pPr>
            <a:r>
              <a:rPr lang="en-US" dirty="0" smtClean="0">
                <a:solidFill>
                  <a:srgbClr val="FFC000"/>
                </a:solidFill>
              </a:rPr>
              <a:t>Audio energy features </a:t>
            </a:r>
          </a:p>
          <a:p>
            <a:endParaRPr lang="en-US" dirty="0" smtClean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/>
              <p:cNvSpPr txBox="1"/>
              <p:nvPr/>
            </p:nvSpPr>
            <p:spPr>
              <a:xfrm>
                <a:off x="980866" y="2944234"/>
                <a:ext cx="6248400" cy="83061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nary>
                            <m:nary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𝑊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𝑡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′</m:t>
                                      </m:r>
                                    </m:sup>
                                  </m:sSup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𝑑𝑓</m:t>
                              </m:r>
                            </m:e>
                          </m:nary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0866" y="2944234"/>
                <a:ext cx="6248400" cy="83061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3800266" y="3050595"/>
            <a:ext cx="1295399" cy="724251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Oval Callout 9"/>
              <p:cNvSpPr/>
              <p:nvPr/>
            </p:nvSpPr>
            <p:spPr>
              <a:xfrm>
                <a:off x="4447965" y="1643398"/>
                <a:ext cx="3257341" cy="1208356"/>
              </a:xfrm>
              <a:prstGeom prst="wedgeEllipseCallout">
                <a:avLst>
                  <a:gd name="adj1" fmla="val -32555"/>
                  <a:gd name="adj2" fmla="val 73572"/>
                </a:avLst>
              </a:prstGeom>
              <a:solidFill>
                <a:schemeClr val="accent3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400" dirty="0" smtClean="0">
                    <a:solidFill>
                      <a:srgbClr val="FFFF00"/>
                    </a:solidFill>
                  </a:rPr>
                  <a:t>The window function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d>
                        <m:dPr>
                          <m:ctrlPr>
                            <a:rPr lang="en-US" sz="1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en-US" sz="1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1,  </m:t>
                              </m:r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𝑖𝑓</m:t>
                              </m:r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1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400" i="1">
                                      <a:solidFill>
                                        <a:srgbClr val="FFFF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d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/2</m:t>
                              </m:r>
                            </m:e>
                            <m:e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0,  </m:t>
                              </m:r>
                              <m:r>
                                <a:rPr lang="en-US" sz="1400" i="1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𝑜𝑡h𝑒𝑟𝑤𝑖𝑠𝑒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en-US" sz="1400" dirty="0"/>
              </a:p>
            </p:txBody>
          </p:sp>
        </mc:Choice>
        <mc:Fallback>
          <p:sp>
            <p:nvSpPr>
              <p:cNvPr id="10" name="Oval Callout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7965" y="1643398"/>
                <a:ext cx="3257341" cy="1208356"/>
              </a:xfrm>
              <a:prstGeom prst="wedgeEllipseCallout">
                <a:avLst>
                  <a:gd name="adj1" fmla="val -32555"/>
                  <a:gd name="adj2" fmla="val 73572"/>
                </a:avLst>
              </a:prstGeom>
              <a:blipFill rotWithShape="0">
                <a:blip r:embed="rId4"/>
                <a:stretch>
                  <a:fillRect t="-38956" b="-6666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Left Brace 12"/>
          <p:cNvSpPr/>
          <p:nvPr/>
        </p:nvSpPr>
        <p:spPr>
          <a:xfrm rot="16200000">
            <a:off x="4488587" y="2079883"/>
            <a:ext cx="306324" cy="3627588"/>
          </a:xfrm>
          <a:prstGeom prst="leftBrace">
            <a:avLst>
              <a:gd name="adj1" fmla="val 87060"/>
              <a:gd name="adj2" fmla="val 51337"/>
            </a:avLst>
          </a:prstGeom>
          <a:ln w="381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09533" y="4124316"/>
            <a:ext cx="39678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Short-term Fourier Transform (STFT)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971341" y="5075682"/>
            <a:ext cx="7791658" cy="1235380"/>
          </a:xfrm>
          <a:prstGeom prst="rect">
            <a:avLst/>
          </a:prstGeom>
        </p:spPr>
        <p:txBody>
          <a:bodyPr vert="horz">
            <a:normAutofit fontScale="70000" lnSpcReduction="20000"/>
          </a:bodyPr>
          <a:lstStyle>
            <a:lvl1pPr marL="420624" indent="-384048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0000"/>
              <a:buFont typeface="Wingdings 2"/>
              <a:buChar char="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2376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90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56032" algn="l" rtl="0" eaLnBrk="1" latinLnBrk="0" hangingPunct="1">
              <a:spcBef>
                <a:spcPct val="20000"/>
              </a:spcBef>
              <a:buClr>
                <a:schemeClr val="accent2"/>
              </a:buClr>
              <a:buSzPct val="85000"/>
              <a:buFont typeface="Arial"/>
              <a:buChar char="○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37744" algn="l" rtl="0" eaLnBrk="1" latinLnBrk="0" hangingPunct="1">
              <a:spcBef>
                <a:spcPct val="20000"/>
              </a:spcBef>
              <a:buClr>
                <a:schemeClr val="accent3"/>
              </a:buClr>
              <a:buSzPct val="90000"/>
              <a:buFont typeface="Wingdings 2"/>
              <a:buChar char="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9047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100000"/>
              <a:buFont typeface="Arial"/>
              <a:buChar char="-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0784" indent="-182880" algn="l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/>
              <a:buChar char="-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100000"/>
              <a:buFont typeface="Arial"/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39696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▪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317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rgbClr val="92D050"/>
                </a:solidFill>
              </a:rPr>
              <a:t>Audio signal is framed according to the video frame rate.</a:t>
            </a:r>
          </a:p>
          <a:p>
            <a:r>
              <a:rPr lang="en-US" dirty="0" smtClean="0">
                <a:solidFill>
                  <a:srgbClr val="92D050"/>
                </a:solidFill>
              </a:rPr>
              <a:t>Compute the audio energy for each audio frame using the above equation.</a:t>
            </a:r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9940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935" y="1599992"/>
            <a:ext cx="8001000" cy="585055"/>
          </a:xfrm>
        </p:spPr>
        <p:txBody>
          <a:bodyPr>
            <a:noAutofit/>
          </a:bodyPr>
          <a:lstStyle/>
          <a:p>
            <a:pPr marL="36576" indent="0">
              <a:buNone/>
            </a:pPr>
            <a:r>
              <a:rPr lang="en-US" sz="2400" dirty="0" smtClean="0">
                <a:solidFill>
                  <a:srgbClr val="FFC000"/>
                </a:solidFill>
              </a:rPr>
              <a:t>Block diagram of spatial-temporal video segmentation</a:t>
            </a:r>
            <a:endParaRPr lang="en-US" sz="2400" dirty="0">
              <a:solidFill>
                <a:srgbClr val="FFC000"/>
              </a:solidFill>
            </a:endParaRPr>
          </a:p>
        </p:txBody>
      </p:sp>
      <p:sp>
        <p:nvSpPr>
          <p:cNvPr id="64" name="Rounded Rectangle 63"/>
          <p:cNvSpPr>
            <a:spLocks noChangeAspect="1"/>
          </p:cNvSpPr>
          <p:nvPr/>
        </p:nvSpPr>
        <p:spPr>
          <a:xfrm>
            <a:off x="1524000" y="4893738"/>
            <a:ext cx="2967583" cy="1431358"/>
          </a:xfrm>
          <a:prstGeom prst="roundRect">
            <a:avLst>
              <a:gd name="adj" fmla="val 13420"/>
            </a:avLst>
          </a:prstGeom>
          <a:solidFill>
            <a:schemeClr val="accent3">
              <a:lumMod val="75000"/>
              <a:alpha val="6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5" name="Rounded Rectangle 64"/>
          <p:cNvSpPr>
            <a:spLocks noChangeAspect="1"/>
          </p:cNvSpPr>
          <p:nvPr/>
        </p:nvSpPr>
        <p:spPr>
          <a:xfrm>
            <a:off x="4527142" y="2311130"/>
            <a:ext cx="2829079" cy="4032333"/>
          </a:xfrm>
          <a:prstGeom prst="roundRect">
            <a:avLst>
              <a:gd name="adj" fmla="val 6840"/>
            </a:avLst>
          </a:prstGeom>
          <a:solidFill>
            <a:schemeClr val="accent3">
              <a:lumMod val="75000"/>
              <a:alpha val="6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/>
          </a:p>
        </p:txBody>
      </p:sp>
      <p:sp>
        <p:nvSpPr>
          <p:cNvPr id="66" name="Rounded Rectangle 65"/>
          <p:cNvSpPr>
            <a:spLocks noChangeAspect="1"/>
          </p:cNvSpPr>
          <p:nvPr/>
        </p:nvSpPr>
        <p:spPr>
          <a:xfrm>
            <a:off x="5062583" y="2750111"/>
            <a:ext cx="1649052" cy="585303"/>
          </a:xfrm>
          <a:prstGeom prst="roundRect">
            <a:avLst>
              <a:gd name="adj" fmla="val 21499"/>
            </a:avLst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Distance Computation &amp; Thresholding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67" name="Rounded Rectangle 66"/>
          <p:cNvSpPr>
            <a:spLocks noChangeAspect="1"/>
          </p:cNvSpPr>
          <p:nvPr/>
        </p:nvSpPr>
        <p:spPr>
          <a:xfrm>
            <a:off x="5061614" y="3747774"/>
            <a:ext cx="1650021" cy="606404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Region Similarity Computation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68" name="Rounded Rectangle 67"/>
          <p:cNvSpPr>
            <a:spLocks noChangeAspect="1"/>
          </p:cNvSpPr>
          <p:nvPr/>
        </p:nvSpPr>
        <p:spPr>
          <a:xfrm>
            <a:off x="5079753" y="4677794"/>
            <a:ext cx="1619013" cy="606404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Image Relabeling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69" name="Rounded Rectangle 68"/>
          <p:cNvSpPr>
            <a:spLocks noChangeAspect="1"/>
          </p:cNvSpPr>
          <p:nvPr/>
        </p:nvSpPr>
        <p:spPr>
          <a:xfrm>
            <a:off x="1524000" y="2307712"/>
            <a:ext cx="2967583" cy="2535769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64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chemeClr val="dk1"/>
              </a:solidFill>
            </a:endParaRPr>
          </a:p>
        </p:txBody>
      </p:sp>
      <p:sp>
        <p:nvSpPr>
          <p:cNvPr id="70" name="Rounded Rectangle 69"/>
          <p:cNvSpPr>
            <a:spLocks noChangeAspect="1"/>
          </p:cNvSpPr>
          <p:nvPr/>
        </p:nvSpPr>
        <p:spPr>
          <a:xfrm>
            <a:off x="1648392" y="3781383"/>
            <a:ext cx="1074505" cy="558437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Optical flow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71" name="Rounded Rectangle 70"/>
          <p:cNvSpPr>
            <a:spLocks noChangeAspect="1"/>
          </p:cNvSpPr>
          <p:nvPr/>
        </p:nvSpPr>
        <p:spPr>
          <a:xfrm>
            <a:off x="2873699" y="3781383"/>
            <a:ext cx="1286663" cy="55617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Color Segmentation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72" name="Rounded Rectangle 71"/>
          <p:cNvSpPr>
            <a:spLocks noChangeAspect="1"/>
          </p:cNvSpPr>
          <p:nvPr/>
        </p:nvSpPr>
        <p:spPr>
          <a:xfrm>
            <a:off x="2894166" y="2736297"/>
            <a:ext cx="1240656" cy="617597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Motion Clustering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856148" y="2408362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Intra-frame Processing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841621" y="2400008"/>
            <a:ext cx="2135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rgbClr val="FFFF00"/>
                </a:solidFill>
              </a:rPr>
              <a:t>Inter-frame Processing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2355748" y="5926872"/>
            <a:ext cx="135639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dirty="0" smtClean="0">
                <a:solidFill>
                  <a:srgbClr val="FFFF00"/>
                </a:solidFill>
              </a:rPr>
              <a:t>Video Frames</a:t>
            </a:r>
            <a:endParaRPr lang="zh-CN" altLang="en-US" sz="1400" b="1" dirty="0">
              <a:solidFill>
                <a:srgbClr val="FFFF00"/>
              </a:solidFill>
            </a:endParaRPr>
          </a:p>
        </p:txBody>
      </p:sp>
      <p:cxnSp>
        <p:nvCxnSpPr>
          <p:cNvPr id="76" name="Straight Arrow Connector 96"/>
          <p:cNvCxnSpPr>
            <a:stCxn id="66" idx="2"/>
            <a:endCxn id="67" idx="0"/>
          </p:cNvCxnSpPr>
          <p:nvPr/>
        </p:nvCxnSpPr>
        <p:spPr>
          <a:xfrm flipH="1">
            <a:off x="5886625" y="3335414"/>
            <a:ext cx="484" cy="412360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96"/>
          <p:cNvCxnSpPr>
            <a:stCxn id="67" idx="2"/>
            <a:endCxn id="68" idx="0"/>
          </p:cNvCxnSpPr>
          <p:nvPr/>
        </p:nvCxnSpPr>
        <p:spPr>
          <a:xfrm>
            <a:off x="5886625" y="4354178"/>
            <a:ext cx="2635" cy="323616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Rounded Rectangle 9"/>
          <p:cNvSpPr>
            <a:spLocks noChangeAspect="1"/>
          </p:cNvSpPr>
          <p:nvPr/>
        </p:nvSpPr>
        <p:spPr>
          <a:xfrm>
            <a:off x="5084320" y="5604869"/>
            <a:ext cx="1619014" cy="606404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200" b="1" dirty="0">
                <a:solidFill>
                  <a:schemeClr val="tx1"/>
                </a:solidFill>
              </a:rPr>
              <a:t>Region Tracks Update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cxnSp>
        <p:nvCxnSpPr>
          <p:cNvPr id="79" name="肘形连接符 84"/>
          <p:cNvCxnSpPr>
            <a:stCxn id="78" idx="3"/>
            <a:endCxn id="66" idx="3"/>
          </p:cNvCxnSpPr>
          <p:nvPr/>
        </p:nvCxnSpPr>
        <p:spPr>
          <a:xfrm flipV="1">
            <a:off x="6703334" y="3042763"/>
            <a:ext cx="8301" cy="2865308"/>
          </a:xfrm>
          <a:prstGeom prst="bentConnector3">
            <a:avLst>
              <a:gd name="adj1" fmla="val 6340814"/>
            </a:avLst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96"/>
          <p:cNvCxnSpPr>
            <a:stCxn id="68" idx="2"/>
            <a:endCxn id="78" idx="0"/>
          </p:cNvCxnSpPr>
          <p:nvPr/>
        </p:nvCxnSpPr>
        <p:spPr>
          <a:xfrm>
            <a:off x="5889260" y="5284198"/>
            <a:ext cx="4567" cy="320671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肘形连接符 113"/>
          <p:cNvCxnSpPr>
            <a:stCxn id="70" idx="0"/>
            <a:endCxn id="72" idx="1"/>
          </p:cNvCxnSpPr>
          <p:nvPr/>
        </p:nvCxnSpPr>
        <p:spPr>
          <a:xfrm rot="5400000" flipH="1" flipV="1">
            <a:off x="2171762" y="3058980"/>
            <a:ext cx="736287" cy="708521"/>
          </a:xfrm>
          <a:prstGeom prst="bentConnector2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96"/>
          <p:cNvCxnSpPr>
            <a:stCxn id="71" idx="0"/>
            <a:endCxn id="72" idx="2"/>
          </p:cNvCxnSpPr>
          <p:nvPr/>
        </p:nvCxnSpPr>
        <p:spPr>
          <a:xfrm flipH="1" flipV="1">
            <a:off x="3514494" y="3353894"/>
            <a:ext cx="2537" cy="427489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Elbow Connector 99"/>
          <p:cNvCxnSpPr>
            <a:stCxn id="70" idx="2"/>
            <a:endCxn id="71" idx="2"/>
          </p:cNvCxnSpPr>
          <p:nvPr/>
        </p:nvCxnSpPr>
        <p:spPr>
          <a:xfrm rot="5400000" flipH="1" flipV="1">
            <a:off x="2850208" y="3672998"/>
            <a:ext cx="2259" cy="1331386"/>
          </a:xfrm>
          <a:prstGeom prst="bentConnector3">
            <a:avLst>
              <a:gd name="adj1" fmla="val -10119522"/>
            </a:avLst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headEnd type="triangle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96"/>
          <p:cNvCxnSpPr>
            <a:stCxn id="72" idx="3"/>
            <a:endCxn id="66" idx="1"/>
          </p:cNvCxnSpPr>
          <p:nvPr/>
        </p:nvCxnSpPr>
        <p:spPr>
          <a:xfrm flipV="1">
            <a:off x="4134822" y="3042763"/>
            <a:ext cx="927761" cy="2333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96"/>
          <p:cNvCxnSpPr>
            <a:stCxn id="89" idx="0"/>
          </p:cNvCxnSpPr>
          <p:nvPr/>
        </p:nvCxnSpPr>
        <p:spPr>
          <a:xfrm flipV="1">
            <a:off x="2862198" y="4601767"/>
            <a:ext cx="0" cy="510657"/>
          </a:xfrm>
          <a:prstGeom prst="straightConnector1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  <a:prstDash val="sysDash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文本框 186"/>
          <p:cNvSpPr txBox="1"/>
          <p:nvPr/>
        </p:nvSpPr>
        <p:spPr>
          <a:xfrm>
            <a:off x="4454435" y="3037646"/>
            <a:ext cx="7105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New Regions</a:t>
            </a:r>
            <a:endParaRPr lang="en-US" sz="1000" b="1" dirty="0"/>
          </a:p>
        </p:txBody>
      </p:sp>
      <p:sp>
        <p:nvSpPr>
          <p:cNvPr id="87" name="文本框 187"/>
          <p:cNvSpPr txBox="1"/>
          <p:nvPr/>
        </p:nvSpPr>
        <p:spPr>
          <a:xfrm>
            <a:off x="6528079" y="3062746"/>
            <a:ext cx="863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Region Tracks</a:t>
            </a:r>
            <a:endParaRPr lang="en-US" sz="1000" b="1" dirty="0"/>
          </a:p>
        </p:txBody>
      </p:sp>
      <p:sp>
        <p:nvSpPr>
          <p:cNvPr id="88" name="文本框 189"/>
          <p:cNvSpPr txBox="1"/>
          <p:nvPr/>
        </p:nvSpPr>
        <p:spPr>
          <a:xfrm>
            <a:off x="2831732" y="4898355"/>
            <a:ext cx="88041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/>
              <a:t>New frame</a:t>
            </a:r>
            <a:endParaRPr lang="en-US" sz="1000" b="1" dirty="0"/>
          </a:p>
        </p:txBody>
      </p:sp>
      <p:pic>
        <p:nvPicPr>
          <p:cNvPr id="89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78" y="5112424"/>
            <a:ext cx="853440" cy="480060"/>
          </a:xfrm>
          <a:prstGeom prst="rect">
            <a:avLst/>
          </a:prstGeom>
        </p:spPr>
      </p:pic>
      <p:pic>
        <p:nvPicPr>
          <p:cNvPr id="90" name="图片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395" y="5177869"/>
            <a:ext cx="853440" cy="480060"/>
          </a:xfrm>
          <a:prstGeom prst="rect">
            <a:avLst/>
          </a:prstGeom>
        </p:spPr>
      </p:pic>
      <p:pic>
        <p:nvPicPr>
          <p:cNvPr id="91" name="图片 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905" y="5271862"/>
            <a:ext cx="853440" cy="480060"/>
          </a:xfrm>
          <a:prstGeom prst="rect">
            <a:avLst/>
          </a:prstGeom>
        </p:spPr>
      </p:pic>
      <p:pic>
        <p:nvPicPr>
          <p:cNvPr id="92" name="图片 3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6503" y="5359337"/>
            <a:ext cx="853440" cy="480060"/>
          </a:xfrm>
          <a:prstGeom prst="rect">
            <a:avLst/>
          </a:prstGeom>
        </p:spPr>
      </p:pic>
      <p:pic>
        <p:nvPicPr>
          <p:cNvPr id="93" name="图片 4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01" y="5446812"/>
            <a:ext cx="853440" cy="48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043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>
            <a:spLocks noChangeAspect="1"/>
          </p:cNvSpPr>
          <p:nvPr/>
        </p:nvSpPr>
        <p:spPr>
          <a:xfrm>
            <a:off x="6805178" y="4480310"/>
            <a:ext cx="2073781" cy="1844368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8" name="Rounded Rectangle 7"/>
          <p:cNvSpPr>
            <a:spLocks noChangeAspect="1"/>
          </p:cNvSpPr>
          <p:nvPr/>
        </p:nvSpPr>
        <p:spPr>
          <a:xfrm>
            <a:off x="274419" y="4487231"/>
            <a:ext cx="5857547" cy="1840468"/>
          </a:xfrm>
          <a:prstGeom prst="roundRect">
            <a:avLst>
              <a:gd name="adj" fmla="val 10873"/>
            </a:avLst>
          </a:prstGeom>
          <a:solidFill>
            <a:schemeClr val="accent3">
              <a:lumMod val="75000"/>
              <a:alpha val="51000"/>
            </a:schemeClr>
          </a:solidFill>
          <a:ln w="19050">
            <a:solidFill>
              <a:schemeClr val="tx1"/>
            </a:solidFill>
            <a:prstDash val="sysDash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sz="1400" dirty="0">
              <a:solidFill>
                <a:srgbClr val="FFFF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Representation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3560" y="1961371"/>
                <a:ext cx="7696200" cy="225589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n-US" sz="2400" dirty="0" smtClean="0">
                    <a:solidFill>
                      <a:srgbClr val="92D050"/>
                    </a:solidFill>
                  </a:rPr>
                  <a:t>Step </a:t>
                </a:r>
                <a:r>
                  <a:rPr lang="en-US" sz="2400" dirty="0" smtClean="0">
                    <a:solidFill>
                      <a:srgbClr val="92D050"/>
                    </a:solidFill>
                  </a:rPr>
                  <a:t>1: Mean Shift color segmentation</a:t>
                </a:r>
              </a:p>
              <a:p>
                <a:pPr lvl="1"/>
                <a:endParaRPr lang="en-US" sz="2000" dirty="0" smtClean="0">
                  <a:solidFill>
                    <a:srgbClr val="92D050"/>
                  </a:solidFill>
                </a:endParaRPr>
              </a:p>
              <a:p>
                <a:r>
                  <a:rPr lang="en-US" sz="2400" dirty="0" smtClean="0">
                    <a:solidFill>
                      <a:srgbClr val="92D050"/>
                    </a:solidFill>
                  </a:rPr>
                  <a:t>Step 2: Motion-based K-means Clustering</a:t>
                </a:r>
              </a:p>
              <a:p>
                <a:pPr lvl="1"/>
                <a:r>
                  <a:rPr lang="en-US" sz="1600" dirty="0" smtClean="0">
                    <a:solidFill>
                      <a:srgbClr val="00B0F0"/>
                    </a:solidFill>
                  </a:rPr>
                  <a:t>Compute average optical flow image: </a:t>
                </a:r>
                <a14:m>
                  <m:oMath xmlns:m="http://schemas.openxmlformats.org/officeDocument/2006/math">
                    <m:r>
                      <a:rPr lang="en-US" sz="1600" b="1" i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𝐅</m:t>
                    </m:r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p>
                      <m:sSup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600" b="1" i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𝐅</m:t>
                        </m:r>
                      </m:e>
                      <m:sup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</m:sup>
                    </m:sSup>
                    <m:d>
                      <m:dPr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160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lvl="1"/>
                <a:r>
                  <a:rPr lang="en-US" sz="1600" dirty="0" smtClean="0">
                    <a:solidFill>
                      <a:srgbClr val="00B0F0"/>
                    </a:solidFill>
                  </a:rPr>
                  <a:t>Each region is represented as a 5-dimensional feature vector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𝑙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1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𝑣</m:t>
                        </m:r>
                      </m:e>
                    </m:d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, </a:t>
                </a:r>
                <a:r>
                  <a:rPr lang="en-US" sz="1600" dirty="0" smtClean="0">
                    <a:solidFill>
                      <a:srgbClr val="00B0F0"/>
                    </a:solidFill>
                  </a:rPr>
                  <a:t>where</a:t>
                </a:r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600" dirty="0" smtClean="0">
                    <a:solidFill>
                      <a:srgbClr val="00B0F0"/>
                    </a:solidFill>
                  </a:rPr>
                  <a:t>is spatial centroid of the image segment, and </a:t>
                </a:r>
                <a14:m>
                  <m:oMath xmlns:m="http://schemas.openxmlformats.org/officeDocument/2006/math"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𝑙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𝑢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sz="16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 smtClean="0">
                    <a:solidFill>
                      <a:schemeClr val="tx1"/>
                    </a:solidFill>
                  </a:rPr>
                  <a:t> </a:t>
                </a:r>
                <a:r>
                  <a:rPr lang="en-US" sz="1600" dirty="0" smtClean="0">
                    <a:solidFill>
                      <a:srgbClr val="00B0F0"/>
                    </a:solidFill>
                  </a:rPr>
                  <a:t>are the segment’s average LUV color values in the color-coded average optical flow image.</a:t>
                </a:r>
                <a:endParaRPr lang="en-US" sz="1600" dirty="0">
                  <a:solidFill>
                    <a:srgbClr val="00B0F0"/>
                  </a:solidFill>
                </a:endParaRPr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3560" y="1961371"/>
                <a:ext cx="7696200" cy="2255890"/>
              </a:xfrm>
              <a:blipFill rotWithShape="0">
                <a:blip r:embed="rId3"/>
                <a:stretch>
                  <a:fillRect t="-32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770" y="4800556"/>
            <a:ext cx="1752600" cy="14201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68" y="4794542"/>
            <a:ext cx="1752600" cy="141155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370" y="4803578"/>
            <a:ext cx="1859788" cy="14201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379" y="4803577"/>
            <a:ext cx="1756734" cy="142010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685161" y="62930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Input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03485" y="6282495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Output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3560" y="448031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Color Image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2209800" y="4495800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Optical Flow (forward)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015554" y="4495800"/>
            <a:ext cx="21941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Optical Flow (backward)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198799" y="4484210"/>
            <a:ext cx="12865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Segmentation</a:t>
            </a:r>
            <a:endParaRPr lang="en-US" sz="1400" dirty="0"/>
          </a:p>
        </p:txBody>
      </p:sp>
      <p:sp>
        <p:nvSpPr>
          <p:cNvPr id="17" name="Right Arrow 16"/>
          <p:cNvSpPr/>
          <p:nvPr/>
        </p:nvSpPr>
        <p:spPr>
          <a:xfrm>
            <a:off x="6205968" y="5107565"/>
            <a:ext cx="525208" cy="371391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57200" y="1394869"/>
            <a:ext cx="769863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576" indent="0">
              <a:buNone/>
            </a:pPr>
            <a:r>
              <a:rPr lang="en-US" sz="2800" dirty="0">
                <a:solidFill>
                  <a:srgbClr val="FFC000"/>
                </a:solidFill>
              </a:rPr>
              <a:t>Intra-frame processing (2-step segmentation)</a:t>
            </a:r>
          </a:p>
        </p:txBody>
      </p:sp>
    </p:spTree>
    <p:extLst>
      <p:ext uri="{BB962C8B-B14F-4D97-AF65-F5344CB8AC3E}">
        <p14:creationId xmlns:p14="http://schemas.microsoft.com/office/powerpoint/2010/main" val="1829948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8" grpId="0" animBg="1"/>
    </p:bldLst>
  </p:timing>
</p:sld>
</file>

<file path=ppt/theme/theme1.xml><?xml version="1.0" encoding="utf-8"?>
<a:theme xmlns:a="http://schemas.openxmlformats.org/drawingml/2006/main" name="conference_presentation">
  <a:themeElements>
    <a:clrScheme name="技巧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技巧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技巧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nference_presentation" id="{975E3EF8-4ABD-47D5-B905-19DE596973C7}" vid="{30C02872-192B-44B5-96BD-46A2539D43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conference_presentation</Template>
  <TotalTime>3381</TotalTime>
  <Words>1084</Words>
  <Application>Microsoft Office PowerPoint</Application>
  <PresentationFormat>On-screen Show (4:3)</PresentationFormat>
  <Paragraphs>246</Paragraphs>
  <Slides>24</Slides>
  <Notes>9</Notes>
  <HiddenSlides>0</HiddenSlides>
  <MMClips>1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CMR9</vt:lpstr>
      <vt:lpstr>宋体</vt:lpstr>
      <vt:lpstr>黑体</vt:lpstr>
      <vt:lpstr>Arial</vt:lpstr>
      <vt:lpstr>Calibri</vt:lpstr>
      <vt:lpstr>Cambria Math</vt:lpstr>
      <vt:lpstr>Franklin Gothic Book</vt:lpstr>
      <vt:lpstr>Wingdings 2</vt:lpstr>
      <vt:lpstr>conference_presentation</vt:lpstr>
      <vt:lpstr>Acrobat Document</vt:lpstr>
      <vt:lpstr>PowerPoint Presentation</vt:lpstr>
      <vt:lpstr>Audiovisual Correlation Problem</vt:lpstr>
      <vt:lpstr>The Challenge</vt:lpstr>
      <vt:lpstr>Existing Solutions</vt:lpstr>
      <vt:lpstr>Existing Approach</vt:lpstr>
      <vt:lpstr>An Overview of Our Approach</vt:lpstr>
      <vt:lpstr>Audio Representation</vt:lpstr>
      <vt:lpstr>Video Representation</vt:lpstr>
      <vt:lpstr>Video Representation</vt:lpstr>
      <vt:lpstr>Video Representation</vt:lpstr>
      <vt:lpstr>Video Representation</vt:lpstr>
      <vt:lpstr>Video Representation</vt:lpstr>
      <vt:lpstr>Audiovisual Correlation</vt:lpstr>
      <vt:lpstr>Audiovisual Correlation</vt:lpstr>
      <vt:lpstr>Audiovisual Correlation</vt:lpstr>
      <vt:lpstr>Audiovisual Correlation</vt:lpstr>
      <vt:lpstr>Experiments</vt:lpstr>
      <vt:lpstr>Experiments</vt:lpstr>
      <vt:lpstr>Qualitative Results</vt:lpstr>
      <vt:lpstr>Quantitative Experiments</vt:lpstr>
      <vt:lpstr>Quantitative Results</vt:lpstr>
      <vt:lpstr>Quantitative Results</vt:lpstr>
      <vt:lpstr>Quantitative Results</vt:lpstr>
      <vt:lpstr>Thank You 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Mobility-assisted Sensor Clustering</dc:title>
  <dc:creator>Kai</dc:creator>
  <cp:lastModifiedBy>Kai Li</cp:lastModifiedBy>
  <cp:revision>895</cp:revision>
  <dcterms:created xsi:type="dcterms:W3CDTF">2006-08-16T00:00:00Z</dcterms:created>
  <dcterms:modified xsi:type="dcterms:W3CDTF">2014-11-04T19:26:20Z</dcterms:modified>
</cp:coreProperties>
</file>