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tags/tag39.xml" ContentType="application/vnd.openxmlformats-officedocument.presentationml.tags+xml"/>
  <Override PartName="/ppt/notesSlides/notesSlide40.xml" ContentType="application/vnd.openxmlformats-officedocument.presentationml.notesSlide+xml"/>
  <Override PartName="/ppt/tags/tag40.xml" ContentType="application/vnd.openxmlformats-officedocument.presentationml.tags+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 id="2147483940" r:id="rId2"/>
    <p:sldMasterId id="2147483952" r:id="rId3"/>
  </p:sldMasterIdLst>
  <p:notesMasterIdLst>
    <p:notesMasterId r:id="rId47"/>
  </p:notesMasterIdLst>
  <p:handoutMasterIdLst>
    <p:handoutMasterId r:id="rId48"/>
  </p:handoutMasterIdLst>
  <p:sldIdLst>
    <p:sldId id="564" r:id="rId4"/>
    <p:sldId id="525" r:id="rId5"/>
    <p:sldId id="560" r:id="rId6"/>
    <p:sldId id="561" r:id="rId7"/>
    <p:sldId id="565" r:id="rId8"/>
    <p:sldId id="563" r:id="rId9"/>
    <p:sldId id="590" r:id="rId10"/>
    <p:sldId id="616" r:id="rId11"/>
    <p:sldId id="591" r:id="rId12"/>
    <p:sldId id="529" r:id="rId13"/>
    <p:sldId id="539" r:id="rId14"/>
    <p:sldId id="567" r:id="rId15"/>
    <p:sldId id="592" r:id="rId16"/>
    <p:sldId id="613" r:id="rId17"/>
    <p:sldId id="594" r:id="rId18"/>
    <p:sldId id="578" r:id="rId19"/>
    <p:sldId id="614" r:id="rId20"/>
    <p:sldId id="597" r:id="rId21"/>
    <p:sldId id="606" r:id="rId22"/>
    <p:sldId id="598" r:id="rId23"/>
    <p:sldId id="582" r:id="rId24"/>
    <p:sldId id="599" r:id="rId25"/>
    <p:sldId id="603" r:id="rId26"/>
    <p:sldId id="600" r:id="rId27"/>
    <p:sldId id="602" r:id="rId28"/>
    <p:sldId id="612" r:id="rId29"/>
    <p:sldId id="531" r:id="rId30"/>
    <p:sldId id="530" r:id="rId31"/>
    <p:sldId id="587" r:id="rId32"/>
    <p:sldId id="541" r:id="rId33"/>
    <p:sldId id="551" r:id="rId34"/>
    <p:sldId id="610" r:id="rId35"/>
    <p:sldId id="609" r:id="rId36"/>
    <p:sldId id="608" r:id="rId37"/>
    <p:sldId id="554" r:id="rId38"/>
    <p:sldId id="555" r:id="rId39"/>
    <p:sldId id="544" r:id="rId40"/>
    <p:sldId id="588" r:id="rId41"/>
    <p:sldId id="546" r:id="rId42"/>
    <p:sldId id="605" r:id="rId43"/>
    <p:sldId id="540" r:id="rId44"/>
    <p:sldId id="533" r:id="rId45"/>
    <p:sldId id="527"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94"/>
    <a:srgbClr val="0000FF"/>
    <a:srgbClr val="0000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73871" autoAdjust="0"/>
  </p:normalViewPr>
  <p:slideViewPr>
    <p:cSldViewPr>
      <p:cViewPr>
        <p:scale>
          <a:sx n="66" d="100"/>
          <a:sy n="66" d="100"/>
        </p:scale>
        <p:origin x="-1819" y="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3" d="100"/>
          <a:sy n="83" d="100"/>
        </p:scale>
        <p:origin x="-38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51453-2F25-4BBC-B4D4-666FA8B26C18}" type="datetimeFigureOut">
              <a:rPr lang="zh-CN" altLang="en-US" smtClean="0"/>
              <a:pPr/>
              <a:t>2015/1/3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ED8892-3140-4DF7-A541-84BE30DD54DF}" type="slidenum">
              <a:rPr lang="zh-CN" altLang="en-US" smtClean="0"/>
              <a:pPr/>
              <a:t>‹#›</a:t>
            </a:fld>
            <a:endParaRPr lang="zh-CN" altLang="en-US"/>
          </a:p>
        </p:txBody>
      </p:sp>
    </p:spTree>
    <p:extLst>
      <p:ext uri="{BB962C8B-B14F-4D97-AF65-F5344CB8AC3E}">
        <p14:creationId xmlns:p14="http://schemas.microsoft.com/office/powerpoint/2010/main" val="1252258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C2CB7-01F3-4F3B-A0F4-907E24D682D8}" type="datetimeFigureOut">
              <a:rPr lang="zh-CN" altLang="en-US" smtClean="0"/>
              <a:pPr/>
              <a:t>2015/1/3</a:t>
            </a:fld>
            <a:endParaRPr lang="zh-CN"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7AC8E-E0F4-40C3-8D74-662C403C6FBE}" type="slidenum">
              <a:rPr lang="zh-CN" altLang="en-US" smtClean="0"/>
              <a:pPr/>
              <a:t>‹#›</a:t>
            </a:fld>
            <a:endParaRPr lang="zh-CN" altLang="en-US"/>
          </a:p>
        </p:txBody>
      </p:sp>
    </p:spTree>
    <p:extLst>
      <p:ext uri="{BB962C8B-B14F-4D97-AF65-F5344CB8AC3E}">
        <p14:creationId xmlns:p14="http://schemas.microsoft.com/office/powerpoint/2010/main" val="253764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[remarks]</a:t>
            </a:r>
          </a:p>
          <a:p>
            <a:r>
              <a:rPr lang="en-US" altLang="zh-CN" dirty="0" smtClean="0"/>
              <a:t>The emotions of the four</a:t>
            </a:r>
            <a:r>
              <a:rPr lang="en-US" altLang="zh-CN" baseline="0" dirty="0" smtClean="0"/>
              <a:t> gifs are amusement, anger, awe, disgust.</a:t>
            </a:r>
            <a:endParaRPr lang="zh-CN" altLang="en-US" dirty="0"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fld id="{F8FA092A-2707-47EE-84B9-3FCDF37C701B}" type="slidenum">
              <a:rPr lang="zh-CN" altLang="en-US">
                <a:solidFill>
                  <a:prstClr val="black"/>
                </a:solidFill>
              </a:rPr>
              <a:pPr eaLnBrk="1" hangingPunct="1"/>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Second part, </a:t>
            </a:r>
            <a:r>
              <a:rPr lang="en-US" altLang="zh-CN" sz="1200" dirty="0" smtClean="0">
                <a:solidFill>
                  <a:srgbClr val="FF0000"/>
                </a:solidFill>
                <a:latin typeface="Times New Roman" panose="02020603050405020304" pitchFamily="18" charset="0"/>
                <a:cs typeface="Times New Roman" panose="02020603050405020304" pitchFamily="18" charset="0"/>
              </a:rPr>
              <a:t>Principles-of-Art Features.</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10</a:t>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The framework is similar</a:t>
            </a:r>
            <a:r>
              <a:rPr lang="en-US" altLang="zh-CN" baseline="0" dirty="0" smtClean="0"/>
              <a:t> to traditional classification tasks, including preprocessing, feature extraction, training </a:t>
            </a:r>
            <a:r>
              <a:rPr lang="en-US" altLang="zh-CN" baseline="0" smtClean="0"/>
              <a:t>and testing.</a:t>
            </a:r>
            <a:endParaRPr lang="en-US" altLang="zh-CN" baseline="0" dirty="0" smtClean="0"/>
          </a:p>
          <a:p>
            <a:r>
              <a:rPr lang="en-US" altLang="zh-CN" baseline="0" dirty="0" smtClean="0"/>
              <a:t>Our main contributions are the </a:t>
            </a:r>
            <a:r>
              <a:rPr lang="en-US" altLang="zh-CN" sz="1200" b="0" i="0" u="none" strike="noStrike" kern="1200" baseline="0" dirty="0" smtClean="0">
                <a:solidFill>
                  <a:schemeClr val="tx1"/>
                </a:solidFill>
                <a:latin typeface="+mn-lt"/>
                <a:ea typeface="+mn-ea"/>
                <a:cs typeface="+mn-cs"/>
              </a:rPr>
              <a:t>principles-of-art-based emotion features, </a:t>
            </a:r>
            <a:r>
              <a:rPr lang="en-US" altLang="zh-CN" baseline="0" dirty="0" smtClean="0"/>
              <a:t>lying in the </a:t>
            </a:r>
            <a:r>
              <a:rPr lang="en-US" altLang="zh-CN" sz="1200" b="0" i="0" u="none" strike="noStrike" kern="1200" baseline="0" dirty="0" smtClean="0">
                <a:solidFill>
                  <a:schemeClr val="tx1"/>
                </a:solidFill>
                <a:latin typeface="+mn-lt"/>
                <a:ea typeface="+mn-ea"/>
                <a:cs typeface="+mn-cs"/>
              </a:rPr>
              <a:t>blue solid rectangle.</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11</a:t>
            </a:fld>
            <a:endParaRPr lang="zh-CN"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Balance, also known as symmetry, refers to the feeling of equilibrium or stability of an art work.</a:t>
            </a:r>
          </a:p>
          <a:p>
            <a:pPr algn="just">
              <a:lnSpc>
                <a:spcPct val="120000"/>
              </a:lnSpc>
              <a:spcBef>
                <a:spcPct val="0"/>
              </a:spcBef>
              <a:buClr>
                <a:srgbClr val="0070C0"/>
              </a:buClr>
              <a:buSzPct val="75000"/>
              <a:buFont typeface="Wingdings" panose="05000000000000000000" pitchFamily="2" charset="2"/>
              <a:buNone/>
              <a:defRPr/>
            </a:pPr>
            <a:r>
              <a:rPr lang="en-US" altLang="zh-CN" sz="1200" b="0" i="0" u="none" strike="noStrike" kern="1200" baseline="0" dirty="0" smtClean="0">
                <a:solidFill>
                  <a:schemeClr val="tx1"/>
                </a:solidFill>
                <a:latin typeface="+mn-lt"/>
                <a:ea typeface="+mn-ea"/>
                <a:cs typeface="+mn-cs"/>
              </a:rPr>
              <a:t>There are three types of balances: symmetrical, asymmetrical and radial.</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12</a:t>
            </a:fld>
            <a:endParaRPr lang="zh-CN"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As the asymmetrical balance is difficult to measure, we only consider symmetry,</a:t>
            </a:r>
            <a:r>
              <a:rPr lang="en-US" altLang="zh-CN" sz="1200" dirty="0" smtClean="0">
                <a:latin typeface="Times New Roman" panose="02020603050405020304" pitchFamily="18" charset="0"/>
                <a:cs typeface="Times New Roman" panose="02020603050405020304" pitchFamily="18" charset="0"/>
              </a:rPr>
              <a:t> including bilateral symmetry and rotational.</a:t>
            </a:r>
          </a:p>
          <a:p>
            <a:r>
              <a:rPr lang="en-US" altLang="zh-CN" sz="1200" dirty="0" smtClean="0">
                <a:latin typeface="Times New Roman" panose="02020603050405020304" pitchFamily="18" charset="0"/>
                <a:cs typeface="Times New Roman" panose="02020603050405020304" pitchFamily="18" charset="0"/>
              </a:rPr>
              <a:t>[press]</a:t>
            </a:r>
          </a:p>
          <a:p>
            <a:r>
              <a:rPr lang="en-US" altLang="zh-CN" sz="1200" b="0" i="0" u="none" strike="noStrike" kern="1200" baseline="0" dirty="0" smtClean="0">
                <a:solidFill>
                  <a:schemeClr val="tx1"/>
                </a:solidFill>
                <a:latin typeface="+mn-lt"/>
                <a:ea typeface="+mn-ea"/>
                <a:cs typeface="+mn-cs"/>
              </a:rPr>
              <a:t>[optional]The symmetry is detected by matching symmetrical pairs of feature points represented by rotationally invariant SIFT.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For </a:t>
            </a:r>
            <a:r>
              <a:rPr lang="en-US" altLang="zh-CN" sz="1200" dirty="0" smtClean="0">
                <a:latin typeface="Times New Roman" panose="02020603050405020304" pitchFamily="18" charset="0"/>
                <a:cs typeface="Times New Roman" panose="02020603050405020304" pitchFamily="18" charset="0"/>
              </a:rPr>
              <a:t>bilateral symmetry, we compute the symmetry number, the radius, angle and strength of the maximum symmetry.</a:t>
            </a:r>
            <a:endParaRPr lang="zh-CN" altLang="zh-CN" dirty="0" smtClean="0"/>
          </a:p>
          <a:p>
            <a:endParaRPr lang="en-US" altLang="zh-CN"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13</a:t>
            </a:fld>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For </a:t>
            </a:r>
            <a:r>
              <a:rPr lang="en-US" altLang="zh-CN" sz="1200" dirty="0" smtClean="0">
                <a:latin typeface="Times New Roman" panose="02020603050405020304" pitchFamily="18" charset="0"/>
                <a:cs typeface="Times New Roman" panose="02020603050405020304" pitchFamily="18" charset="0"/>
              </a:rPr>
              <a:t>rotational symmetry, we compute the symmetry number, the center and strength of the maximum symmetry.</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14</a:t>
            </a:fld>
            <a:endParaRPr lang="zh-CN" altLang="en-US"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latin typeface="Times New Roman" panose="02020603050405020304" pitchFamily="18" charset="0"/>
                <a:cs typeface="Times New Roman" panose="02020603050405020304" pitchFamily="18" charset="0"/>
              </a:rPr>
              <a:t>Emphasis (contrast) is accomplished by using sudden and abrupt changes in elements to stress the difference.</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15</a:t>
            </a:fld>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We use </a:t>
            </a:r>
            <a:r>
              <a:rPr lang="en-US" altLang="zh-CN" sz="1200" dirty="0" err="1" smtClean="0">
                <a:latin typeface="Times New Roman" panose="02020603050405020304" pitchFamily="18" charset="0"/>
                <a:cs typeface="Times New Roman" panose="02020603050405020304" pitchFamily="18" charset="0"/>
              </a:rPr>
              <a:t>Itten</a:t>
            </a:r>
            <a:r>
              <a:rPr lang="en-US" altLang="zh-CN" sz="1200" dirty="0" smtClean="0">
                <a:latin typeface="Times New Roman" panose="02020603050405020304" pitchFamily="18" charset="0"/>
                <a:cs typeface="Times New Roman" panose="02020603050405020304" pitchFamily="18" charset="0"/>
              </a:rPr>
              <a:t> color contrast and the rate of focused attention to represent</a:t>
            </a:r>
            <a:r>
              <a:rPr lang="en-US" altLang="zh-CN" sz="1200" baseline="0" dirty="0" smtClean="0">
                <a:latin typeface="Times New Roman" panose="02020603050405020304" pitchFamily="18" charset="0"/>
                <a:cs typeface="Times New Roman" panose="02020603050405020304" pitchFamily="18" charset="0"/>
              </a:rPr>
              <a:t> emphasis.</a:t>
            </a:r>
            <a:endParaRPr lang="en-US" altLang="zh-CN"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FF0000"/>
                </a:solidFill>
                <a:latin typeface="Times New Roman" panose="02020603050405020304" pitchFamily="18" charset="0"/>
                <a:cs typeface="Times New Roman" panose="02020603050405020304" pitchFamily="18" charset="0"/>
              </a:rPr>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err="1" smtClean="0">
                <a:solidFill>
                  <a:srgbClr val="FF0000"/>
                </a:solidFill>
                <a:latin typeface="Times New Roman" panose="02020603050405020304" pitchFamily="18" charset="0"/>
                <a:cs typeface="Times New Roman" panose="02020603050405020304" pitchFamily="18" charset="0"/>
              </a:rPr>
              <a:t>Itten</a:t>
            </a:r>
            <a:r>
              <a:rPr lang="en-US" altLang="zh-CN" sz="1200" dirty="0" smtClean="0">
                <a:solidFill>
                  <a:srgbClr val="FF0000"/>
                </a:solidFill>
                <a:latin typeface="Times New Roman" panose="02020603050405020304" pitchFamily="18" charset="0"/>
                <a:cs typeface="Times New Roman" panose="02020603050405020304" pitchFamily="18" charset="0"/>
              </a:rPr>
              <a:t> color contrast include seven</a:t>
            </a:r>
            <a:r>
              <a:rPr lang="en-US" altLang="zh-CN" sz="1200" b="0" i="0" u="none" strike="noStrike" kern="1200" baseline="0" dirty="0" smtClean="0">
                <a:solidFill>
                  <a:schemeClr val="tx1"/>
                </a:solidFill>
                <a:latin typeface="+mn-lt"/>
                <a:ea typeface="+mn-ea"/>
                <a:cs typeface="+mn-cs"/>
              </a:rPr>
              <a:t> color combinations, such as contrast of hue, saturation.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[remarks]</a:t>
            </a:r>
          </a:p>
          <a:p>
            <a:r>
              <a:rPr lang="en-US" altLang="zh-CN" sz="1200" b="0" i="0" u="none" strike="noStrike" kern="1200" baseline="0" dirty="0" smtClean="0">
                <a:solidFill>
                  <a:schemeClr val="tx1"/>
                </a:solidFill>
                <a:latin typeface="+mn-lt"/>
                <a:ea typeface="+mn-ea"/>
                <a:cs typeface="+mn-cs"/>
              </a:rPr>
              <a:t>contrast of saturation, contrast of light and dark, contrast of extension, contrast of complements, contrast of hue,</a:t>
            </a:r>
          </a:p>
          <a:p>
            <a:r>
              <a:rPr lang="en-US" altLang="zh-CN" sz="1200" b="0" i="0" u="none" strike="noStrike" kern="1200" baseline="0" dirty="0" smtClean="0">
                <a:solidFill>
                  <a:schemeClr val="tx1"/>
                </a:solidFill>
                <a:latin typeface="+mn-lt"/>
                <a:ea typeface="+mn-ea"/>
                <a:cs typeface="+mn-cs"/>
              </a:rPr>
              <a:t>contrast of warm and cold, and the simultaneous contrast.</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16</a:t>
            </a:fld>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solidFill>
                  <a:srgbClr val="FF0000"/>
                </a:solidFill>
                <a:latin typeface="Times New Roman" panose="02020603050405020304" pitchFamily="18" charset="0"/>
                <a:cs typeface="Times New Roman" panose="02020603050405020304" pitchFamily="18" charset="0"/>
              </a:rPr>
              <a:t>Rate of focused attention is used </a:t>
            </a:r>
            <a:r>
              <a:rPr lang="en-US" altLang="zh-CN" sz="1200" b="0" i="0" u="none" strike="noStrike" kern="1200" baseline="0" dirty="0" smtClean="0">
                <a:solidFill>
                  <a:schemeClr val="tx1"/>
                </a:solidFill>
                <a:latin typeface="+mn-lt"/>
                <a:ea typeface="+mn-ea"/>
                <a:cs typeface="+mn-cs"/>
              </a:rPr>
              <a:t>measure the focus rate of an image when people watch it.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Three masks are used, including </a:t>
            </a:r>
            <a:r>
              <a:rPr lang="en-US" altLang="zh-CN" sz="1200" dirty="0" smtClean="0">
                <a:solidFill>
                  <a:srgbClr val="FF0000"/>
                </a:solidFill>
                <a:latin typeface="Times New Roman" panose="02020603050405020304" pitchFamily="18" charset="0"/>
                <a:cs typeface="Times New Roman" panose="02020603050405020304" pitchFamily="18" charset="0"/>
              </a:rPr>
              <a:t>statistic subject mask,</a:t>
            </a:r>
            <a:r>
              <a:rPr lang="en-US" altLang="zh-CN" sz="1200" baseline="0" dirty="0" smtClean="0">
                <a:solidFill>
                  <a:srgbClr val="FF0000"/>
                </a:solidFill>
                <a:latin typeface="Times New Roman" panose="02020603050405020304" pitchFamily="18" charset="0"/>
                <a:cs typeface="Times New Roman" panose="02020603050405020304" pitchFamily="18" charset="0"/>
              </a:rPr>
              <a:t> </a:t>
            </a:r>
            <a:r>
              <a:rPr lang="en-US" altLang="zh-CN" sz="1200" dirty="0" smtClean="0">
                <a:solidFill>
                  <a:srgbClr val="FF0000"/>
                </a:solidFill>
                <a:latin typeface="Times New Roman" panose="02020603050405020304" pitchFamily="18" charset="0"/>
                <a:cs typeface="Times New Roman" panose="02020603050405020304" pitchFamily="18" charset="0"/>
              </a:rPr>
              <a:t>diagonal mask</a:t>
            </a:r>
            <a:r>
              <a:rPr lang="en-US" altLang="zh-CN" sz="1200" baseline="0" dirty="0" smtClean="0">
                <a:solidFill>
                  <a:schemeClr val="tx1"/>
                </a:solidFill>
                <a:latin typeface="+mn-lt"/>
                <a:cs typeface="+mn-cs"/>
              </a:rPr>
              <a:t> and </a:t>
            </a:r>
            <a:r>
              <a:rPr lang="en-US" altLang="zh-CN" sz="1200" dirty="0" smtClean="0">
                <a:solidFill>
                  <a:srgbClr val="FF0000"/>
                </a:solidFill>
                <a:latin typeface="Times New Roman" panose="02020603050405020304" pitchFamily="18" charset="0"/>
                <a:cs typeface="Times New Roman" panose="02020603050405020304" pitchFamily="18" charset="0"/>
              </a:rPr>
              <a:t>back diagonal mask</a:t>
            </a:r>
            <a:r>
              <a:rPr lang="en-US" altLang="zh-CN" sz="1200" dirty="0" smtClean="0">
                <a:solidFill>
                  <a:schemeClr val="tx1"/>
                </a:solidFill>
                <a:latin typeface="+mn-lt"/>
                <a:cs typeface="+mn-cs"/>
              </a:rPr>
              <a:t>.</a:t>
            </a:r>
          </a:p>
          <a:p>
            <a:r>
              <a:rPr lang="en-US" altLang="zh-CN" sz="1200" b="0" i="0" u="none" strike="noStrike" kern="1200" baseline="0" dirty="0" smtClean="0">
                <a:solidFill>
                  <a:schemeClr val="tx1"/>
                </a:solidFill>
                <a:latin typeface="+mn-lt"/>
                <a:ea typeface="+mn-ea"/>
                <a:cs typeface="+mn-cs"/>
              </a:rPr>
              <a:t>The first column shows different masks. The three rows of each entry on the right are related images, saliency maps and RFA scores.</a:t>
            </a:r>
            <a:endParaRPr lang="en-US" altLang="zh-CN" sz="1200" dirty="0" smtClean="0">
              <a:solidFill>
                <a:srgbClr val="FF0000"/>
              </a:solidFill>
              <a:latin typeface="Times New Roman" panose="02020603050405020304" pitchFamily="18" charset="0"/>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17</a:t>
            </a:fld>
            <a:endParaRPr lang="zh-CN" alt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Harmony, also known</a:t>
            </a:r>
            <a:r>
              <a:rPr lang="en-US" altLang="zh-CN" sz="1200" baseline="0" dirty="0" smtClean="0">
                <a:latin typeface="Times New Roman" panose="02020603050405020304" pitchFamily="18" charset="0"/>
                <a:cs typeface="Times New Roman" panose="02020603050405020304" pitchFamily="18" charset="0"/>
              </a:rPr>
              <a:t> as</a:t>
            </a:r>
            <a:r>
              <a:rPr lang="en-US" altLang="zh-CN" sz="1200" dirty="0" smtClean="0">
                <a:latin typeface="Times New Roman" panose="02020603050405020304" pitchFamily="18" charset="0"/>
                <a:cs typeface="Times New Roman" panose="02020603050405020304" pitchFamily="18" charset="0"/>
              </a:rPr>
              <a:t> unity, refers to a way of combining similar elements in an artwork to accent their similarities.</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18</a:t>
            </a:fld>
            <a:endParaRPr lang="zh-CN"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The harmony intensity of each pixel is computed on its hue and gradient direction in a neighborhood.</a:t>
            </a:r>
          </a:p>
          <a:p>
            <a:r>
              <a:rPr lang="en-US" altLang="zh-CN" sz="1200" b="0" i="0" u="none" strike="noStrike" kern="1200" baseline="0" dirty="0" smtClean="0">
                <a:solidFill>
                  <a:schemeClr val="tx1"/>
                </a:solidFill>
                <a:latin typeface="+mn-lt"/>
                <a:ea typeface="+mn-ea"/>
                <a:cs typeface="+mn-cs"/>
              </a:rPr>
              <a:t>The harmony of an image is the sum of all pixels’ harmony intensity.</a:t>
            </a:r>
          </a:p>
          <a:p>
            <a:r>
              <a:rPr lang="en-US" altLang="zh-CN" sz="1200" b="0" i="0" u="none" strike="noStrike" kern="1200" baseline="0" dirty="0" smtClean="0">
                <a:solidFill>
                  <a:schemeClr val="tx1"/>
                </a:solidFill>
                <a:latin typeface="+mn-lt"/>
                <a:ea typeface="+mn-ea"/>
                <a:cs typeface="+mn-cs"/>
              </a:rPr>
              <a:t>The first row shows some images with high color </a:t>
            </a:r>
            <a:r>
              <a:rPr lang="en-US" altLang="zh-CN" sz="1200" dirty="0" smtClean="0">
                <a:latin typeface="Times New Roman" panose="02020603050405020304" pitchFamily="18" charset="0"/>
                <a:cs typeface="Times New Roman" panose="02020603050405020304" pitchFamily="18" charset="0"/>
              </a:rPr>
              <a:t>harmony intensity.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 second row shows some images with low color </a:t>
            </a:r>
            <a:r>
              <a:rPr lang="en-US" altLang="zh-CN" sz="1200" dirty="0" smtClean="0">
                <a:latin typeface="Times New Roman" panose="02020603050405020304" pitchFamily="18" charset="0"/>
                <a:cs typeface="Times New Roman" panose="02020603050405020304" pitchFamily="18" charset="0"/>
              </a:rPr>
              <a:t>harmony intensity.</a:t>
            </a:r>
            <a:endParaRPr lang="zh-CN" altLang="zh-CN" dirty="0" smtClean="0"/>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19</a:t>
            </a:fld>
            <a:endParaRPr lang="zh-CN" alt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This is the outline of this</a:t>
            </a:r>
            <a:r>
              <a:rPr lang="en-US" altLang="zh-CN" baseline="0" dirty="0" smtClean="0"/>
              <a:t> presentation.</a:t>
            </a:r>
          </a:p>
          <a:p>
            <a:r>
              <a:rPr lang="en-US" altLang="zh-CN" baseline="0" dirty="0" smtClean="0"/>
              <a:t>[press]</a:t>
            </a:r>
          </a:p>
          <a:p>
            <a:r>
              <a:rPr lang="en-US" altLang="zh-CN" baseline="0" dirty="0" smtClean="0"/>
              <a:t>First part, </a:t>
            </a:r>
            <a:r>
              <a:rPr lang="en-US" altLang="zh-CN" sz="1200" dirty="0" smtClean="0">
                <a:latin typeface="Times New Roman" panose="02020603050405020304" pitchFamily="18" charset="0"/>
                <a:cs typeface="Times New Roman" panose="02020603050405020304" pitchFamily="18" charset="0"/>
              </a:rPr>
              <a:t>background and motivation.</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a:t>
            </a:fld>
            <a:endParaRPr lang="zh-CN"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latin typeface="Times New Roman" panose="02020603050405020304" pitchFamily="18" charset="0"/>
                <a:cs typeface="Times New Roman" panose="02020603050405020304" pitchFamily="18" charset="0"/>
              </a:rPr>
              <a:t>Variety is used to create complicated images by combining different elements with diverse</a:t>
            </a:r>
            <a:r>
              <a:rPr lang="en-US" altLang="zh-CN" sz="1200" baseline="0" dirty="0" smtClean="0">
                <a:latin typeface="Times New Roman" panose="02020603050405020304" pitchFamily="18" charset="0"/>
                <a:cs typeface="Times New Roman" panose="02020603050405020304" pitchFamily="18" charset="0"/>
              </a:rPr>
              <a:t> changes</a:t>
            </a:r>
            <a:r>
              <a:rPr lang="en-US" altLang="zh-CN" sz="1200" dirty="0" smtClean="0">
                <a:latin typeface="Times New Roman" panose="02020603050405020304" pitchFamily="18" charset="0"/>
                <a:cs typeface="Times New Roman" panose="02020603050405020304" pitchFamily="18" charset="0"/>
              </a:rPr>
              <a:t>.</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20</a:t>
            </a:fld>
            <a:endParaRPr lang="zh-CN"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We use basic color numbers and each color’s amount to measure</a:t>
            </a:r>
            <a:r>
              <a:rPr lang="en-US" altLang="zh-CN" sz="1200" baseline="0" dirty="0" smtClean="0">
                <a:latin typeface="Times New Roman" panose="02020603050405020304" pitchFamily="18" charset="0"/>
                <a:cs typeface="Times New Roman" panose="02020603050405020304" pitchFamily="18" charset="0"/>
              </a:rPr>
              <a:t> variety.</a:t>
            </a:r>
          </a:p>
          <a:p>
            <a:r>
              <a:rPr lang="en-US" altLang="zh-CN" sz="1200" b="0" i="0" u="none" strike="noStrike" kern="1200" baseline="0" dirty="0" smtClean="0">
                <a:solidFill>
                  <a:schemeClr val="tx1"/>
                </a:solidFill>
                <a:latin typeface="+mn-lt"/>
                <a:ea typeface="+mn-ea"/>
                <a:cs typeface="+mn-cs"/>
              </a:rPr>
              <a:t>The first row shows images of high color variety with their color distributions in terms of 11 basic colors shown in row 2. </a:t>
            </a:r>
          </a:p>
          <a:p>
            <a:r>
              <a:rPr lang="en-US" altLang="zh-CN" sz="1200" b="0" i="0" u="none" strike="noStrike" kern="1200" baseline="0" dirty="0" smtClean="0">
                <a:solidFill>
                  <a:schemeClr val="tx1"/>
                </a:solidFill>
                <a:latin typeface="+mn-lt"/>
                <a:ea typeface="+mn-ea"/>
                <a:cs typeface="+mn-cs"/>
              </a:rPr>
              <a:t>The third and fourth rows respectively show images of low color variety and related distributions of the 11 basic colors.</a:t>
            </a:r>
            <a:endParaRPr lang="en-US" altLang="zh-CN"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21</a:t>
            </a:fld>
            <a:endParaRPr lang="zh-CN"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Gradation refers to a way of combining elements by using a series of gradual changes.</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22</a:t>
            </a:fld>
            <a:endParaRPr lang="zh-CN"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Windowed total variation, windowed inherent variation, relative total variation</a:t>
            </a:r>
            <a:r>
              <a:rPr lang="en-US" altLang="zh-CN" sz="1200" baseline="0" dirty="0" smtClean="0">
                <a:latin typeface="+mn-lt"/>
                <a:cs typeface="+mn-cs"/>
              </a:rPr>
              <a:t> are used to measure gradation.</a:t>
            </a:r>
          </a:p>
          <a:p>
            <a:r>
              <a:rPr lang="en-US" altLang="zh-CN" sz="1200" b="0" i="0" u="none" strike="noStrike" kern="1200" baseline="0" dirty="0" smtClean="0">
                <a:solidFill>
                  <a:schemeClr val="tx1"/>
                </a:solidFill>
                <a:latin typeface="+mn-lt"/>
                <a:ea typeface="+mn-ea"/>
                <a:cs typeface="+mn-cs"/>
              </a:rPr>
              <a:t>These are images of different texture gradations, but with similar content meanings and emotions.</a:t>
            </a:r>
          </a:p>
          <a:p>
            <a:r>
              <a:rPr lang="en-US" altLang="zh-CN" sz="1200" dirty="0" smtClean="0">
                <a:latin typeface="Times New Roman" panose="02020603050405020304" pitchFamily="18" charset="0"/>
                <a:cs typeface="Times New Roman" panose="02020603050405020304" pitchFamily="18" charset="0"/>
              </a:rPr>
              <a:t>Windowed inherent variation ensures that our features still make sense for cartoons.</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23</a:t>
            </a:fld>
            <a:endParaRPr lang="zh-CN" altLang="en-US"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Movement is used to create the look and feel of action. It guides the viewers’ eye throughout the work of art.</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24</a:t>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914400" rtl="0" eaLnBrk="1" fontAlgn="auto" latinLnBrk="0" hangingPunct="1">
              <a:lnSpc>
                <a:spcPct val="120000"/>
              </a:lnSpc>
              <a:spcBef>
                <a:spcPct val="0"/>
              </a:spcBef>
              <a:spcAft>
                <a:spcPts val="0"/>
              </a:spcAft>
              <a:buClr>
                <a:srgbClr val="0070C0"/>
              </a:buClr>
              <a:buSzPct val="75000"/>
              <a:buFont typeface="Wingdings" panose="05000000000000000000" pitchFamily="2" charset="2"/>
              <a:buNone/>
              <a:tabLst/>
              <a:defRPr/>
            </a:pPr>
            <a:r>
              <a:rPr lang="en-US" altLang="zh-CN" sz="1200" dirty="0" smtClean="0">
                <a:latin typeface="Times New Roman" panose="02020603050405020304" pitchFamily="18" charset="0"/>
                <a:cs typeface="Times New Roman" panose="02020603050405020304" pitchFamily="18" charset="0"/>
              </a:rPr>
              <a:t>The distribution of eye scan path is used to measure</a:t>
            </a:r>
            <a:r>
              <a:rPr lang="en-US" altLang="zh-CN" sz="1200" baseline="0" dirty="0" smtClean="0">
                <a:latin typeface="Times New Roman" panose="02020603050405020304" pitchFamily="18" charset="0"/>
                <a:cs typeface="Times New Roman" panose="02020603050405020304" pitchFamily="18" charset="0"/>
              </a:rPr>
              <a:t> movement.</a:t>
            </a:r>
            <a:endParaRPr lang="en-US" altLang="zh-CN" sz="12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None/>
              <a:defRPr/>
            </a:pPr>
            <a:endParaRPr lang="en-US" altLang="zh-CN" sz="1200" dirty="0">
              <a:latin typeface="Times New Roman" panose="02020603050405020304" pitchFamily="18" charset="0"/>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25</a:t>
            </a:fld>
            <a:endParaRPr lang="zh-CN"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just" defTabSz="914400" rtl="0" eaLnBrk="1" fontAlgn="auto" latinLnBrk="0" hangingPunct="1">
              <a:lnSpc>
                <a:spcPct val="120000"/>
              </a:lnSpc>
              <a:spcBef>
                <a:spcPct val="0"/>
              </a:spcBef>
              <a:spcAft>
                <a:spcPts val="0"/>
              </a:spcAft>
              <a:buClr>
                <a:srgbClr val="0070C0"/>
              </a:buClr>
              <a:buSzPct val="75000"/>
              <a:buFont typeface="Wingdings" panose="05000000000000000000" pitchFamily="2" charset="2"/>
              <a:buNone/>
              <a:tabLst/>
              <a:defRPr/>
            </a:pPr>
            <a:r>
              <a:rPr lang="en-US" altLang="zh-CN" sz="1200" dirty="0" smtClean="0">
                <a:latin typeface="Times New Roman" panose="02020603050405020304" pitchFamily="18" charset="0"/>
                <a:cs typeface="Times New Roman" panose="02020603050405020304" pitchFamily="18" charset="0"/>
              </a:rPr>
              <a:t>The</a:t>
            </a:r>
            <a:r>
              <a:rPr lang="en-US" altLang="zh-CN" sz="1200" baseline="0" dirty="0" smtClean="0">
                <a:latin typeface="Times New Roman" panose="02020603050405020304" pitchFamily="18" charset="0"/>
                <a:cs typeface="Times New Roman" panose="02020603050405020304" pitchFamily="18" charset="0"/>
              </a:rPr>
              <a:t> advantages of principles include:</a:t>
            </a:r>
          </a:p>
          <a:p>
            <a:r>
              <a:rPr lang="en-US" altLang="zh-CN" sz="1200" b="0" i="0" u="none" strike="noStrike" kern="1200" baseline="0" dirty="0" smtClean="0">
                <a:solidFill>
                  <a:schemeClr val="tx1"/>
                </a:solidFill>
                <a:latin typeface="+mn-lt"/>
                <a:ea typeface="+mn-ea"/>
                <a:cs typeface="+mn-cs"/>
              </a:rPr>
              <a:t>Principles are more interpretable and semantic than principles; and are easier for humans to understand.</a:t>
            </a:r>
          </a:p>
          <a:p>
            <a:r>
              <a:rPr lang="en-US" altLang="zh-CN" sz="1200" b="0" i="0" u="none" strike="noStrike" kern="1200" baseline="0" dirty="0" smtClean="0">
                <a:solidFill>
                  <a:schemeClr val="tx1"/>
                </a:solidFill>
                <a:latin typeface="+mn-lt"/>
                <a:ea typeface="+mn-ea"/>
                <a:cs typeface="+mn-cs"/>
              </a:rPr>
              <a:t>For example, humans can understand symmetry and variety better than texture and line.</a:t>
            </a:r>
          </a:p>
          <a:p>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Besides, principles take the arrangements and orchestrations of elements into consideration and are more relevant to emotions.</a:t>
            </a:r>
          </a:p>
          <a:p>
            <a:r>
              <a:rPr lang="en-US" altLang="zh-CN" sz="1200" b="0" i="0" u="none" strike="noStrike" kern="1200" baseline="0" dirty="0" smtClean="0">
                <a:solidFill>
                  <a:schemeClr val="tx1"/>
                </a:solidFill>
                <a:latin typeface="+mn-lt"/>
                <a:ea typeface="+mn-ea"/>
                <a:cs typeface="+mn-cs"/>
              </a:rPr>
              <a:t>For example, the first image is more harmonious than the second one.</a:t>
            </a:r>
          </a:p>
          <a:p>
            <a:r>
              <a:rPr lang="en-US" altLang="zh-CN" sz="1200" b="0" i="0" u="none" strike="noStrike" kern="1200" baseline="0" dirty="0" smtClean="0">
                <a:solidFill>
                  <a:schemeClr val="tx1"/>
                </a:solidFill>
                <a:latin typeface="+mn-lt"/>
                <a:ea typeface="+mn-ea"/>
                <a:cs typeface="+mn-cs"/>
              </a:rPr>
              <a:t>The third image is more </a:t>
            </a:r>
            <a:r>
              <a:rPr lang="en-US" altLang="zh-CN" sz="1200" dirty="0" smtClean="0">
                <a:latin typeface="Times New Roman" panose="02020603050405020304" pitchFamily="18" charset="0"/>
                <a:cs typeface="Times New Roman" panose="02020603050405020304" pitchFamily="18" charset="0"/>
              </a:rPr>
              <a:t>bilateral symmetry than the last</a:t>
            </a:r>
            <a:r>
              <a:rPr lang="en-US" altLang="zh-CN" sz="1200" baseline="0" dirty="0" smtClean="0">
                <a:latin typeface="Times New Roman" panose="02020603050405020304" pitchFamily="18" charset="0"/>
                <a:cs typeface="Times New Roman" panose="02020603050405020304" pitchFamily="18" charset="0"/>
              </a:rPr>
              <a:t> one.</a:t>
            </a:r>
            <a:endParaRPr lang="en-US" altLang="zh-CN" sz="1200" dirty="0" smtClean="0">
              <a:latin typeface="Times New Roman" panose="02020603050405020304" pitchFamily="18" charset="0"/>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26</a:t>
            </a:fld>
            <a:endParaRPr lang="zh-CN" alt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Third</a:t>
            </a:r>
            <a:r>
              <a:rPr lang="en-US" altLang="zh-CN" baseline="0" dirty="0" smtClean="0"/>
              <a:t> part</a:t>
            </a:r>
            <a:r>
              <a:rPr lang="en-US" altLang="zh-CN" dirty="0" smtClean="0"/>
              <a:t>, </a:t>
            </a:r>
            <a:r>
              <a:rPr lang="en-US" altLang="zh-CN" sz="1200" dirty="0" smtClean="0">
                <a:solidFill>
                  <a:srgbClr val="FF0000"/>
                </a:solidFill>
                <a:latin typeface="Times New Roman" panose="02020603050405020304" pitchFamily="18" charset="0"/>
                <a:cs typeface="Times New Roman" panose="02020603050405020304" pitchFamily="18" charset="0"/>
              </a:rPr>
              <a:t>experiments and applications.</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27</a:t>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b="0" dirty="0" smtClean="0"/>
              <a:t>IAPS dataset is </a:t>
            </a:r>
            <a:r>
              <a:rPr lang="en-US" altLang="zh-CN" sz="1200" b="0" i="0" u="none" strike="noStrike" kern="1200" baseline="0" dirty="0" smtClean="0">
                <a:solidFill>
                  <a:schemeClr val="tx1"/>
                </a:solidFill>
                <a:latin typeface="+mn-lt"/>
                <a:ea typeface="+mn-ea"/>
                <a:cs typeface="+mn-cs"/>
              </a:rPr>
              <a:t>a standard emotion evoking image set in psychology. It contains </a:t>
            </a:r>
            <a:r>
              <a:rPr lang="en-US" altLang="zh-CN" sz="1200" b="0" dirty="0" smtClean="0">
                <a:solidFill>
                  <a:schemeClr val="tx1"/>
                </a:solidFill>
                <a:latin typeface="Times New Roman" panose="02020603050405020304" pitchFamily="18" charset="0"/>
                <a:cs typeface="Times New Roman" panose="02020603050405020304" pitchFamily="18" charset="0"/>
              </a:rPr>
              <a:t>1,182 documentary-style natural color images.</a:t>
            </a:r>
          </a:p>
          <a:p>
            <a:r>
              <a:rPr lang="en-US" altLang="zh-CN" sz="1200" b="0" dirty="0" smtClean="0">
                <a:solidFill>
                  <a:schemeClr val="tx1"/>
                </a:solidFill>
                <a:latin typeface="Times New Roman" panose="02020603050405020304" pitchFamily="18" charset="0"/>
                <a:cs typeface="Times New Roman" panose="02020603050405020304" pitchFamily="18" charset="0"/>
              </a:rPr>
              <a:t>Each image is associated with an empirically derived mean and standard deviation of valence, arousal and dominance.</a:t>
            </a:r>
          </a:p>
          <a:p>
            <a:r>
              <a:rPr lang="en-US" altLang="zh-CN" sz="1200" b="0" dirty="0" smtClean="0">
                <a:solidFill>
                  <a:schemeClr val="tx1"/>
                </a:solidFill>
                <a:latin typeface="Times New Roman" panose="02020603050405020304" pitchFamily="18" charset="0"/>
                <a:cs typeface="Times New Roman" panose="02020603050405020304" pitchFamily="18" charset="0"/>
              </a:rPr>
              <a:t>This dataset</a:t>
            </a:r>
            <a:r>
              <a:rPr lang="en-US" altLang="zh-CN" sz="1200" b="0" baseline="0" dirty="0" smtClean="0">
                <a:solidFill>
                  <a:schemeClr val="tx1"/>
                </a:solidFill>
                <a:latin typeface="Times New Roman" panose="02020603050405020304" pitchFamily="18" charset="0"/>
                <a:cs typeface="Times New Roman" panose="02020603050405020304" pitchFamily="18" charset="0"/>
              </a:rPr>
              <a:t> is used for DES modelling.</a:t>
            </a:r>
          </a:p>
          <a:p>
            <a:r>
              <a:rPr lang="en-US" altLang="zh-CN" sz="1200" b="0" baseline="0" dirty="0" smtClean="0">
                <a:solidFill>
                  <a:schemeClr val="tx1"/>
                </a:solidFill>
                <a:latin typeface="Times New Roman" panose="02020603050405020304" pitchFamily="18" charset="0"/>
                <a:cs typeface="Times New Roman" panose="02020603050405020304" pitchFamily="18" charset="0"/>
              </a:rPr>
              <a:t>[press]</a:t>
            </a:r>
          </a:p>
          <a:p>
            <a:r>
              <a:rPr lang="en-US" altLang="zh-CN" sz="1200" b="0" baseline="0" dirty="0" err="1" smtClean="0">
                <a:solidFill>
                  <a:schemeClr val="tx1"/>
                </a:solidFill>
                <a:latin typeface="Times New Roman" panose="02020603050405020304" pitchFamily="18" charset="0"/>
                <a:cs typeface="Times New Roman" panose="02020603050405020304" pitchFamily="18" charset="0"/>
              </a:rPr>
              <a:t>Mikels</a:t>
            </a:r>
            <a:r>
              <a:rPr lang="en-US" altLang="zh-CN" sz="1200" b="0" baseline="0" dirty="0" smtClean="0">
                <a:solidFill>
                  <a:schemeClr val="tx1"/>
                </a:solidFill>
                <a:latin typeface="Times New Roman" panose="02020603050405020304" pitchFamily="18" charset="0"/>
                <a:cs typeface="Times New Roman" panose="02020603050405020304" pitchFamily="18" charset="0"/>
              </a:rPr>
              <a:t> et al. selected 395 images and classified them into 8 discrete categories. We label it as </a:t>
            </a:r>
            <a:r>
              <a:rPr lang="en-US" altLang="zh-CN" sz="1200" b="0" baseline="0" dirty="0" err="1" smtClean="0">
                <a:solidFill>
                  <a:schemeClr val="tx1"/>
                </a:solidFill>
                <a:latin typeface="Times New Roman" panose="02020603050405020304" pitchFamily="18" charset="0"/>
                <a:cs typeface="Times New Roman" panose="02020603050405020304" pitchFamily="18" charset="0"/>
              </a:rPr>
              <a:t>IAPSa</a:t>
            </a:r>
            <a:r>
              <a:rPr lang="en-US" altLang="zh-CN" sz="1200" b="0" baseline="0" dirty="0" smtClean="0">
                <a:solidFill>
                  <a:schemeClr val="tx1"/>
                </a:solidFill>
                <a:latin typeface="Times New Roman" panose="02020603050405020304" pitchFamily="18" charset="0"/>
                <a:cs typeface="Times New Roman" panose="02020603050405020304" pitchFamily="18" charset="0"/>
              </a:rPr>
              <a:t>, which is used for CES modelling.</a:t>
            </a:r>
          </a:p>
          <a:p>
            <a:r>
              <a:rPr lang="en-US" altLang="zh-CN" sz="1200" b="0" baseline="0" dirty="0" smtClean="0">
                <a:solidFill>
                  <a:schemeClr val="tx1"/>
                </a:solidFill>
                <a:latin typeface="Times New Roman" panose="02020603050405020304" pitchFamily="18" charset="0"/>
                <a:cs typeface="Times New Roman" panose="02020603050405020304" pitchFamily="18" charset="0"/>
              </a:rPr>
              <a:t>[press]</a:t>
            </a:r>
          </a:p>
          <a:p>
            <a:r>
              <a:rPr lang="en-US" altLang="zh-CN" sz="1200" b="0" i="0" u="none" strike="noStrike" kern="1200" baseline="0" dirty="0" smtClean="0">
                <a:solidFill>
                  <a:schemeClr val="tx1"/>
                </a:solidFill>
                <a:latin typeface="+mn-lt"/>
                <a:ea typeface="+mn-ea"/>
                <a:cs typeface="+mn-cs"/>
              </a:rPr>
              <a:t>This figure shows the emotion distribution.</a:t>
            </a:r>
          </a:p>
          <a:p>
            <a:endParaRPr lang="en-US" altLang="zh-CN" sz="1200" b="0" i="0" u="none" strike="noStrike" kern="1200" baseline="0" dirty="0" smtClean="0">
              <a:solidFill>
                <a:schemeClr val="tx1"/>
              </a:solidFill>
              <a:latin typeface="+mn-lt"/>
              <a:ea typeface="+mn-ea"/>
              <a:cs typeface="+mn-cs"/>
            </a:endParaRPr>
          </a:p>
          <a:p>
            <a:endParaRPr lang="zh-CN" altLang="zh-CN" b="0"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28</a:t>
            </a:fld>
            <a:endParaRPr lang="zh-CN"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smtClean="0"/>
              <a:t>Abstract dataset</a:t>
            </a:r>
            <a:r>
              <a:rPr lang="en-US" altLang="zh-CN" baseline="0" dirty="0" smtClean="0"/>
              <a:t> contains </a:t>
            </a:r>
            <a:r>
              <a:rPr lang="en-US" altLang="zh-CN" sz="2400" dirty="0" smtClean="0">
                <a:solidFill>
                  <a:schemeClr val="tx1"/>
                </a:solidFill>
                <a:latin typeface="Times New Roman" panose="02020603050405020304" pitchFamily="18" charset="0"/>
                <a:cs typeface="Times New Roman" panose="02020603050405020304" pitchFamily="18" charset="0"/>
              </a:rPr>
              <a:t>228 peer rated abstract paintings without contextual content</a:t>
            </a:r>
            <a:r>
              <a:rPr lang="en-US" altLang="zh-CN" sz="1200" dirty="0" smtClean="0">
                <a:solidFill>
                  <a:schemeClr val="tx1"/>
                </a:solidFill>
                <a:latin typeface="+mn-lt"/>
                <a:cs typeface="+mn-cs"/>
              </a:rPr>
              <a: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chemeClr val="tx1"/>
                </a:solidFill>
                <a:latin typeface="+mn-lt"/>
                <a:cs typeface="+mn-cs"/>
              </a:rPr>
              <a:t>[press]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dirty="0" err="1" smtClean="0">
                <a:solidFill>
                  <a:schemeClr val="tx1"/>
                </a:solidFill>
                <a:latin typeface="+mn-lt"/>
                <a:cs typeface="+mn-cs"/>
              </a:rPr>
              <a:t>ArtPhoto</a:t>
            </a:r>
            <a:r>
              <a:rPr lang="en-US" altLang="zh-CN" sz="1200" baseline="0" dirty="0" smtClean="0">
                <a:solidFill>
                  <a:schemeClr val="tx1"/>
                </a:solidFill>
                <a:latin typeface="+mn-lt"/>
                <a:cs typeface="+mn-cs"/>
              </a:rPr>
              <a:t> dataset contains </a:t>
            </a:r>
            <a:r>
              <a:rPr lang="en-US" altLang="zh-CN" sz="2400" dirty="0" smtClean="0">
                <a:solidFill>
                  <a:schemeClr val="tx1"/>
                </a:solidFill>
                <a:latin typeface="Times New Roman" panose="02020603050405020304" pitchFamily="18" charset="0"/>
                <a:cs typeface="Times New Roman" panose="02020603050405020304" pitchFamily="18" charset="0"/>
              </a:rPr>
              <a:t>806 artistic photographs searched from a photo sharing site.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solidFill>
                  <a:schemeClr val="tx1"/>
                </a:solidFill>
                <a:latin typeface="Times New Roman" panose="02020603050405020304" pitchFamily="18" charset="0"/>
                <a:cs typeface="Times New Roman" panose="02020603050405020304" pitchFamily="18" charset="0"/>
              </a:rPr>
              <a:t>These</a:t>
            </a:r>
            <a:r>
              <a:rPr lang="en-US" altLang="zh-CN" sz="2400" baseline="0" dirty="0" smtClean="0">
                <a:solidFill>
                  <a:schemeClr val="tx1"/>
                </a:solidFill>
                <a:latin typeface="Times New Roman" panose="02020603050405020304" pitchFamily="18" charset="0"/>
                <a:cs typeface="Times New Roman" panose="02020603050405020304" pitchFamily="18" charset="0"/>
              </a:rPr>
              <a:t> two datasets are both classified into 8 emotions and used for CES modelling.</a:t>
            </a:r>
            <a:endParaRPr lang="en-US" altLang="zh-CN" sz="2400" dirty="0" smtClean="0">
              <a:solidFill>
                <a:schemeClr val="tx1"/>
              </a:solidFill>
              <a:latin typeface="Times New Roman" panose="02020603050405020304" pitchFamily="18" charset="0"/>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29</a:t>
            </a:fld>
            <a:endParaRPr lang="zh-CN"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Rich emotions can be evoked in humans by images.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Understanding the implied emotions in images is of vital importance to behavior sciences and enables wide applications, such as stock market prediction, decision making and affective image retrieval.</a:t>
            </a:r>
            <a:endParaRPr lang="zh-CN" altLang="zh-CN" b="0"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a:t>
            </a:fld>
            <a:endParaRPr lang="zh-CN"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Experimental settings.</a:t>
            </a:r>
          </a:p>
          <a:p>
            <a:r>
              <a:rPr lang="en-US" altLang="zh-CN" dirty="0" smtClean="0"/>
              <a:t>We</a:t>
            </a:r>
            <a:r>
              <a:rPr lang="en-US" altLang="zh-CN" baseline="0" dirty="0" smtClean="0"/>
              <a:t> use 5-fold cross validation to test the performance. That is, 80% for training and 20% for testing.</a:t>
            </a:r>
          </a:p>
          <a:p>
            <a:r>
              <a:rPr lang="en-US" altLang="zh-CN" baseline="0" dirty="0" smtClean="0"/>
              <a:t>We conduct the experiment for 10 runs.</a:t>
            </a:r>
          </a:p>
          <a:p>
            <a:r>
              <a:rPr lang="en-US" altLang="zh-CN" baseline="0" dirty="0" smtClean="0"/>
              <a:t>[press]</a:t>
            </a:r>
          </a:p>
          <a:p>
            <a:r>
              <a:rPr lang="en-US" altLang="zh-CN" dirty="0" smtClean="0"/>
              <a:t>For affective image classification,</a:t>
            </a:r>
            <a:r>
              <a:rPr lang="en-US" altLang="zh-CN" baseline="0" dirty="0" smtClean="0"/>
              <a:t> we use RBF based SVM as classifier.</a:t>
            </a:r>
            <a:r>
              <a:rPr lang="en-US" altLang="zh-CN" sz="1200" dirty="0" smtClean="0">
                <a:solidFill>
                  <a:schemeClr val="tx1"/>
                </a:solidFill>
                <a:latin typeface="Times New Roman" panose="02020603050405020304" pitchFamily="18" charset="0"/>
                <a:cs typeface="Times New Roman" panose="02020603050405020304" pitchFamily="18" charset="0"/>
              </a:rPr>
              <a:t> True positive rate per class and the standard deviation are used as</a:t>
            </a:r>
            <a:r>
              <a:rPr lang="en-US" altLang="zh-CN" sz="1200" baseline="0" dirty="0" smtClean="0">
                <a:solidFill>
                  <a:schemeClr val="tx1"/>
                </a:solidFill>
                <a:latin typeface="Times New Roman" panose="02020603050405020304" pitchFamily="18" charset="0"/>
                <a:cs typeface="Times New Roman" panose="02020603050405020304" pitchFamily="18" charset="0"/>
              </a:rPr>
              <a:t> measurement.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solidFill>
                  <a:schemeClr val="tx1"/>
                </a:solidFill>
                <a:latin typeface="Times New Roman" panose="02020603050405020304" pitchFamily="18" charset="0"/>
                <a:cs typeface="Times New Roman" panose="02020603050405020304" pitchFamily="18" charset="0"/>
              </a:rPr>
              <a:t>For a</a:t>
            </a:r>
            <a:r>
              <a:rPr lang="en-US" altLang="zh-CN" sz="1200" dirty="0" smtClean="0">
                <a:latin typeface="Times New Roman" panose="02020603050405020304" pitchFamily="18" charset="0"/>
                <a:cs typeface="Times New Roman" panose="02020603050405020304" pitchFamily="18" charset="0"/>
              </a:rPr>
              <a:t>ffective image regression, we use </a:t>
            </a:r>
            <a:r>
              <a:rPr lang="en-US" altLang="zh-CN" baseline="0" dirty="0" smtClean="0"/>
              <a:t>RBF based SVR as </a:t>
            </a:r>
            <a:r>
              <a:rPr lang="en-US" altLang="zh-CN" baseline="0" dirty="0" err="1" smtClean="0"/>
              <a:t>regressor</a:t>
            </a:r>
            <a:r>
              <a:rPr lang="en-US" altLang="zh-CN" baseline="0" dirty="0" smtClean="0"/>
              <a:t>. Mean squared error </a:t>
            </a:r>
            <a:r>
              <a:rPr lang="en-US" altLang="zh-CN" sz="1200" dirty="0" smtClean="0">
                <a:solidFill>
                  <a:schemeClr val="tx1"/>
                </a:solidFill>
                <a:latin typeface="Times New Roman" panose="02020603050405020304" pitchFamily="18" charset="0"/>
                <a:cs typeface="Times New Roman" panose="02020603050405020304" pitchFamily="18" charset="0"/>
              </a:rPr>
              <a:t>and the standard deviation are used as</a:t>
            </a:r>
            <a:r>
              <a:rPr lang="en-US" altLang="zh-CN" sz="1200" baseline="0" dirty="0" smtClean="0">
                <a:solidFill>
                  <a:schemeClr val="tx1"/>
                </a:solidFill>
                <a:latin typeface="Times New Roman" panose="02020603050405020304" pitchFamily="18" charset="0"/>
                <a:cs typeface="Times New Roman" panose="02020603050405020304" pitchFamily="18" charset="0"/>
              </a:rPr>
              <a:t> measurement.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30</a:t>
            </a:fld>
            <a:endParaRPr lang="zh-CN"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This is the average true positive</a:t>
            </a:r>
            <a:r>
              <a:rPr lang="en-US" altLang="zh-CN" baseline="0" dirty="0" smtClean="0"/>
              <a:t> rate on the three datasets.</a:t>
            </a:r>
          </a:p>
          <a:p>
            <a:r>
              <a:rPr lang="en-US" altLang="zh-CN" baseline="0" dirty="0" smtClean="0"/>
              <a:t>[press]</a:t>
            </a:r>
          </a:p>
          <a:p>
            <a:r>
              <a:rPr lang="en-US" altLang="zh-CN" baseline="0" dirty="0" smtClean="0"/>
              <a:t>We can see that o</a:t>
            </a:r>
            <a:r>
              <a:rPr lang="en-US" altLang="zh-CN" sz="1200" dirty="0" smtClean="0">
                <a:latin typeface="Times New Roman" panose="02020603050405020304" pitchFamily="18" charset="0"/>
                <a:cs typeface="Times New Roman" panose="02020603050405020304" pitchFamily="18" charset="0"/>
              </a:rPr>
              <a:t>ur method outperforms the state-of-the-art, achieving about 5% improvement on classification accuracy.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The</a:t>
            </a:r>
            <a:r>
              <a:rPr lang="en-US" altLang="zh-CN" sz="1200" baseline="0" dirty="0" smtClean="0">
                <a:latin typeface="Times New Roman" panose="02020603050405020304" pitchFamily="18" charset="0"/>
                <a:cs typeface="Times New Roman" panose="02020603050405020304" pitchFamily="18" charset="0"/>
              </a:rPr>
              <a:t> improvement benefits from the fact that </a:t>
            </a:r>
            <a:r>
              <a:rPr lang="en-US" altLang="zh-CN" sz="2400" dirty="0" smtClean="0">
                <a:solidFill>
                  <a:schemeClr val="tx1"/>
                </a:solidFill>
                <a:latin typeface="Times New Roman" panose="02020603050405020304" pitchFamily="18" charset="0"/>
                <a:cs typeface="Times New Roman" panose="02020603050405020304" pitchFamily="18" charset="0"/>
              </a:rPr>
              <a:t>the principle features take the elements’ arrangements and orchestrations into account.</a:t>
            </a:r>
          </a:p>
          <a:p>
            <a:endParaRPr lang="en-US" altLang="zh-CN"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31</a:t>
            </a:fld>
            <a:endParaRPr lang="zh-CN"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solidFill>
                  <a:schemeClr val="tx1"/>
                </a:solidFill>
                <a:latin typeface="Times New Roman" panose="02020603050405020304" pitchFamily="18" charset="0"/>
                <a:cs typeface="Times New Roman" panose="02020603050405020304" pitchFamily="18" charset="0"/>
              </a:rPr>
              <a:t>The</a:t>
            </a:r>
            <a:r>
              <a:rPr lang="en-US" altLang="zh-CN" sz="2400" baseline="0" dirty="0" smtClean="0">
                <a:solidFill>
                  <a:schemeClr val="tx1"/>
                </a:solidFill>
                <a:latin typeface="Times New Roman" panose="02020603050405020304" pitchFamily="18" charset="0"/>
                <a:cs typeface="Times New Roman" panose="02020603050405020304" pitchFamily="18" charset="0"/>
              </a:rPr>
              <a:t> average accuracy of the three datasets are 63.5, 65.7 and 66.9.</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baseline="0" dirty="0" smtClean="0">
                <a:solidFill>
                  <a:schemeClr val="tx1"/>
                </a:solidFill>
                <a:latin typeface="Times New Roman" panose="02020603050405020304" pitchFamily="18" charset="0"/>
                <a:cs typeface="Times New Roman" panose="02020603050405020304" pitchFamily="18" charset="0"/>
              </a:rPr>
              <a:t>[press]</a:t>
            </a:r>
          </a:p>
          <a:p>
            <a:r>
              <a:rPr lang="en-US" altLang="zh-CN" sz="1200" b="0" i="0" u="none" strike="noStrike" kern="1200" baseline="0" dirty="0" smtClean="0">
                <a:solidFill>
                  <a:schemeClr val="tx1"/>
                </a:solidFill>
                <a:latin typeface="+mn-lt"/>
                <a:ea typeface="+mn-ea"/>
                <a:cs typeface="+mn-cs"/>
              </a:rPr>
              <a:t>The classification accuracy on the Abstract and </a:t>
            </a:r>
            <a:r>
              <a:rPr lang="en-US" altLang="zh-CN" sz="1200" b="0" i="0" u="none" strike="noStrike" kern="1200" baseline="0" dirty="0" err="1" smtClean="0">
                <a:solidFill>
                  <a:schemeClr val="tx1"/>
                </a:solidFill>
                <a:latin typeface="+mn-lt"/>
                <a:ea typeface="+mn-ea"/>
                <a:cs typeface="+mn-cs"/>
              </a:rPr>
              <a:t>ArtPhoto</a:t>
            </a:r>
            <a:r>
              <a:rPr lang="en-US" altLang="zh-CN" sz="1200" b="0" i="0" u="none" strike="noStrike" kern="1200" baseline="0" dirty="0" smtClean="0">
                <a:solidFill>
                  <a:schemeClr val="tx1"/>
                </a:solidFill>
                <a:latin typeface="+mn-lt"/>
                <a:ea typeface="+mn-ea"/>
                <a:cs typeface="+mn-cs"/>
              </a:rPr>
              <a:t> datasets is better than that on the </a:t>
            </a:r>
            <a:r>
              <a:rPr lang="en-US" altLang="zh-CN" sz="1200" b="0" i="0" u="none" strike="noStrike" kern="1200" baseline="0" dirty="0" err="1" smtClean="0">
                <a:solidFill>
                  <a:schemeClr val="tx1"/>
                </a:solidFill>
                <a:latin typeface="+mn-lt"/>
                <a:ea typeface="+mn-ea"/>
                <a:cs typeface="+mn-cs"/>
              </a:rPr>
              <a:t>IAPSa</a:t>
            </a:r>
            <a:r>
              <a:rPr lang="en-US" altLang="zh-CN" sz="1200" b="0" i="0" u="none" strike="noStrike" kern="1200" baseline="0" dirty="0" smtClean="0">
                <a:solidFill>
                  <a:schemeClr val="tx1"/>
                </a:solidFill>
                <a:latin typeface="+mn-lt"/>
                <a:ea typeface="+mn-ea"/>
                <a:cs typeface="+mn-cs"/>
              </a:rPr>
              <a:t> dataset.</a:t>
            </a:r>
          </a:p>
          <a:p>
            <a:r>
              <a:rPr lang="en-US" altLang="zh-CN" sz="1200" b="0" i="0" u="none" strike="noStrike" kern="1200" baseline="0" dirty="0" smtClean="0">
                <a:solidFill>
                  <a:schemeClr val="tx1"/>
                </a:solidFill>
                <a:latin typeface="+mn-lt"/>
                <a:ea typeface="+mn-ea"/>
                <a:cs typeface="+mn-cs"/>
              </a:rPr>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This is because in the </a:t>
            </a:r>
            <a:r>
              <a:rPr lang="en-US" altLang="zh-CN" sz="1200" b="0" i="0" u="none" strike="noStrike" kern="1200" baseline="0" dirty="0" err="1" smtClean="0">
                <a:solidFill>
                  <a:schemeClr val="tx1"/>
                </a:solidFill>
                <a:latin typeface="+mn-lt"/>
                <a:ea typeface="+mn-ea"/>
                <a:cs typeface="+mn-cs"/>
              </a:rPr>
              <a:t>ArtPhoto</a:t>
            </a:r>
            <a:r>
              <a:rPr lang="en-US" altLang="zh-CN" sz="1200" b="0" i="0" u="none" strike="noStrike" kern="1200" baseline="0" dirty="0" smtClean="0">
                <a:solidFill>
                  <a:schemeClr val="tx1"/>
                </a:solidFill>
                <a:latin typeface="+mn-lt"/>
                <a:ea typeface="+mn-ea"/>
                <a:cs typeface="+mn-cs"/>
              </a:rPr>
              <a:t> and Abstract datasets, the images are taken by artists who understand and utilize the principles-of-art better.</a:t>
            </a:r>
          </a:p>
          <a:p>
            <a:r>
              <a:rPr lang="en-US" altLang="zh-CN" sz="1200" b="0" i="0" u="none" strike="noStrike" kern="1200" baseline="0" dirty="0" smtClean="0">
                <a:solidFill>
                  <a:schemeClr val="tx1"/>
                </a:solidFill>
                <a:latin typeface="+mn-lt"/>
                <a:ea typeface="+mn-ea"/>
                <a:cs typeface="+mn-cs"/>
              </a:rPr>
              <a:t>While in the </a:t>
            </a:r>
            <a:r>
              <a:rPr lang="en-US" altLang="zh-CN" sz="1200" b="0" i="0" u="none" strike="noStrike" kern="1200" baseline="0" dirty="0" err="1" smtClean="0">
                <a:solidFill>
                  <a:schemeClr val="tx1"/>
                </a:solidFill>
                <a:latin typeface="+mn-lt"/>
                <a:ea typeface="+mn-ea"/>
                <a:cs typeface="+mn-cs"/>
              </a:rPr>
              <a:t>IAPSa</a:t>
            </a:r>
            <a:r>
              <a:rPr lang="en-US" altLang="zh-CN" sz="1200" b="0" i="0" u="none" strike="noStrike" kern="1200" baseline="0" dirty="0" smtClean="0">
                <a:solidFill>
                  <a:schemeClr val="tx1"/>
                </a:solidFill>
                <a:latin typeface="+mn-lt"/>
                <a:ea typeface="+mn-ea"/>
                <a:cs typeface="+mn-cs"/>
              </a:rPr>
              <a:t> dataset, the emotions are usually evoked by certain objects in the images.</a:t>
            </a:r>
          </a:p>
          <a:p>
            <a:r>
              <a:rPr lang="en-US" altLang="zh-CN" sz="1200" b="0" i="0" u="none" strike="noStrike" kern="1200" baseline="0" dirty="0" smtClean="0">
                <a:solidFill>
                  <a:schemeClr val="tx1"/>
                </a:solidFill>
                <a:latin typeface="+mn-lt"/>
                <a:ea typeface="+mn-ea"/>
                <a:cs typeface="+mn-cs"/>
              </a:rPr>
              <a:t>In such cases, our method may fail. Combining the visual concept detection method, such as </a:t>
            </a:r>
            <a:r>
              <a:rPr lang="en-US" altLang="zh-CN" sz="1200" b="0" i="0" u="none" strike="noStrike" kern="1200" baseline="0" dirty="0" err="1" smtClean="0">
                <a:solidFill>
                  <a:schemeClr val="tx1"/>
                </a:solidFill>
                <a:latin typeface="+mn-lt"/>
                <a:ea typeface="+mn-ea"/>
                <a:cs typeface="+mn-cs"/>
              </a:rPr>
              <a:t>SentiBank</a:t>
            </a:r>
            <a:r>
              <a:rPr lang="en-US" altLang="zh-CN" sz="1200" b="0" i="0" u="none" strike="noStrike" kern="1200" baseline="0" dirty="0" smtClean="0">
                <a:solidFill>
                  <a:schemeClr val="tx1"/>
                </a:solidFill>
                <a:latin typeface="+mn-lt"/>
                <a:ea typeface="+mn-ea"/>
                <a:cs typeface="+mn-cs"/>
              </a:rPr>
              <a:t>, may help to tackle this problem</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32</a:t>
            </a:fld>
            <a:endParaRPr lang="zh-CN" altLang="en-US"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To evaluate the effectiveness of the measurements for emotion classification, we build classifiers for each measurement and sort them based on the classification accuracy in a descending order.</a:t>
            </a:r>
            <a:endParaRPr lang="zh-CN" altLang="zh-CN" dirty="0" smtClean="0"/>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33</a:t>
            </a:fld>
            <a:endParaRPr lang="zh-CN" altLang="en-US"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To evaluate the effectiveness of the measurements for emotion classification, we build classifiers for each measurement and sort them based on the classification accuracy in a descending order.</a:t>
            </a:r>
          </a:p>
          <a:p>
            <a:r>
              <a:rPr lang="en-US" altLang="zh-CN" sz="1200" b="0" i="0" u="none" strike="noStrike" kern="1200" baseline="0" dirty="0" smtClean="0">
                <a:solidFill>
                  <a:schemeClr val="tx1"/>
                </a:solidFill>
                <a:latin typeface="+mn-lt"/>
                <a:ea typeface="+mn-ea"/>
                <a:cs typeface="+mn-cs"/>
              </a:rPr>
              <a:t>From these results, we find that</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Balance and harmony tend to express positive emotions more often.</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[press]</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Emphasis and variety play an important role in classifying all the 8 categories of emotions. </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[press]</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Relative variation performs better than absolute variation.</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[press]</a:t>
            </a: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The eye scan path (movement) mainly focuses on the emphasis area.</a:t>
            </a:r>
          </a:p>
          <a:p>
            <a:pPr algn="just">
              <a:lnSpc>
                <a:spcPct val="120000"/>
              </a:lnSpc>
              <a:spcBef>
                <a:spcPct val="0"/>
              </a:spcBef>
              <a:buClr>
                <a:srgbClr val="0070C0"/>
              </a:buClr>
              <a:buSzPct val="75000"/>
              <a:buFont typeface="Wingdings" panose="05000000000000000000" pitchFamily="2" charset="2"/>
              <a:buNone/>
              <a:defRPr/>
            </a:pPr>
            <a:r>
              <a:rPr lang="en-US" altLang="zh-CN" sz="1200" smtClean="0">
                <a:latin typeface="Times New Roman" panose="02020603050405020304" pitchFamily="18" charset="0"/>
                <a:cs typeface="Times New Roman" panose="02020603050405020304" pitchFamily="18" charset="0"/>
              </a:rPr>
              <a:t>[press]</a:t>
            </a:r>
            <a:endParaRPr lang="en-US" altLang="zh-CN" sz="12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None/>
              <a:defRPr/>
            </a:pPr>
            <a:r>
              <a:rPr lang="en-US" altLang="zh-CN" sz="1200" dirty="0" smtClean="0">
                <a:latin typeface="Times New Roman" panose="02020603050405020304" pitchFamily="18" charset="0"/>
                <a:cs typeface="Times New Roman" panose="02020603050405020304" pitchFamily="18" charset="0"/>
              </a:rPr>
              <a:t>RFA is extremely effective for emotion classification in the Abstract dataset.</a:t>
            </a:r>
          </a:p>
          <a:p>
            <a:endParaRPr lang="zh-CN" altLang="zh-CN" dirty="0" smtClean="0"/>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34</a:t>
            </a:fld>
            <a:endParaRPr lang="zh-CN" alt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This is the average</a:t>
            </a:r>
            <a:r>
              <a:rPr lang="en-US" altLang="zh-CN" baseline="0" dirty="0" smtClean="0"/>
              <a:t> confusion matrix on the 3 datasets.</a:t>
            </a:r>
          </a:p>
          <a:p>
            <a:r>
              <a:rPr lang="en-US" altLang="zh-CN" baseline="0" dirty="0" smtClean="0"/>
              <a:t>[press]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We can see that </a:t>
            </a:r>
            <a:r>
              <a:rPr lang="en-US" altLang="zh-CN" sz="1200" dirty="0" smtClean="0">
                <a:latin typeface="Times New Roman" panose="02020603050405020304" pitchFamily="18" charset="0"/>
                <a:cs typeface="Times New Roman" panose="02020603050405020304" pitchFamily="18" charset="0"/>
              </a:rPr>
              <a:t>some pair-wise emotions are difficult to classify, such as </a:t>
            </a:r>
            <a:r>
              <a:rPr lang="en-US" altLang="zh-CN" sz="2400" dirty="0" smtClean="0">
                <a:latin typeface="Times New Roman" panose="02020603050405020304" pitchFamily="18" charset="0"/>
                <a:cs typeface="Times New Roman" panose="02020603050405020304" pitchFamily="18" charset="0"/>
              </a:rPr>
              <a:t>amusement vs. contentment, fear vs. disgust.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latin typeface="Times New Roman" panose="02020603050405020304" pitchFamily="18" charset="0"/>
                <a:cs typeface="Times New Roman" panose="02020603050405020304" pitchFamily="18" charset="0"/>
              </a:rPr>
              <a:t>This is because sometimes one image can evoke different emotions.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latin typeface="Times New Roman" panose="02020603050405020304" pitchFamily="18" charset="0"/>
                <a:cs typeface="Times New Roman" panose="02020603050405020304" pitchFamily="18" charset="0"/>
              </a:rPr>
              <a:t>[press]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sz="2400" dirty="0" smtClean="0">
                <a:latin typeface="Times New Roman" panose="02020603050405020304" pitchFamily="18" charset="0"/>
                <a:cs typeface="Times New Roman" panose="02020603050405020304" pitchFamily="18" charset="0"/>
              </a:rPr>
              <a:t>For example, the snake</a:t>
            </a:r>
            <a:r>
              <a:rPr lang="en-US" altLang="zh-CN" sz="2400" baseline="0" dirty="0" smtClean="0">
                <a:latin typeface="Times New Roman" panose="02020603050405020304" pitchFamily="18" charset="0"/>
                <a:cs typeface="Times New Roman" panose="02020603050405020304" pitchFamily="18" charset="0"/>
              </a:rPr>
              <a:t> image may evoke fear and disgust emotions.</a:t>
            </a:r>
            <a:endParaRPr lang="en-US" altLang="zh-CN" sz="24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35</a:t>
            </a:fld>
            <a:endParaRPr lang="zh-CN"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We conduct</a:t>
            </a:r>
            <a:r>
              <a:rPr lang="en-US" altLang="zh-CN" baseline="0" dirty="0" smtClean="0"/>
              <a:t> experiments on the IAPS dataset for affective image regression.</a:t>
            </a:r>
          </a:p>
          <a:p>
            <a:r>
              <a:rPr lang="en-US" altLang="zh-CN" baseline="0" dirty="0" smtClean="0"/>
              <a:t>This table shows the regression results of mean squared error.</a:t>
            </a:r>
          </a:p>
          <a:p>
            <a:r>
              <a:rPr lang="en-US" altLang="zh-CN" baseline="0" dirty="0" smtClean="0"/>
              <a:t>[press]</a:t>
            </a:r>
          </a:p>
          <a:p>
            <a:r>
              <a:rPr lang="en-US" altLang="zh-CN" sz="1200" b="0" i="0" u="none" strike="noStrike" kern="1200" baseline="0" dirty="0" smtClean="0">
                <a:solidFill>
                  <a:schemeClr val="tx1"/>
                </a:solidFill>
                <a:latin typeface="+mn-lt"/>
                <a:ea typeface="+mn-ea"/>
                <a:cs typeface="+mn-cs"/>
              </a:rPr>
              <a:t>We also conducted the VA emotion regression task using each of the six principles. The results are shown in this figure.</a:t>
            </a:r>
            <a:endParaRPr lang="en-US" altLang="zh-CN" baseline="0" dirty="0" smtClean="0"/>
          </a:p>
          <a:p>
            <a:r>
              <a:rPr lang="en-US" altLang="zh-CN" baseline="0" dirty="0" smtClean="0"/>
              <a:t>[press]</a:t>
            </a:r>
          </a:p>
          <a:p>
            <a:r>
              <a:rPr lang="en-US" altLang="zh-CN" baseline="0" dirty="0" smtClean="0"/>
              <a:t>Some findings include:</a:t>
            </a:r>
          </a:p>
          <a:p>
            <a:pPr algn="just"/>
            <a:r>
              <a:rPr lang="en-US" altLang="zh-CN" sz="1200" dirty="0" smtClean="0">
                <a:latin typeface="Times New Roman" panose="02020603050405020304" pitchFamily="18" charset="0"/>
                <a:cs typeface="Times New Roman" panose="02020603050405020304" pitchFamily="18" charset="0"/>
              </a:rPr>
              <a:t>1.Both valence and arousal are more accurately modeled by our features.</a:t>
            </a:r>
          </a:p>
          <a:p>
            <a:pPr algn="just"/>
            <a:r>
              <a:rPr lang="en-US" altLang="zh-CN" sz="1200" dirty="0" smtClean="0">
                <a:latin typeface="Times New Roman" panose="02020603050405020304" pitchFamily="18" charset="0"/>
                <a:cs typeface="Times New Roman" panose="02020603050405020304" pitchFamily="18" charset="0"/>
              </a:rPr>
              <a:t>2.Arousal is better predicted than valence by both elements and principles.</a:t>
            </a:r>
          </a:p>
          <a:p>
            <a:pPr algn="just"/>
            <a:r>
              <a:rPr lang="en-US" altLang="zh-CN" sz="1200" dirty="0" smtClean="0">
                <a:latin typeface="Times New Roman" panose="02020603050405020304" pitchFamily="18" charset="0"/>
                <a:cs typeface="Times New Roman" panose="02020603050405020304" pitchFamily="18" charset="0"/>
              </a:rPr>
              <a:t>3.Variety, emphasis, gradation and balance have higher correlations with valence, while emphasis, variety, harmony and movement are more correlated with arousal.</a:t>
            </a:r>
            <a:endParaRPr lang="zh-CN" altLang="en-US" sz="1200" dirty="0" smtClean="0">
              <a:latin typeface="Times New Roman" panose="02020603050405020304" pitchFamily="18" charset="0"/>
              <a:cs typeface="Times New Roman" panose="02020603050405020304" pitchFamily="18" charset="0"/>
            </a:endParaRPr>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36</a:t>
            </a:fld>
            <a:endParaRPr lang="zh-CN"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Applications.</a:t>
            </a:r>
          </a:p>
          <a:p>
            <a:r>
              <a:rPr lang="en-US" altLang="zh-CN" dirty="0" smtClean="0"/>
              <a:t>The firs application is inferring</a:t>
            </a:r>
            <a:r>
              <a:rPr lang="en-US" altLang="zh-CN" baseline="0" dirty="0" smtClean="0"/>
              <a:t> van Gogh’s moods based on his artworks.</a:t>
            </a:r>
          </a:p>
          <a:p>
            <a:r>
              <a:rPr lang="en-US" altLang="zh-CN" sz="1200" b="0" i="0" u="none" strike="noStrike" kern="1200" baseline="0" dirty="0" smtClean="0">
                <a:solidFill>
                  <a:schemeClr val="tx1"/>
                </a:solidFill>
                <a:latin typeface="+mn-lt"/>
                <a:ea typeface="+mn-ea"/>
                <a:cs typeface="+mn-cs"/>
              </a:rPr>
              <a:t>This figure shows some representational paintings and our predicted emotions based on different training models.</a:t>
            </a:r>
          </a:p>
          <a:p>
            <a:r>
              <a:rPr lang="en-US" altLang="zh-CN" sz="1200" b="0" i="0" u="none" strike="noStrike" kern="1200" baseline="0" dirty="0" smtClean="0">
                <a:solidFill>
                  <a:schemeClr val="tx1"/>
                </a:solidFill>
                <a:latin typeface="+mn-lt"/>
                <a:ea typeface="+mn-ea"/>
                <a:cs typeface="+mn-cs"/>
              </a:rPr>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Based on the ground truth</a:t>
            </a:r>
            <a:r>
              <a:rPr lang="en-US" altLang="zh-CN" sz="1200" dirty="0" smtClean="0"/>
              <a:t>, we can see that the training results in </a:t>
            </a:r>
            <a:r>
              <a:rPr lang="en-US" altLang="zh-CN" sz="1200" dirty="0" err="1" smtClean="0"/>
              <a:t>ArtPhoto</a:t>
            </a:r>
            <a:r>
              <a:rPr lang="en-US" altLang="zh-CN" sz="1200" dirty="0" smtClean="0"/>
              <a:t> dataset perform best.</a:t>
            </a:r>
            <a:endParaRPr lang="zh-CN" altLang="en-US" sz="1200" dirty="0" smtClean="0"/>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37</a:t>
            </a:fld>
            <a:endParaRPr lang="zh-CN"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Using the training result of </a:t>
            </a:r>
            <a:r>
              <a:rPr lang="en-US" altLang="zh-CN" sz="1200" b="0" i="0" u="none" strike="noStrike" kern="1200" baseline="0" dirty="0" err="1" smtClean="0">
                <a:solidFill>
                  <a:schemeClr val="tx1"/>
                </a:solidFill>
                <a:latin typeface="+mn-lt"/>
                <a:ea typeface="+mn-ea"/>
                <a:cs typeface="+mn-cs"/>
              </a:rPr>
              <a:t>ArtPhoto</a:t>
            </a:r>
            <a:r>
              <a:rPr lang="en-US" altLang="zh-CN" sz="1200" b="0" i="0" u="none" strike="noStrike" kern="1200" baseline="0" dirty="0" smtClean="0">
                <a:solidFill>
                  <a:schemeClr val="tx1"/>
                </a:solidFill>
                <a:latin typeface="+mn-lt"/>
                <a:ea typeface="+mn-ea"/>
                <a:cs typeface="+mn-cs"/>
              </a:rPr>
              <a:t>, we predict the emotions of all the artworks. These are the prediction results.</a:t>
            </a:r>
          </a:p>
          <a:p>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The statistics of positive and negative emotions is illustrated in this figure.</a:t>
            </a:r>
          </a:p>
          <a:p>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We can see that negative emotions dominate, which reflects van Gogh’s </a:t>
            </a:r>
            <a:r>
              <a:rPr lang="en-US" altLang="zh-CN" sz="1200" b="0" i="0" u="none" strike="noStrike" kern="1200" baseline="0" dirty="0" err="1" smtClean="0">
                <a:solidFill>
                  <a:schemeClr val="tx1"/>
                </a:solidFill>
                <a:latin typeface="+mn-lt"/>
                <a:ea typeface="+mn-ea"/>
                <a:cs typeface="+mn-cs"/>
              </a:rPr>
              <a:t>unsatisfaction</a:t>
            </a:r>
            <a:r>
              <a:rPr lang="en-US" altLang="zh-CN" sz="1200" b="0" i="0" u="none" strike="noStrike" kern="1200" baseline="0" dirty="0" smtClean="0">
                <a:solidFill>
                  <a:schemeClr val="tx1"/>
                </a:solidFill>
                <a:latin typeface="+mn-lt"/>
                <a:ea typeface="+mn-ea"/>
                <a:cs typeface="+mn-cs"/>
              </a:rPr>
              <a:t> with the society.</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38</a:t>
            </a:fld>
            <a:endParaRPr lang="zh-CN"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dirty="0" smtClean="0">
                <a:latin typeface="Times New Roman" panose="02020603050405020304" pitchFamily="18" charset="0"/>
                <a:cs typeface="Times New Roman" panose="02020603050405020304" pitchFamily="18" charset="0"/>
              </a:rPr>
              <a:t>PAEF can also be used in other applications, such as emotion based image </a:t>
            </a:r>
            <a:r>
              <a:rPr lang="en-US" altLang="zh-CN" sz="1200" dirty="0" err="1" smtClean="0">
                <a:latin typeface="Times New Roman" panose="02020603050405020304" pitchFamily="18" charset="0"/>
                <a:cs typeface="Times New Roman" panose="02020603050405020304" pitchFamily="18" charset="0"/>
              </a:rPr>
              <a:t>musicalization</a:t>
            </a:r>
            <a:r>
              <a:rPr lang="en-US" altLang="zh-CN" sz="1200" dirty="0" smtClean="0">
                <a:latin typeface="Times New Roman" panose="02020603050405020304" pitchFamily="18" charset="0"/>
                <a:cs typeface="Times New Roman" panose="02020603050405020304" pitchFamily="18" charset="0"/>
              </a:rPr>
              <a:t>.</a:t>
            </a:r>
          </a:p>
          <a:p>
            <a:r>
              <a:rPr lang="en-US" altLang="zh-CN" sz="1200" dirty="0" smtClean="0">
                <a:latin typeface="Times New Roman" panose="02020603050405020304" pitchFamily="18" charset="0"/>
                <a:cs typeface="Times New Roman" panose="02020603050405020304" pitchFamily="18" charset="0"/>
              </a:rPr>
              <a:t>The VA scores</a:t>
            </a:r>
            <a:r>
              <a:rPr lang="en-US" altLang="zh-CN" sz="1200" baseline="0" dirty="0" smtClean="0">
                <a:latin typeface="Times New Roman" panose="02020603050405020304" pitchFamily="18" charset="0"/>
                <a:cs typeface="Times New Roman" panose="02020603050405020304" pitchFamily="18" charset="0"/>
              </a:rPr>
              <a:t> of images are predicted by our methods. The VA scores of music are predicted based on commonly used features, such as MFCC, </a:t>
            </a:r>
            <a:r>
              <a:rPr lang="en-US" altLang="zh-CN" dirty="0" smtClean="0"/>
              <a:t>spectrum descriptor. The emotion distance between images and music is then computed. The images</a:t>
            </a:r>
            <a:r>
              <a:rPr lang="en-US" altLang="zh-CN" baseline="0" dirty="0" smtClean="0"/>
              <a:t> and music are matched by selecting the pairs </a:t>
            </a:r>
            <a:r>
              <a:rPr lang="en-US" altLang="zh-CN" sz="1200" b="0" i="0" u="none" strike="noStrike" kern="1200" baseline="0" dirty="0" smtClean="0">
                <a:solidFill>
                  <a:schemeClr val="tx1"/>
                </a:solidFill>
                <a:latin typeface="+mn-lt"/>
                <a:ea typeface="+mn-ea"/>
                <a:cs typeface="+mn-cs"/>
              </a:rPr>
              <a:t>with the smallest distance.</a:t>
            </a:r>
            <a:endParaRPr lang="en-US" altLang="zh-CN" sz="1200" dirty="0" smtClean="0">
              <a:latin typeface="Times New Roman" panose="02020603050405020304" pitchFamily="18" charset="0"/>
              <a:cs typeface="Times New Roman" panose="02020603050405020304" pitchFamily="18" charset="0"/>
            </a:endParaRPr>
          </a:p>
          <a:p>
            <a:r>
              <a:rPr lang="en-US" altLang="zh-CN" sz="1200" dirty="0" smtClean="0">
                <a:latin typeface="Times New Roman" panose="02020603050405020304" pitchFamily="18" charset="0"/>
                <a:cs typeface="Times New Roman" panose="02020603050405020304" pitchFamily="18" charset="0"/>
              </a:rPr>
              <a:t>[remarks]</a:t>
            </a:r>
          </a:p>
          <a:p>
            <a:r>
              <a:rPr lang="en-US" altLang="zh-CN" dirty="0" smtClean="0"/>
              <a:t>The red and blue points in the left denote the VA emotion values of images and music. The yellow and black rectangles denote</a:t>
            </a:r>
          </a:p>
          <a:p>
            <a:r>
              <a:rPr lang="en-US" altLang="zh-CN" dirty="0" smtClean="0"/>
              <a:t>the sub-regions with emotions of happiness and sadness. The first and third rows in the right are some images in the sub-regions, while the second and fourth rows are the selected music, represented by its bilinear channel time domain wave forms, to musicalize the images.</a:t>
            </a:r>
            <a:endParaRPr lang="en-US" altLang="zh-CN" sz="4400" dirty="0" smtClean="0"/>
          </a:p>
          <a:p>
            <a:r>
              <a:rPr lang="en-US" altLang="zh-CN" dirty="0" smtClean="0"/>
              <a:t>[music VA prediction method]</a:t>
            </a:r>
          </a:p>
          <a:p>
            <a:r>
              <a:rPr lang="en-US" altLang="zh-CN" dirty="0" smtClean="0"/>
              <a:t>1. Features: commonly used in music processing</a:t>
            </a:r>
          </a:p>
          <a:p>
            <a:r>
              <a:rPr lang="en-US" altLang="zh-CN" dirty="0" smtClean="0"/>
              <a:t>Mel-frequency </a:t>
            </a:r>
            <a:r>
              <a:rPr lang="en-US" altLang="zh-CN" dirty="0" err="1" smtClean="0"/>
              <a:t>cepstral</a:t>
            </a:r>
            <a:r>
              <a:rPr lang="en-US" altLang="zh-CN" dirty="0" smtClean="0"/>
              <a:t> coefficients (MFCCs) (#20)</a:t>
            </a:r>
          </a:p>
          <a:p>
            <a:r>
              <a:rPr lang="en-US" altLang="zh-CN" dirty="0" smtClean="0"/>
              <a:t>Octave-based spectral contrast (#14)</a:t>
            </a:r>
          </a:p>
          <a:p>
            <a:r>
              <a:rPr lang="en-US" altLang="zh-CN" dirty="0" smtClean="0"/>
              <a:t>Statistical spectrum descriptors (#4)</a:t>
            </a:r>
          </a:p>
          <a:p>
            <a:r>
              <a:rPr lang="en-US" altLang="zh-CN" dirty="0" err="1" smtClean="0"/>
              <a:t>EchoNest</a:t>
            </a:r>
            <a:r>
              <a:rPr lang="en-US" altLang="zh-CN" dirty="0" smtClean="0"/>
              <a:t> (#40)</a:t>
            </a:r>
          </a:p>
          <a:p>
            <a:r>
              <a:rPr lang="en-US" altLang="zh-CN" dirty="0" err="1" smtClean="0"/>
              <a:t>Chromagram</a:t>
            </a:r>
            <a:r>
              <a:rPr lang="en-US" altLang="zh-CN" dirty="0" smtClean="0"/>
              <a:t> (#12)</a:t>
            </a:r>
          </a:p>
          <a:p>
            <a:r>
              <a:rPr lang="en-US" altLang="zh-CN" dirty="0" err="1" smtClean="0"/>
              <a:t>Regressor</a:t>
            </a:r>
            <a:r>
              <a:rPr lang="en-US" altLang="zh-CN" dirty="0" smtClean="0"/>
              <a:t>: SVR with RBF</a:t>
            </a:r>
            <a:r>
              <a:rPr lang="en-US" altLang="zh-CN" baseline="0" dirty="0" smtClean="0"/>
              <a:t> kernel</a:t>
            </a:r>
          </a:p>
          <a:p>
            <a:r>
              <a:rPr lang="en-US" altLang="zh-CN" baseline="0" dirty="0" smtClean="0"/>
              <a:t>2. </a:t>
            </a:r>
            <a:r>
              <a:rPr lang="en-US" altLang="zh-CN" sz="1200" dirty="0" err="1" smtClean="0"/>
              <a:t>MoodSwings</a:t>
            </a:r>
            <a:r>
              <a:rPr lang="en-US" altLang="zh-CN" sz="1200" dirty="0" smtClean="0"/>
              <a:t> Turk</a:t>
            </a:r>
          </a:p>
          <a:p>
            <a:r>
              <a:rPr lang="en-US" altLang="zh-CN" sz="1200" dirty="0" smtClean="0"/>
              <a:t>3. ground</a:t>
            </a:r>
            <a:r>
              <a:rPr lang="en-US" altLang="zh-CN" sz="1200" baseline="0" dirty="0" smtClean="0"/>
              <a:t> truth: transform from </a:t>
            </a:r>
            <a:r>
              <a:rPr lang="en-US" altLang="zh-CN" sz="1200" b="0" i="0" u="none" strike="noStrike" kern="1200" baseline="0" dirty="0" smtClean="0">
                <a:solidFill>
                  <a:schemeClr val="tx1"/>
                </a:solidFill>
                <a:latin typeface="+mn-lt"/>
                <a:ea typeface="+mn-ea"/>
                <a:cs typeface="+mn-cs"/>
              </a:rPr>
              <a:t>(-160, 160) to (1, 9) for matching with image emotions</a:t>
            </a:r>
          </a:p>
          <a:p>
            <a:r>
              <a:rPr lang="en-US" altLang="zh-CN" sz="1200" b="0" i="0" u="none" strike="noStrike" kern="1200" baseline="0" dirty="0" smtClean="0">
                <a:solidFill>
                  <a:schemeClr val="tx1"/>
                </a:solidFill>
                <a:latin typeface="+mn-lt"/>
                <a:ea typeface="+mn-ea"/>
                <a:cs typeface="+mn-cs"/>
              </a:rPr>
              <a:t>[Selecting method] Based on the computed VA of images and music, we compute the distance between the emotions of images and music. And pairs with the smallest distance are matched.</a:t>
            </a:r>
            <a:endParaRPr lang="en-US" altLang="zh-CN" sz="1200" dirty="0" smtClean="0"/>
          </a:p>
          <a:p>
            <a:endParaRPr lang="en-US" altLang="zh-CN" dirty="0" smtClean="0"/>
          </a:p>
          <a:p>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39</a:t>
            </a:fld>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To represent emotions, there are generally two typical models: categorical emotion states (CES), and dimensional emotion space (DES).</a:t>
            </a:r>
          </a:p>
          <a:p>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In this paper, we use 8 emotion categories for CES. That is, classify the emotion of an image into one of the 8 categories.</a:t>
            </a:r>
          </a:p>
          <a:p>
            <a:r>
              <a:rPr lang="en-US" altLang="zh-CN" sz="1200" b="0" i="0" u="none" strike="noStrike" kern="1200" baseline="0" dirty="0" smtClean="0">
                <a:solidFill>
                  <a:schemeClr val="tx1"/>
                </a:solidFill>
                <a:latin typeface="+mn-lt"/>
                <a:ea typeface="+mn-ea"/>
                <a:cs typeface="+mn-cs"/>
              </a:rPr>
              <a:t>VA space is adopted for DES. Dimensional scores on valence and arousal are assigned to the emotion of an image.</a:t>
            </a:r>
            <a:endParaRPr lang="zh-CN" altLang="zh-CN" b="0"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4</a:t>
            </a:fld>
            <a:endParaRPr lang="zh-CN"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And</a:t>
            </a:r>
            <a:r>
              <a:rPr lang="en-US" altLang="zh-CN" baseline="0" dirty="0" smtClean="0"/>
              <a:t> a</a:t>
            </a:r>
            <a:r>
              <a:rPr lang="en-US" altLang="zh-CN" dirty="0" smtClean="0"/>
              <a:t>ffective</a:t>
            </a:r>
            <a:r>
              <a:rPr lang="en-US" altLang="zh-CN" baseline="0" dirty="0" smtClean="0"/>
              <a:t> image retrieval.</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extract features of different levels and construct multiple graphs. Via </a:t>
            </a:r>
            <a:r>
              <a:rPr lang="en-US" altLang="zh-CN" sz="1200" b="0" i="0" u="none" strike="noStrike" kern="1200" baseline="0" dirty="0" err="1" smtClean="0">
                <a:solidFill>
                  <a:schemeClr val="tx1"/>
                </a:solidFill>
                <a:latin typeface="+mn-lt"/>
                <a:ea typeface="+mn-ea"/>
                <a:cs typeface="+mn-cs"/>
              </a:rPr>
              <a:t>multigraph</a:t>
            </a:r>
            <a:r>
              <a:rPr lang="en-US" altLang="zh-CN" sz="1200" b="0" i="0" u="none" strike="noStrike" kern="1200" baseline="0" dirty="0" smtClean="0">
                <a:solidFill>
                  <a:schemeClr val="tx1"/>
                </a:solidFill>
                <a:latin typeface="+mn-lt"/>
                <a:ea typeface="+mn-ea"/>
                <a:cs typeface="+mn-cs"/>
              </a:rPr>
              <a:t> learning, we can obtain the relevance score to the query image.</a:t>
            </a:r>
          </a:p>
          <a:p>
            <a:r>
              <a:rPr lang="en-US" altLang="zh-CN" baseline="0" dirty="0" smtClean="0"/>
              <a:t>[press]</a:t>
            </a:r>
          </a:p>
          <a:p>
            <a:r>
              <a:rPr lang="en-US" altLang="zh-CN" baseline="0" dirty="0" smtClean="0"/>
              <a:t>These are some retrieval results.</a:t>
            </a:r>
          </a:p>
          <a:p>
            <a:r>
              <a:rPr lang="en-US" altLang="zh-CN" sz="1200" b="0" i="0" u="none" strike="noStrike" kern="1200" baseline="0" dirty="0" smtClean="0">
                <a:solidFill>
                  <a:schemeClr val="tx1"/>
                </a:solidFill>
                <a:latin typeface="+mn-lt"/>
                <a:ea typeface="+mn-ea"/>
                <a:cs typeface="+mn-cs"/>
              </a:rPr>
              <a:t>The first image of each group is the query image. Correct retrieval results are surrounded by green and thick frames while incorrect</a:t>
            </a:r>
          </a:p>
          <a:p>
            <a:r>
              <a:rPr lang="en-US" altLang="zh-CN" sz="1200" b="0" i="0" u="none" strike="noStrike" kern="1200" baseline="0" dirty="0" smtClean="0">
                <a:solidFill>
                  <a:schemeClr val="tx1"/>
                </a:solidFill>
                <a:latin typeface="+mn-lt"/>
                <a:ea typeface="+mn-ea"/>
                <a:cs typeface="+mn-cs"/>
              </a:rPr>
              <a:t>ones by red and dashed frames.</a:t>
            </a:r>
          </a:p>
          <a:p>
            <a:r>
              <a:rPr lang="en-US" altLang="zh-CN" baseline="0" dirty="0" smtClean="0"/>
              <a:t>[remarks: detailed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We extract features of different levels. GIST, color and texture are extracted as low level features. Attributes and principles-of-art based features are viewed as mid-level features. Semantic concepts described by adjective noun pairs and facial expressions are extracted as high-level features. We construct single graph for each kind of feature and combine the multiple graphs together in a regularization framework. Via </a:t>
            </a:r>
            <a:r>
              <a:rPr lang="en-US" altLang="zh-CN" sz="1200" b="0" i="0" u="none" strike="noStrike" kern="1200" baseline="0" dirty="0" err="1" smtClean="0">
                <a:solidFill>
                  <a:schemeClr val="tx1"/>
                </a:solidFill>
                <a:latin typeface="+mn-lt"/>
                <a:ea typeface="+mn-ea"/>
                <a:cs typeface="+mn-cs"/>
              </a:rPr>
              <a:t>multigraph</a:t>
            </a:r>
            <a:r>
              <a:rPr lang="en-US" altLang="zh-CN" sz="1200" b="0" i="0" u="none" strike="noStrike" kern="1200" baseline="0" dirty="0" smtClean="0">
                <a:solidFill>
                  <a:schemeClr val="tx1"/>
                </a:solidFill>
                <a:latin typeface="+mn-lt"/>
                <a:ea typeface="+mn-ea"/>
                <a:cs typeface="+mn-cs"/>
              </a:rPr>
              <a:t> learning, we can obtain the relevance score of all the images to the query image.</a:t>
            </a:r>
          </a:p>
          <a:p>
            <a:endParaRPr lang="en-US" altLang="zh-CN" sz="1200" b="0" i="0" u="none" strike="noStrike" kern="1200" baseline="0" dirty="0" smtClean="0">
              <a:solidFill>
                <a:schemeClr val="tx1"/>
              </a:solidFill>
              <a:latin typeface="+mn-lt"/>
              <a:ea typeface="+mn-ea"/>
              <a:cs typeface="+mn-cs"/>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40</a:t>
            </a:fld>
            <a:endParaRPr lang="zh-CN"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Finally, conclusions.</a:t>
            </a:r>
            <a:endParaRPr lang="zh-CN" altLang="zh-CN" dirty="0" smtClean="0"/>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41</a:t>
            </a:fld>
            <a:endParaRPr lang="zh-CN"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The proposed</a:t>
            </a:r>
            <a:r>
              <a:rPr lang="en-US" altLang="zh-CN" sz="1200" baseline="0" dirty="0" smtClean="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principles-of-art features can model image emotions better and are more robust in image emotion recognition than the elements-of-art features.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The features are especially helpful and accurate to handle the abstract and artistic images, the emotions of which are mainly determined by the composition.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[press]</a:t>
            </a:r>
          </a:p>
          <a:p>
            <a:r>
              <a:rPr lang="en-US" altLang="zh-CN" dirty="0" smtClean="0"/>
              <a:t>Some future works include:</a:t>
            </a:r>
          </a:p>
          <a:p>
            <a:r>
              <a:rPr lang="en-US" altLang="zh-CN" dirty="0" smtClean="0"/>
              <a:t>Quantize the principles using more effective measurements and improve the efficiency for real time implementation.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Try to a</a:t>
            </a:r>
            <a:r>
              <a:rPr lang="en-US" altLang="zh-CN" dirty="0" smtClean="0"/>
              <a:t>pply content detection and recognition methods,</a:t>
            </a:r>
            <a:r>
              <a:rPr lang="en-US" altLang="zh-CN" baseline="0" dirty="0" smtClean="0"/>
              <a:t> such as </a:t>
            </a:r>
            <a:r>
              <a:rPr lang="en-US" altLang="zh-CN" sz="1200" dirty="0" err="1" smtClean="0">
                <a:solidFill>
                  <a:schemeClr val="tx1"/>
                </a:solidFill>
                <a:latin typeface="Times New Roman" panose="02020603050405020304" pitchFamily="18" charset="0"/>
                <a:cs typeface="Times New Roman" panose="02020603050405020304" pitchFamily="18" charset="0"/>
              </a:rPr>
              <a:t>SentiBank</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Times New Roman" panose="02020603050405020304" pitchFamily="18" charset="0"/>
                <a:cs typeface="Times New Roman" panose="02020603050405020304" pitchFamily="18" charset="0"/>
              </a:rPr>
              <a:t>Build a large-scale image emotion dataset using social network data</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latin typeface="Times New Roman" panose="02020603050405020304" pitchFamily="18" charset="0"/>
                <a:cs typeface="Times New Roman" panose="02020603050405020304" pitchFamily="18" charset="0"/>
              </a:rPr>
              <a:t>And</a:t>
            </a:r>
            <a:r>
              <a:rPr lang="en-US" altLang="zh-CN" baseline="0" dirty="0" smtClean="0">
                <a:latin typeface="Times New Roman" panose="02020603050405020304" pitchFamily="18" charset="0"/>
                <a:cs typeface="Times New Roman" panose="02020603050405020304" pitchFamily="18" charset="0"/>
              </a:rPr>
              <a:t> </a:t>
            </a:r>
            <a:r>
              <a:rPr lang="en-US" altLang="zh-CN" dirty="0" smtClean="0"/>
              <a:t>distinguish expected emotions and actual emotions.</a:t>
            </a:r>
            <a:endParaRPr lang="zh-CN"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Times New Roman" panose="02020603050405020304" pitchFamily="18" charset="0"/>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42</a:t>
            </a:fld>
            <a:endParaRPr lang="zh-CN"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Thanks for your</a:t>
            </a:r>
            <a:r>
              <a:rPr lang="en-US" altLang="zh-CN" baseline="0" dirty="0" smtClean="0"/>
              <a:t> attentions!</a:t>
            </a:r>
          </a:p>
          <a:p>
            <a:r>
              <a:rPr lang="en-US" altLang="zh-CN" baseline="0" dirty="0" smtClean="0"/>
              <a:t>Any question?</a:t>
            </a:r>
          </a:p>
          <a:p>
            <a:r>
              <a:rPr lang="en-US" altLang="zh-CN" dirty="0" smtClean="0"/>
              <a:t>[remarks]</a:t>
            </a:r>
          </a:p>
          <a:p>
            <a:r>
              <a:rPr lang="en-US" altLang="zh-CN" dirty="0" smtClean="0"/>
              <a:t>The emotions of the four</a:t>
            </a:r>
            <a:r>
              <a:rPr lang="en-US" altLang="zh-CN" baseline="0" dirty="0" smtClean="0"/>
              <a:t> gifs are contentment, fear, excitement</a:t>
            </a:r>
            <a:r>
              <a:rPr lang="en-US" altLang="zh-CN" baseline="0" smtClean="0"/>
              <a:t>, sadness.</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E6F7AC8E-E0F4-40C3-8D74-662C403C6FBE}" type="slidenum">
              <a:rPr lang="zh-CN" altLang="en-US" smtClean="0"/>
              <a:pPr/>
              <a:t>43</a:t>
            </a:fld>
            <a:endParaRPr lang="zh-CN" altLang="en-US"/>
          </a:p>
        </p:txBody>
      </p:sp>
    </p:spTree>
    <p:extLst>
      <p:ext uri="{BB962C8B-B14F-4D97-AF65-F5344CB8AC3E}">
        <p14:creationId xmlns:p14="http://schemas.microsoft.com/office/powerpoint/2010/main" val="4102238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This table presents the related works on affective content analysis, which can be divided into different types, according to the analyzed multimedia types, the adopted emotion models and the extracted features.</a:t>
            </a:r>
          </a:p>
          <a:p>
            <a:r>
              <a:rPr lang="en-US" altLang="zh-CN" sz="1200" b="0" i="0" u="none" strike="noStrike" kern="1200" baseline="0" dirty="0" smtClean="0">
                <a:solidFill>
                  <a:schemeClr val="tx1"/>
                </a:solidFill>
                <a:latin typeface="+mn-lt"/>
                <a:ea typeface="+mn-ea"/>
                <a:cs typeface="+mn-cs"/>
              </a:rPr>
              <a:t>[press]</a:t>
            </a:r>
          </a:p>
          <a:p>
            <a:r>
              <a:rPr lang="en-US" altLang="zh-CN" sz="1200" b="0" i="0" u="none" strike="noStrike" kern="1200" baseline="0" dirty="0" smtClean="0">
                <a:solidFill>
                  <a:schemeClr val="tx1"/>
                </a:solidFill>
                <a:latin typeface="+mn-lt"/>
                <a:ea typeface="+mn-ea"/>
                <a:cs typeface="+mn-cs"/>
              </a:rPr>
              <a:t>The most widely used features for image emotion analysis are elements-of-art-based low level features.</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5</a:t>
            </a:fld>
            <a:endParaRPr lang="zh-C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Elements of art are the basic properties of a work of </a:t>
            </a:r>
            <a:r>
              <a:rPr lang="en-US" altLang="zh-CN" b="0" dirty="0" smtClean="0"/>
              <a:t>art t</a:t>
            </a:r>
            <a:r>
              <a:rPr lang="en-US" altLang="zh-CN" dirty="0" smtClean="0"/>
              <a:t>hat may be perceived through the senses,</a:t>
            </a:r>
            <a:r>
              <a:rPr lang="en-US" altLang="zh-CN" baseline="0" dirty="0" smtClean="0"/>
              <a:t> i</a:t>
            </a:r>
            <a:r>
              <a:rPr lang="en-US" altLang="zh-CN" sz="1200" b="0" i="0" u="none" strike="noStrike" kern="1200" baseline="0" dirty="0" smtClean="0">
                <a:solidFill>
                  <a:schemeClr val="tx1"/>
                </a:solidFill>
                <a:latin typeface="+mn-lt"/>
                <a:ea typeface="+mn-ea"/>
                <a:cs typeface="+mn-cs"/>
              </a:rPr>
              <a:t>ncluding color, value, line, texture, shape, form and space.</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6</a:t>
            </a:fld>
            <a:endParaRPr lang="zh-C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However, there are some limitations using </a:t>
            </a:r>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e</a:t>
            </a:r>
            <a:r>
              <a:rPr lang="en-US" altLang="zh-CN" sz="1200" dirty="0" smtClean="0">
                <a:latin typeface="Times New Roman" panose="02020603050405020304" pitchFamily="18" charset="0"/>
                <a:cs typeface="Times New Roman" panose="02020603050405020304" pitchFamily="18" charset="0"/>
              </a:rPr>
              <a:t>lements-of-art features for</a:t>
            </a:r>
            <a:r>
              <a:rPr lang="en-US" altLang="zh-CN" sz="1200" baseline="0" dirty="0" smtClean="0">
                <a:latin typeface="Times New Roman" panose="02020603050405020304" pitchFamily="18" charset="0"/>
                <a:cs typeface="Times New Roman" panose="02020603050405020304" pitchFamily="18" charset="0"/>
              </a:rPr>
              <a:t> image emotion recognition.</a:t>
            </a:r>
          </a:p>
          <a:p>
            <a:r>
              <a:rPr lang="en-US" altLang="zh-CN" sz="1200" baseline="0" dirty="0" smtClean="0">
                <a:latin typeface="Times New Roman" panose="02020603050405020304" pitchFamily="18" charset="0"/>
                <a:cs typeface="Times New Roman" panose="02020603050405020304" pitchFamily="18" charset="0"/>
              </a:rPr>
              <a:t>[press]</a:t>
            </a:r>
          </a:p>
          <a:p>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First, they are not easily interpreted by humans. We </a:t>
            </a:r>
            <a:r>
              <a:rPr lang="en-US" altLang="zh-CN" sz="1200" b="0" i="0" u="none" strike="noStrike" kern="1200" baseline="0" dirty="0" smtClean="0">
                <a:solidFill>
                  <a:schemeClr val="tx1"/>
                </a:solidFill>
                <a:latin typeface="+mn-lt"/>
                <a:ea typeface="+mn-ea"/>
                <a:cs typeface="+mn-cs"/>
              </a:rPr>
              <a:t>cannot understand the meanings of these features and why such a set of features induce a particular</a:t>
            </a:r>
          </a:p>
          <a:p>
            <a:r>
              <a:rPr lang="en-US" altLang="zh-CN" sz="1200" b="0" i="0" u="none" strike="noStrike" kern="1200" baseline="0" dirty="0" smtClean="0">
                <a:solidFill>
                  <a:schemeClr val="tx1"/>
                </a:solidFill>
                <a:latin typeface="+mn-lt"/>
                <a:ea typeface="+mn-ea"/>
                <a:cs typeface="+mn-cs"/>
              </a:rPr>
              <a:t>emotion.</a:t>
            </a:r>
            <a:endPar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For example, given these shapes, it is hard to tell the emotions they convey.</a:t>
            </a: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7</a:t>
            </a:fld>
            <a:endParaRPr lang="zh-C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z="1200" b="0" i="0" u="none" strike="noStrike" kern="1200" baseline="0" dirty="0" smtClean="0">
                <a:solidFill>
                  <a:schemeClr val="tx1"/>
                </a:solidFill>
                <a:latin typeface="+mn-lt"/>
                <a:ea typeface="+mn-ea"/>
                <a:cs typeface="+mn-cs"/>
              </a:rPr>
              <a:t>Second</a:t>
            </a:r>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 weak link to emotions. </a:t>
            </a:r>
            <a:r>
              <a:rPr lang="en-US" altLang="zh-CN" sz="1200" b="0" i="0" u="none" strike="noStrike" kern="1200" baseline="0" dirty="0" smtClean="0">
                <a:solidFill>
                  <a:schemeClr val="tx1"/>
                </a:solidFill>
                <a:latin typeface="+mn-lt"/>
                <a:ea typeface="+mn-ea"/>
                <a:cs typeface="+mn-cs"/>
              </a:rPr>
              <a:t>The low level elements cannot represent high level emotions well.</a:t>
            </a:r>
            <a:endPar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For example, the dominated shape of the first three images is a circle. But they express different emotions</a:t>
            </a:r>
          </a:p>
          <a:p>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And the main color of these images is red. They also convey different emotions.</a:t>
            </a:r>
          </a:p>
          <a:p>
            <a:r>
              <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[press]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In such cases using </a:t>
            </a:r>
            <a:r>
              <a:rPr lang="en-US" altLang="zh-CN" sz="1200" b="0" dirty="0" smtClean="0">
                <a:solidFill>
                  <a:srgbClr val="0000FF"/>
                </a:solidFill>
                <a:latin typeface="Arial Black" panose="020B0A04020102020204" pitchFamily="34" charset="0"/>
                <a:cs typeface="Aharoni" pitchFamily="2" charset="-79"/>
              </a:rPr>
              <a:t>elements-of-art based features to recognize emotions may</a:t>
            </a:r>
            <a:r>
              <a:rPr lang="en-US" altLang="zh-CN" sz="1200" b="0" baseline="0" dirty="0" smtClean="0">
                <a:solidFill>
                  <a:srgbClr val="0000FF"/>
                </a:solidFill>
                <a:latin typeface="Arial Black" panose="020B0A04020102020204" pitchFamily="34" charset="0"/>
                <a:cs typeface="Aharoni" pitchFamily="2" charset="-79"/>
              </a:rPr>
              <a:t> </a:t>
            </a:r>
            <a:r>
              <a:rPr lang="en-US" altLang="zh-CN" sz="1200" b="0" dirty="0" smtClean="0">
                <a:solidFill>
                  <a:srgbClr val="0000FF"/>
                </a:solidFill>
                <a:latin typeface="Arial Black" panose="020B0A04020102020204" pitchFamily="34" charset="0"/>
                <a:cs typeface="Aharoni" pitchFamily="2" charset="-79"/>
              </a:rPr>
              <a:t>fail!</a:t>
            </a:r>
          </a:p>
          <a:p>
            <a:endParaRPr lang="en-US" altLang="zh-CN"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solidFill>
                  <a:prstClr val="black"/>
                </a:solidFill>
              </a:rPr>
              <a:pPr eaLnBrk="1" hangingPunct="1"/>
              <a:t>8</a:t>
            </a:fld>
            <a:endParaRPr lang="zh-CN" alt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smtClean="0">
                <a:solidFill>
                  <a:schemeClr val="tx1"/>
                </a:solidFill>
                <a:latin typeface="+mn-lt"/>
                <a:ea typeface="+mn-ea"/>
                <a:cs typeface="+mn-cs"/>
              </a:rPr>
              <a:t>Therefore, </a:t>
            </a:r>
            <a:r>
              <a:rPr lang="en-US" altLang="zh-CN" sz="1200" b="0" i="0" u="none" strike="noStrike" kern="1200" baseline="0" smtClean="0">
                <a:solidFill>
                  <a:schemeClr val="tx1"/>
                </a:solidFill>
                <a:latin typeface="+mn-lt"/>
                <a:ea typeface="+mn-ea"/>
                <a:cs typeface="+mn-cs"/>
              </a:rPr>
              <a:t>we motivate to </a:t>
            </a:r>
            <a:r>
              <a:rPr lang="en-US" altLang="zh-CN" sz="1200" b="0" i="0" u="none" strike="noStrike" kern="1200" baseline="0" dirty="0" smtClean="0">
                <a:solidFill>
                  <a:schemeClr val="tx1"/>
                </a:solidFill>
                <a:latin typeface="+mn-lt"/>
                <a:ea typeface="+mn-ea"/>
                <a:cs typeface="+mn-cs"/>
              </a:rPr>
              <a:t>use features based on </a:t>
            </a:r>
            <a:r>
              <a:rPr lang="en-US" altLang="zh-CN" sz="1200" b="0" dirty="0" smtClean="0">
                <a:solidFill>
                  <a:schemeClr val="bg1"/>
                </a:solidFill>
                <a:latin typeface="Adobe Caslon Pro Bold" pitchFamily="18" charset="0"/>
                <a:cs typeface="Aharoni" pitchFamily="2" charset="-79"/>
              </a:rPr>
              <a:t>principles-of-art, which are the rules, tools or guidelines of arranging and orchestrating the elements-of-art in an artwork.</a:t>
            </a:r>
            <a:endParaRPr lang="zh-CN" altLang="en-US" sz="1200" b="0" dirty="0" smtClean="0">
              <a:solidFill>
                <a:schemeClr val="bg1"/>
              </a:solidFill>
              <a:latin typeface="Adobe Caslon Pro Bold" pitchFamily="18" charset="0"/>
              <a:cs typeface="Aharoni" pitchFamily="2" charset="-79"/>
            </a:endParaRPr>
          </a:p>
          <a:p>
            <a:endParaRPr lang="en-US" altLang="zh-CN" sz="1200" b="0" i="0" u="none" strike="noStrike" kern="1200" baseline="0" dirty="0" smtClean="0">
              <a:solidFill>
                <a:schemeClr val="tx1"/>
              </a:solidFill>
              <a:latin typeface="+mn-lt"/>
              <a:ea typeface="+mn-ea"/>
              <a:cs typeface="+mn-cs"/>
            </a:endParaRPr>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fld id="{E1A40263-371E-40D2-8B63-138E4F889450}" type="slidenum">
              <a:rPr lang="zh-CN" altLang="en-US" smtClean="0"/>
              <a:pPr eaLnBrk="1" hangingPunct="1"/>
              <a:t>9</a:t>
            </a:fld>
            <a:endParaRPr lang="zh-C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1219200" y="3886200"/>
            <a:ext cx="6858000" cy="990600"/>
          </a:xfrm>
          <a:prstGeom prst="rect">
            <a:avLst/>
          </a:prstGeom>
        </p:spPr>
        <p:txBody>
          <a:bodyPr anchor="t" anchorCtr="0"/>
          <a:lstStyle>
            <a:lvl1pPr algn="r">
              <a:defRPr sz="3200">
                <a:solidFill>
                  <a:schemeClr val="tx1"/>
                </a:solidFill>
              </a:defRPr>
            </a:lvl1pPr>
          </a:lstStyle>
          <a:p>
            <a:r>
              <a:rPr kumimoji="0" lang="zh-CN" altLang="en-US" smtClean="0"/>
              <a:t>单击此处编辑母版标题样式</a:t>
            </a:r>
            <a:endParaRPr kumimoji="0" lang="en-US"/>
          </a:p>
        </p:txBody>
      </p:sp>
      <p:sp>
        <p:nvSpPr>
          <p:cNvPr id="9" name="副标题 8"/>
          <p:cNvSpPr>
            <a:spLocks noGrp="1"/>
          </p:cNvSpPr>
          <p:nvPr>
            <p:ph type="subTitle" idx="1"/>
          </p:nvPr>
        </p:nvSpPr>
        <p:spPr>
          <a:xfrm>
            <a:off x="1219200" y="5124450"/>
            <a:ext cx="6858000" cy="533400"/>
          </a:xfrm>
          <a:prstGeom prst="rect">
            <a:avLst/>
          </a:prstGeo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28" name="日期占位符 27"/>
          <p:cNvSpPr>
            <a:spLocks noGrp="1"/>
          </p:cNvSpPr>
          <p:nvPr>
            <p:ph type="dt" sz="half" idx="10"/>
          </p:nvPr>
        </p:nvSpPr>
        <p:spPr>
          <a:xfrm>
            <a:off x="6400800" y="6355080"/>
            <a:ext cx="2286000" cy="365760"/>
          </a:xfrm>
          <a:prstGeom prst="rect">
            <a:avLst/>
          </a:prstGeom>
        </p:spPr>
        <p:txBody>
          <a:bodyPr/>
          <a:lstStyle>
            <a:lvl1pPr>
              <a:defRPr sz="1400"/>
            </a:lvl1pPr>
          </a:lstStyle>
          <a:p>
            <a:fld id="{ACDF6120-F1F0-4C60-9FE9-39AC71A9C79D}" type="datetimeFigureOut">
              <a:rPr lang="en-US" smtClean="0"/>
              <a:pPr/>
              <a:t>1/3/2015</a:t>
            </a:fld>
            <a:endParaRPr lang="en-US" sz="1600" dirty="0"/>
          </a:p>
        </p:txBody>
      </p:sp>
      <p:sp>
        <p:nvSpPr>
          <p:cNvPr id="17" name="页脚占位符 16"/>
          <p:cNvSpPr>
            <a:spLocks noGrp="1"/>
          </p:cNvSpPr>
          <p:nvPr>
            <p:ph type="ftr" sz="quarter" idx="11"/>
          </p:nvPr>
        </p:nvSpPr>
        <p:spPr>
          <a:xfrm>
            <a:off x="2898648" y="6355080"/>
            <a:ext cx="3474720" cy="365760"/>
          </a:xfrm>
          <a:prstGeom prst="rect">
            <a:avLst/>
          </a:prstGeom>
        </p:spPr>
        <p:txBody>
          <a:bodyPr/>
          <a:lstStyle/>
          <a:p>
            <a:endParaRPr kumimoji="0" lang="en-US" dirty="0"/>
          </a:p>
        </p:txBody>
      </p:sp>
      <p:sp>
        <p:nvSpPr>
          <p:cNvPr id="29" name="灯片编号占位符 28"/>
          <p:cNvSpPr>
            <a:spLocks noGrp="1"/>
          </p:cNvSpPr>
          <p:nvPr>
            <p:ph type="sldNum" sz="quarter" idx="12"/>
          </p:nvPr>
        </p:nvSpPr>
        <p:spPr>
          <a:xfrm>
            <a:off x="1216152" y="6355080"/>
            <a:ext cx="1219200" cy="365760"/>
          </a:xfrm>
          <a:prstGeom prst="rect">
            <a:avLst/>
          </a:prstGeom>
        </p:spPr>
        <p:txBody>
          <a:bodyPr/>
          <a:lstStyle/>
          <a:p>
            <a:fld id="{EA7C8D44-3667-46F6-9772-CC52308E2A7F}" type="slidenum">
              <a:rPr kumimoji="0" lang="en-US" smtClean="0"/>
              <a:pPr/>
              <a:t>‹#›</a:t>
            </a:fld>
            <a:endParaRPr kumimoji="0"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990600"/>
          </a:xfrm>
          <a:prstGeom prst="rect">
            <a:avLst/>
          </a:prstGeom>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1219200"/>
            <a:ext cx="8229600" cy="4910328"/>
          </a:xfrm>
          <a:prstGeom prst="rect">
            <a:avLst/>
          </a:prstGeo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5" name="页脚占位符 4"/>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6" name="灯片编号占位符 5"/>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5" name="页脚占位符 4"/>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6" name="灯片编号占位符 5"/>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等腰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en-US" altLang="zh-CN" smtClean="0"/>
              <a:t>Click to edit Master title style</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smtClean="0"/>
              <a:t>Click to edit Master subtitle style</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B7969EF0-2B76-4929-B33E-9408835FB699}" type="datetimeFigureOut">
              <a:rPr lang="zh-CN" altLang="en-US">
                <a:solidFill>
                  <a:srgbClr val="808080"/>
                </a:solidFill>
              </a:rPr>
              <a:pPr>
                <a:defRPr/>
              </a:pPr>
              <a:t>2015/1/3</a:t>
            </a:fld>
            <a:endParaRPr lang="zh-CN"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79D983-9DF7-43A4-93FF-258A1F57D06C}"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104906663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9B3DE2C2-A421-4083-96F8-B56BF2682EF3}" type="datetimeFigureOut">
              <a:rPr lang="zh-CN" altLang="en-US">
                <a:solidFill>
                  <a:srgbClr val="808080"/>
                </a:solidFill>
              </a:rPr>
              <a:pPr>
                <a:defRPr/>
              </a:pPr>
              <a:t>2015/1/3</a:t>
            </a:fld>
            <a:endParaRPr lang="zh-CN"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9494C7-C4E9-4469-BD72-9A62B5AC8F9A}"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9496653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35" y="4406901"/>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DBF934F-6CE7-4D62-A7B7-46099621BCE9}" type="datetimeFigureOut">
              <a:rPr lang="zh-CN" altLang="en-US">
                <a:solidFill>
                  <a:srgbClr val="808080"/>
                </a:solidFill>
              </a:rPr>
              <a:pPr>
                <a:defRPr/>
              </a:pPr>
              <a:t>2015/1/3</a:t>
            </a:fld>
            <a:endParaRPr lang="zh-CN"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D7A7B-87D9-43C4-B10F-877B10644B80}"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32104836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457200"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42338" y="1600201"/>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fld id="{33DA7207-B187-4188-A760-148D2C0DB0FD}" type="datetimeFigureOut">
              <a:rPr lang="zh-CN" altLang="en-US">
                <a:solidFill>
                  <a:srgbClr val="808080"/>
                </a:solidFill>
              </a:rPr>
              <a:pPr>
                <a:defRPr/>
              </a:pPr>
              <a:t>2015/1/3</a:t>
            </a:fld>
            <a:endParaRPr lang="zh-CN"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60BCD0-6F9F-45EF-A203-CBC5929CAC08}"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91756670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fld id="{3CEBBED2-69DA-4352-9BD6-846A3E25BD4B}" type="datetimeFigureOut">
              <a:rPr lang="zh-CN" altLang="en-US">
                <a:solidFill>
                  <a:srgbClr val="808080"/>
                </a:solidFill>
              </a:rPr>
              <a:pPr>
                <a:defRPr/>
              </a:pPr>
              <a:t>2015/1/3</a:t>
            </a:fld>
            <a:endParaRPr lang="zh-CN" altLang="en-US">
              <a:solidFill>
                <a:srgbClr val="80808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DF8B7AF-04A2-4C5B-BEB1-799C6D9617D3}"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32849443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fld id="{78ED7ADA-3B36-4A76-9F9D-F23A50E7A028}" type="datetimeFigureOut">
              <a:rPr lang="zh-CN" altLang="en-US">
                <a:solidFill>
                  <a:srgbClr val="808080"/>
                </a:solidFill>
              </a:rPr>
              <a:pPr>
                <a:defRPr/>
              </a:pPr>
              <a:t>2015/1/3</a:t>
            </a:fld>
            <a:endParaRPr lang="zh-CN" altLang="en-US">
              <a:solidFill>
                <a:srgbClr val="80808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A8A881-4B2D-4305-9A26-A26B9F47165F}"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21917030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AD6ABA8-63BA-41F0-B385-86D5D6DD2220}" type="datetimeFigureOut">
              <a:rPr lang="zh-CN" altLang="en-US">
                <a:solidFill>
                  <a:srgbClr val="808080"/>
                </a:solidFill>
              </a:rPr>
              <a:pPr>
                <a:defRPr/>
              </a:pPr>
              <a:t>2015/1/3</a:t>
            </a:fld>
            <a:endParaRPr lang="zh-CN" altLang="en-US">
              <a:solidFill>
                <a:srgbClr val="80808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DDAD96-CEB3-4BEE-ACB4-C8952C70E19A}"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208454673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435" cy="1162050"/>
          </a:xfrm>
        </p:spPr>
        <p:txBody>
          <a:bodyPr anchor="b"/>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DF9BB1E-AC53-4CCC-9278-7BA7CAE03BC5}" type="datetimeFigureOut">
              <a:rPr lang="zh-CN" altLang="en-US">
                <a:solidFill>
                  <a:srgbClr val="808080"/>
                </a:solidFill>
              </a:rPr>
              <a:pPr>
                <a:defRPr/>
              </a:pPr>
              <a:t>2015/1/3</a:t>
            </a:fld>
            <a:endParaRPr lang="zh-CN"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235D6D-B731-40CF-9F3F-52C38ACB6934}"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120169533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990600"/>
          </a:xfrm>
          <a:prstGeom prst="rect">
            <a:avLst/>
          </a:prstGeom>
        </p:spPr>
        <p:txBody>
          <a:bodyPr/>
          <a:lstStyle>
            <a:lvl1pPr>
              <a:defRPr sz="3600" b="1">
                <a:solidFill>
                  <a:schemeClr val="tx1"/>
                </a:solidFill>
                <a:latin typeface="Times New Roman" panose="02020603050405020304" pitchFamily="18" charset="0"/>
                <a:cs typeface="Times New Roman" panose="02020603050405020304" pitchFamily="18" charset="0"/>
              </a:defRPr>
            </a:lvl1pPr>
          </a:lstStyle>
          <a:p>
            <a:r>
              <a:rPr kumimoji="0" lang="zh-CN" altLang="en-US" dirty="0" smtClean="0"/>
              <a:t>单击此处编辑母版标题样式</a:t>
            </a:r>
            <a:endParaRPr kumimoji="0" lang="en-US" dirty="0"/>
          </a:p>
        </p:txBody>
      </p:sp>
      <p:sp>
        <p:nvSpPr>
          <p:cNvPr id="8" name="内容占位符 7"/>
          <p:cNvSpPr>
            <a:spLocks noGrp="1"/>
          </p:cNvSpPr>
          <p:nvPr>
            <p:ph sz="quarter" idx="1"/>
          </p:nvPr>
        </p:nvSpPr>
        <p:spPr>
          <a:xfrm>
            <a:off x="457200" y="1219200"/>
            <a:ext cx="8229600" cy="4937760"/>
          </a:xfrm>
          <a:prstGeom prst="rect">
            <a:avLst/>
          </a:prstGeo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166"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F5576F-FCF3-4107-AF88-59AF1E076049}" type="datetimeFigureOut">
              <a:rPr lang="zh-CN" altLang="en-US">
                <a:solidFill>
                  <a:srgbClr val="808080"/>
                </a:solidFill>
              </a:rPr>
              <a:pPr>
                <a:defRPr/>
              </a:pPr>
              <a:t>2015/1/3</a:t>
            </a:fld>
            <a:endParaRPr lang="zh-CN" altLang="en-US">
              <a:solidFill>
                <a:srgbClr val="80808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1F1C83-B4DB-4A5D-8239-91495676199F}"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41954583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7E40B1E7-1DDC-46FF-B742-54F655334780}" type="datetimeFigureOut">
              <a:rPr lang="zh-CN" altLang="en-US">
                <a:solidFill>
                  <a:srgbClr val="808080"/>
                </a:solidFill>
              </a:rPr>
              <a:pPr>
                <a:defRPr/>
              </a:pPr>
              <a:t>2015/1/3</a:t>
            </a:fld>
            <a:endParaRPr lang="zh-CN"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9621EB-F536-4C00-B3D8-0852D7B20291}"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2452264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457200" y="274639"/>
            <a:ext cx="6031523"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fld id="{D22DABF2-8BA6-4F4F-BDEB-BAB2F8215036}" type="datetimeFigureOut">
              <a:rPr lang="zh-CN" altLang="en-US">
                <a:solidFill>
                  <a:srgbClr val="808080"/>
                </a:solidFill>
              </a:rPr>
              <a:pPr>
                <a:defRPr/>
              </a:pPr>
              <a:t>2015/1/3</a:t>
            </a:fld>
            <a:endParaRPr lang="zh-CN" altLang="en-US">
              <a:solidFill>
                <a:srgbClr val="80808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80808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6C2952-EB01-4652-83A5-5FE30990AFEC}"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212337867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3568" y="2204864"/>
            <a:ext cx="7772400" cy="1470025"/>
          </a:xfrm>
        </p:spPr>
        <p:txBody>
          <a:bodyPr/>
          <a:lstStyle>
            <a:lvl1pPr>
              <a:defRPr b="1" cap="none" spc="0">
                <a:ln>
                  <a:noFill/>
                </a:ln>
                <a:solidFill>
                  <a:schemeClr val="tx2">
                    <a:lumMod val="75000"/>
                  </a:schemeClr>
                </a:solidFill>
                <a:effectLst/>
                <a:latin typeface="+mj-lt"/>
                <a:cs typeface="Microsoft Sans Serif" pitchFamily="34" charset="0"/>
              </a:defRPr>
            </a:lvl1pPr>
          </a:lstStyle>
          <a:p>
            <a:r>
              <a:rPr lang="en-US" dirty="0" smtClean="0"/>
              <a:t>Click to edit Master title style </a:t>
            </a:r>
            <a:endParaRPr lang="en-SG" dirty="0"/>
          </a:p>
        </p:txBody>
      </p:sp>
      <p:sp>
        <p:nvSpPr>
          <p:cNvPr id="3" name="Subtitle 2"/>
          <p:cNvSpPr>
            <a:spLocks noGrp="1"/>
          </p:cNvSpPr>
          <p:nvPr>
            <p:ph type="subTitle" idx="1" hasCustomPrompt="1"/>
          </p:nvPr>
        </p:nvSpPr>
        <p:spPr>
          <a:xfrm>
            <a:off x="1331640" y="4149080"/>
            <a:ext cx="6472808" cy="129614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 style</a:t>
            </a:r>
            <a:endParaRPr lang="en-SG" dirty="0"/>
          </a:p>
        </p:txBody>
      </p:sp>
    </p:spTree>
    <p:extLst>
      <p:ext uri="{BB962C8B-B14F-4D97-AF65-F5344CB8AC3E}">
        <p14:creationId xmlns:p14="http://schemas.microsoft.com/office/powerpoint/2010/main" val="3807541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188640"/>
            <a:ext cx="6517481" cy="1152128"/>
          </a:xfrm>
          <a:solidFill>
            <a:schemeClr val="bg1">
              <a:alpha val="17000"/>
            </a:schemeClr>
          </a:solidFill>
        </p:spPr>
        <p:txBody>
          <a:bodyPr anchor="ctr"/>
          <a:lstStyle>
            <a:lvl1pPr algn="l">
              <a:defRPr sz="4000" b="1" cap="none" spc="0" baseline="0">
                <a:ln w="18415" cmpd="sng">
                  <a:noFill/>
                  <a:prstDash val="solid"/>
                </a:ln>
                <a:solidFill>
                  <a:schemeClr val="accent1">
                    <a:lumMod val="75000"/>
                  </a:schemeClr>
                </a:solidFill>
                <a:effectLst/>
              </a:defRPr>
            </a:lvl1pPr>
          </a:lstStyle>
          <a:p>
            <a:r>
              <a:rPr lang="en-US" dirty="0" smtClean="0"/>
              <a:t>HEAD ABOUT SOMETHING </a:t>
            </a:r>
            <a:endParaRPr lang="en-SG" dirty="0"/>
          </a:p>
        </p:txBody>
      </p:sp>
      <p:sp>
        <p:nvSpPr>
          <p:cNvPr id="3" name="Content Placeholder 2"/>
          <p:cNvSpPr>
            <a:spLocks noGrp="1"/>
          </p:cNvSpPr>
          <p:nvPr>
            <p:ph idx="1" hasCustomPrompt="1"/>
          </p:nvPr>
        </p:nvSpPr>
        <p:spPr>
          <a:xfrm>
            <a:off x="467544" y="1700808"/>
            <a:ext cx="8229600" cy="4597971"/>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Char char="•"/>
              <a:tabLst/>
              <a:defRPr b="0"/>
            </a:lvl1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Click to edit Master Click to edit Master title style</a:t>
            </a:r>
            <a:endParaRPr lang="en-SG" dirty="0" smtClean="0"/>
          </a:p>
          <a:p>
            <a:pPr lvl="0"/>
            <a:r>
              <a:rPr lang="en-US" dirty="0" smtClean="0"/>
              <a:t>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SG" dirty="0"/>
          </a:p>
        </p:txBody>
      </p:sp>
      <p:sp>
        <p:nvSpPr>
          <p:cNvPr id="6" name="Slide Number Placeholder 5"/>
          <p:cNvSpPr>
            <a:spLocks noGrp="1"/>
          </p:cNvSpPr>
          <p:nvPr>
            <p:ph type="sldNum" sz="quarter" idx="12"/>
          </p:nvPr>
        </p:nvSpPr>
        <p:spPr>
          <a:xfrm>
            <a:off x="467544" y="6356350"/>
            <a:ext cx="2133600" cy="365125"/>
          </a:xfrm>
        </p:spPr>
        <p:txBody>
          <a:bodyPr/>
          <a:lstStyle/>
          <a:p>
            <a:fld id="{7D75B9EA-579D-4E82-A1B2-247215221A92}" type="slidenum">
              <a:rPr lang="en-SG" smtClean="0">
                <a:solidFill>
                  <a:prstClr val="black">
                    <a:tint val="75000"/>
                  </a:prstClr>
                </a:solidFill>
              </a:rPr>
              <a:pPr/>
              <a:t>‹#›</a:t>
            </a:fld>
            <a:endParaRPr lang="en-SG" dirty="0">
              <a:solidFill>
                <a:prstClr val="black">
                  <a:tint val="75000"/>
                </a:prstClr>
              </a:solidFill>
            </a:endParaRPr>
          </a:p>
        </p:txBody>
      </p:sp>
    </p:spTree>
    <p:extLst>
      <p:ext uri="{BB962C8B-B14F-4D97-AF65-F5344CB8AC3E}">
        <p14:creationId xmlns:p14="http://schemas.microsoft.com/office/powerpoint/2010/main" val="175689979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d Slide">
    <p:spTree>
      <p:nvGrpSpPr>
        <p:cNvPr id="1" name=""/>
        <p:cNvGrpSpPr/>
        <p:nvPr/>
      </p:nvGrpSpPr>
      <p:grpSpPr>
        <a:xfrm>
          <a:off x="0" y="0"/>
          <a:ext cx="0" cy="0"/>
          <a:chOff x="0" y="0"/>
          <a:chExt cx="0" cy="0"/>
        </a:xfrm>
      </p:grpSpPr>
      <p:sp>
        <p:nvSpPr>
          <p:cNvPr id="2" name="Title 1"/>
          <p:cNvSpPr>
            <a:spLocks noGrp="1"/>
          </p:cNvSpPr>
          <p:nvPr>
            <p:ph type="title"/>
          </p:nvPr>
        </p:nvSpPr>
        <p:spPr>
          <a:xfrm>
            <a:off x="755576" y="2276872"/>
            <a:ext cx="7772400" cy="1362075"/>
          </a:xfrm>
        </p:spPr>
        <p:txBody>
          <a:bodyPr anchor="t"/>
          <a:lstStyle>
            <a:lvl1pPr algn="l">
              <a:defRPr sz="4000" b="1" cap="all">
                <a:solidFill>
                  <a:schemeClr val="tx2">
                    <a:lumMod val="75000"/>
                  </a:schemeClr>
                </a:solidFill>
              </a:defRPr>
            </a:lvl1pPr>
          </a:lstStyle>
          <a:p>
            <a:r>
              <a:rPr lang="zh-CN" altLang="en-US" smtClean="0"/>
              <a:t>单击此处编辑母版标题样式</a:t>
            </a:r>
            <a:endParaRPr lang="en-SG" dirty="0"/>
          </a:p>
        </p:txBody>
      </p:sp>
      <p:sp>
        <p:nvSpPr>
          <p:cNvPr id="3" name="Text Placeholder 2"/>
          <p:cNvSpPr>
            <a:spLocks noGrp="1"/>
          </p:cNvSpPr>
          <p:nvPr>
            <p:ph type="body" idx="1"/>
          </p:nvPr>
        </p:nvSpPr>
        <p:spPr>
          <a:xfrm>
            <a:off x="755576" y="3861049"/>
            <a:ext cx="7772400" cy="43204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Tree>
    <p:extLst>
      <p:ext uri="{BB962C8B-B14F-4D97-AF65-F5344CB8AC3E}">
        <p14:creationId xmlns:p14="http://schemas.microsoft.com/office/powerpoint/2010/main" val="30927737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a:prstGeom prst="rect">
            <a:avLst/>
          </a:prstGeo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a:prstGeom prst="rect">
            <a:avLst/>
          </a:prstGeo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a:prstGeom prst="rect">
            <a:avLst/>
          </a:prstGeom>
        </p:spPr>
        <p:txBody>
          <a:bodyPr/>
          <a:lstStyle/>
          <a:p>
            <a:fld id="{ACDF6120-F1F0-4C60-9FE9-39AC71A9C79D}" type="datetimeFigureOut">
              <a:rPr lang="en-US" smtClean="0"/>
              <a:pPr/>
              <a:t>1/3/2015</a:t>
            </a:fld>
            <a:endParaRPr lang="en-US" dirty="0"/>
          </a:p>
        </p:txBody>
      </p:sp>
      <p:sp>
        <p:nvSpPr>
          <p:cNvPr id="5" name="页脚占位符 4"/>
          <p:cNvSpPr>
            <a:spLocks noGrp="1"/>
          </p:cNvSpPr>
          <p:nvPr>
            <p:ph type="ftr" sz="quarter" idx="11"/>
          </p:nvPr>
        </p:nvSpPr>
        <p:spPr>
          <a:xfrm>
            <a:off x="2898648" y="6355080"/>
            <a:ext cx="3474720" cy="365760"/>
          </a:xfrm>
          <a:prstGeom prst="rect">
            <a:avLst/>
          </a:prstGeom>
        </p:spPr>
        <p:txBody>
          <a:bodyPr/>
          <a:lstStyle/>
          <a:p>
            <a:endParaRPr kumimoji="0" lang="en-US" dirty="0"/>
          </a:p>
        </p:txBody>
      </p:sp>
      <p:sp>
        <p:nvSpPr>
          <p:cNvPr id="6" name="灯片编号占位符 5"/>
          <p:cNvSpPr>
            <a:spLocks noGrp="1"/>
          </p:cNvSpPr>
          <p:nvPr>
            <p:ph type="sldNum" sz="quarter" idx="12"/>
          </p:nvPr>
        </p:nvSpPr>
        <p:spPr>
          <a:xfrm>
            <a:off x="1069848" y="6355080"/>
            <a:ext cx="1520952" cy="365760"/>
          </a:xfrm>
          <a:prstGeom prst="rect">
            <a:avLst/>
          </a:prstGeom>
        </p:spPr>
        <p:txBody>
          <a:bodyPr/>
          <a:lstStyle/>
          <a:p>
            <a:fld id="{7D75B9EA-579D-4E82-A1B2-247215221A92}" type="slidenum">
              <a:rPr lang="en-SG" smtClean="0"/>
              <a:pPr/>
              <a:t>‹#›</a:t>
            </a:fld>
            <a:endParaRPr lang="en-SG" dirty="0"/>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a:prstGeom prst="rect">
            <a:avLst/>
          </a:prstGeom>
        </p:spPr>
        <p:txBody>
          <a:bodyPr/>
          <a:lstStyle/>
          <a:p>
            <a:r>
              <a:rPr kumimoji="0" lang="zh-CN" altLang="en-US" smtClean="0"/>
              <a:t>单击此处编辑母版标题样式</a:t>
            </a:r>
            <a:endParaRPr kumimoji="0" lang="en-US"/>
          </a:p>
        </p:txBody>
      </p:sp>
      <p:sp>
        <p:nvSpPr>
          <p:cNvPr id="5" name="日期占位符 4"/>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6" name="页脚占位符 5"/>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7" name="灯片编号占位符 6"/>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9" name="内容占位符 8"/>
          <p:cNvSpPr>
            <a:spLocks noGrp="1"/>
          </p:cNvSpPr>
          <p:nvPr>
            <p:ph sz="quarter" idx="1"/>
          </p:nvPr>
        </p:nvSpPr>
        <p:spPr>
          <a:xfrm>
            <a:off x="457200" y="1219200"/>
            <a:ext cx="4041648" cy="4937760"/>
          </a:xfrm>
          <a:prstGeom prst="rect">
            <a:avLst/>
          </a:prstGeo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a:prstGeom prst="rect">
            <a:avLst/>
          </a:prstGeo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a:prstGeom prst="rect">
            <a:avLst/>
          </a:prstGeo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prstGeom prst="rect">
            <a:avLst/>
          </a:prstGeo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0" y="1295400"/>
            <a:ext cx="4041775" cy="685800"/>
          </a:xfrm>
          <a:prstGeom prst="rect">
            <a:avLst/>
          </a:prstGeo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8" name="页脚占位符 7"/>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9" name="灯片编号占位符 8"/>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11" name="内容占位符 10"/>
          <p:cNvSpPr>
            <a:spLocks noGrp="1"/>
          </p:cNvSpPr>
          <p:nvPr>
            <p:ph sz="quarter" idx="2"/>
          </p:nvPr>
        </p:nvSpPr>
        <p:spPr>
          <a:xfrm>
            <a:off x="457200" y="2133600"/>
            <a:ext cx="4038600" cy="4038600"/>
          </a:xfrm>
          <a:prstGeom prst="rect">
            <a:avLst/>
          </a:prstGeo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a:prstGeom prst="rect">
            <a:avLst/>
          </a:prstGeo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a:prstGeom prst="rect">
            <a:avLst/>
          </a:prstGeom>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4" name="页脚占位符 3"/>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5" name="灯片编号占位符 4"/>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6" name="等腰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a:prstGeom prst="rect">
            <a:avLst/>
          </a:prstGeo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0"/>
            <a:ext cx="2514600" cy="4843463"/>
          </a:xfrm>
          <a:prstGeom prst="rect">
            <a:avLst/>
          </a:prstGeo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6" name="页脚占位符 5"/>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7" name="灯片编号占位符 6"/>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等腰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内容占位符 11"/>
          <p:cNvSpPr>
            <a:spLocks noGrp="1"/>
          </p:cNvSpPr>
          <p:nvPr>
            <p:ph sz="quarter" idx="1"/>
          </p:nvPr>
        </p:nvSpPr>
        <p:spPr>
          <a:xfrm>
            <a:off x="304800" y="304800"/>
            <a:ext cx="5715000" cy="5715000"/>
          </a:xfrm>
          <a:prstGeom prst="rect">
            <a:avLst/>
          </a:prstGeom>
        </p:spPr>
        <p:txBody>
          <a:bodyPr/>
          <a:lstStyle/>
          <a:p>
            <a:pPr lvl="0" eaLnBrk="1" latinLnBrk="0" hangingPunct="1"/>
            <a:r>
              <a:rPr lang="zh-CN" altLang="en-US" dirty="0" smtClean="0"/>
              <a:t>单击此处编辑母版文本样式</a:t>
            </a:r>
          </a:p>
          <a:p>
            <a:pPr lvl="1" eaLnBrk="1" latinLnBrk="0" hangingPunct="1"/>
            <a:r>
              <a:rPr lang="zh-CN" altLang="en-US" dirty="0" smtClean="0"/>
              <a:t>第二级</a:t>
            </a:r>
          </a:p>
          <a:p>
            <a:pPr lvl="2" eaLnBrk="1" latinLnBrk="0" hangingPunct="1"/>
            <a:r>
              <a:rPr lang="zh-CN" altLang="en-US" dirty="0" smtClean="0"/>
              <a:t>第三级</a:t>
            </a:r>
          </a:p>
          <a:p>
            <a:pPr lvl="3" eaLnBrk="1" latinLnBrk="0" hangingPunct="1"/>
            <a:r>
              <a:rPr lang="zh-CN" altLang="en-US" dirty="0" smtClean="0"/>
              <a:t>第四级</a:t>
            </a:r>
          </a:p>
          <a:p>
            <a:pPr lvl="4" eaLnBrk="1" latinLnBrk="0" hangingPunct="1"/>
            <a:r>
              <a:rPr lang="zh-CN" altLang="en-US" dirty="0" smtClean="0"/>
              <a:t>第五级</a:t>
            </a:r>
            <a:endParaRPr kumimoji="0"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prstGeom prst="rect">
            <a:avLst/>
          </a:prstGeo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prstGeom prst="rect">
            <a:avLst/>
          </a:prstGeo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a:prstGeom prst="rect">
            <a:avLst/>
          </a:prstGeo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a:xfrm>
            <a:off x="6400800" y="6356350"/>
            <a:ext cx="2289048" cy="365760"/>
          </a:xfrm>
          <a:prstGeom prst="rect">
            <a:avLst/>
          </a:prstGeom>
        </p:spPr>
        <p:txBody>
          <a:bodyPr/>
          <a:lstStyle/>
          <a:p>
            <a:fld id="{ACDF6120-F1F0-4C60-9FE9-39AC71A9C79D}" type="datetimeFigureOut">
              <a:rPr lang="en-US" smtClean="0"/>
              <a:pPr/>
              <a:t>1/3/2015</a:t>
            </a:fld>
            <a:endParaRPr lang="en-US"/>
          </a:p>
        </p:txBody>
      </p:sp>
      <p:sp>
        <p:nvSpPr>
          <p:cNvPr id="6" name="页脚占位符 5"/>
          <p:cNvSpPr>
            <a:spLocks noGrp="1"/>
          </p:cNvSpPr>
          <p:nvPr>
            <p:ph type="ftr" sz="quarter" idx="11"/>
          </p:nvPr>
        </p:nvSpPr>
        <p:spPr>
          <a:xfrm>
            <a:off x="2898648" y="6356350"/>
            <a:ext cx="3505200" cy="365760"/>
          </a:xfrm>
          <a:prstGeom prst="rect">
            <a:avLst/>
          </a:prstGeom>
        </p:spPr>
        <p:txBody>
          <a:bodyPr/>
          <a:lstStyle/>
          <a:p>
            <a:endParaRPr kumimoji="0" lang="en-US"/>
          </a:p>
        </p:txBody>
      </p:sp>
      <p:sp>
        <p:nvSpPr>
          <p:cNvPr id="7" name="灯片编号占位符 6"/>
          <p:cNvSpPr>
            <a:spLocks noGrp="1"/>
          </p:cNvSpPr>
          <p:nvPr>
            <p:ph type="sldNum" sz="quarter" idx="12"/>
          </p:nvPr>
        </p:nvSpPr>
        <p:spPr>
          <a:xfrm>
            <a:off x="612648" y="6356350"/>
            <a:ext cx="1981200" cy="365760"/>
          </a:xfrm>
          <a:prstGeom prst="rect">
            <a:avLst/>
          </a:prstGeom>
        </p:spPr>
        <p:txBody>
          <a:bodyPr/>
          <a:lstStyle/>
          <a:p>
            <a:fld id="{7D75B9EA-579D-4E82-A1B2-247215221A92}" type="slidenum">
              <a:rPr lang="en-SG" smtClean="0"/>
              <a:pPr/>
              <a:t>‹#›</a:t>
            </a:fld>
            <a:endParaRPr lang="en-SG" dirty="0"/>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等腰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iming>
    <p:tnLst>
      <p:par>
        <p:cTn id="1" dur="indefinite" restart="never" nodeType="tmRoot"/>
      </p:par>
    </p:tnLst>
  </p:timing>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fontAlgn="auto" hangingPunct="0">
              <a:spcBef>
                <a:spcPts val="0"/>
              </a:spcBef>
              <a:spcAft>
                <a:spcPts val="0"/>
              </a:spcAft>
              <a:buClrTx/>
              <a:buSzTx/>
              <a:buFontTx/>
              <a:buNone/>
              <a:defRPr kumimoji="1" sz="1400">
                <a:solidFill>
                  <a:schemeClr val="bg2"/>
                </a:solidFill>
                <a:latin typeface="黑体" pitchFamily="2" charset="-122"/>
                <a:ea typeface="黑体" pitchFamily="2" charset="-122"/>
              </a:defRPr>
            </a:lvl1pPr>
          </a:lstStyle>
          <a:p>
            <a:pPr>
              <a:defRPr/>
            </a:pPr>
            <a:fld id="{817E8D0C-F4B4-4DBF-BC2D-26DE416CA413}" type="datetimeFigureOut">
              <a:rPr lang="zh-CN" altLang="en-US">
                <a:solidFill>
                  <a:srgbClr val="808080"/>
                </a:solidFill>
              </a:rPr>
              <a:pPr>
                <a:defRPr/>
              </a:pPr>
              <a:t>2015/1/3</a:t>
            </a:fld>
            <a:endParaRPr lang="zh-CN" altLang="en-US">
              <a:solidFill>
                <a:srgbClr val="808080"/>
              </a:solidFill>
            </a:endParaRPr>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fontAlgn="auto" hangingPunct="0">
              <a:spcBef>
                <a:spcPts val="0"/>
              </a:spcBef>
              <a:spcAft>
                <a:spcPts val="0"/>
              </a:spcAft>
              <a:buClrTx/>
              <a:buSzTx/>
              <a:buFontTx/>
              <a:buNone/>
              <a:defRPr kumimoji="1" sz="1400">
                <a:solidFill>
                  <a:schemeClr val="bg2"/>
                </a:solidFill>
                <a:latin typeface="黑体" pitchFamily="2" charset="-122"/>
                <a:ea typeface="黑体" pitchFamily="2" charset="-122"/>
              </a:defRPr>
            </a:lvl1pPr>
          </a:lstStyle>
          <a:p>
            <a:pPr>
              <a:defRPr/>
            </a:pPr>
            <a:endParaRPr lang="zh-CN" altLang="en-US">
              <a:solidFill>
                <a:srgbClr val="808080"/>
              </a:solidFill>
            </a:endParaRPr>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fontAlgn="auto" hangingPunct="0">
              <a:spcBef>
                <a:spcPts val="0"/>
              </a:spcBef>
              <a:spcAft>
                <a:spcPts val="0"/>
              </a:spcAft>
              <a:buClrTx/>
              <a:buSzTx/>
              <a:buFontTx/>
              <a:buNone/>
              <a:defRPr kumimoji="1" sz="1400">
                <a:solidFill>
                  <a:schemeClr val="bg2"/>
                </a:solidFill>
                <a:latin typeface="黑体" pitchFamily="2" charset="-122"/>
                <a:ea typeface="黑体" pitchFamily="2" charset="-122"/>
              </a:defRPr>
            </a:lvl1pPr>
          </a:lstStyle>
          <a:p>
            <a:pPr>
              <a:defRPr/>
            </a:pPr>
            <a:fld id="{197A8FF4-B083-4EF9-B99F-619E54F07692}" type="slidenum">
              <a:rPr lang="zh-CN" altLang="en-US">
                <a:solidFill>
                  <a:srgbClr val="808080"/>
                </a:solidFill>
              </a:rPr>
              <a:pPr>
                <a:defRPr/>
              </a:pPr>
              <a:t>‹#›</a:t>
            </a:fld>
            <a:endParaRPr lang="zh-CN" altLang="en-US">
              <a:solidFill>
                <a:srgbClr val="808080"/>
              </a:solidFill>
            </a:endParaRPr>
          </a:p>
        </p:txBody>
      </p:sp>
    </p:spTree>
    <p:extLst>
      <p:ext uri="{BB962C8B-B14F-4D97-AF65-F5344CB8AC3E}">
        <p14:creationId xmlns:p14="http://schemas.microsoft.com/office/powerpoint/2010/main" val="170997646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eaLnBrk="1" fontAlgn="base" hangingPunct="1">
        <a:spcBef>
          <a:spcPct val="0"/>
        </a:spcBef>
        <a:spcAft>
          <a:spcPct val="0"/>
        </a:spcAft>
        <a:defRPr sz="4400">
          <a:solidFill>
            <a:schemeClr val="tx2"/>
          </a:solidFill>
          <a:latin typeface="Arial" charset="0"/>
          <a:ea typeface="宋体" charset="-122"/>
        </a:defRPr>
      </a:lvl6pPr>
      <a:lvl7pPr marL="914400" algn="ctr" rtl="0" eaLnBrk="1" fontAlgn="base" hangingPunct="1">
        <a:spcBef>
          <a:spcPct val="0"/>
        </a:spcBef>
        <a:spcAft>
          <a:spcPct val="0"/>
        </a:spcAft>
        <a:defRPr sz="4400">
          <a:solidFill>
            <a:schemeClr val="tx2"/>
          </a:solidFill>
          <a:latin typeface="Arial" charset="0"/>
          <a:ea typeface="宋体" charset="-122"/>
        </a:defRPr>
      </a:lvl7pPr>
      <a:lvl8pPr marL="1371600" algn="ctr" rtl="0" eaLnBrk="1" fontAlgn="base" hangingPunct="1">
        <a:spcBef>
          <a:spcPct val="0"/>
        </a:spcBef>
        <a:spcAft>
          <a:spcPct val="0"/>
        </a:spcAft>
        <a:defRPr sz="4400">
          <a:solidFill>
            <a:schemeClr val="tx2"/>
          </a:solidFill>
          <a:latin typeface="Arial" charset="0"/>
          <a:ea typeface="宋体" charset="-122"/>
        </a:defRPr>
      </a:lvl8pPr>
      <a:lvl9pPr marL="1828800" algn="ctr" rtl="0" eaLnBrk="1" fontAlgn="base" hangingPunct="1">
        <a:spcBef>
          <a:spcPct val="0"/>
        </a:spcBef>
        <a:spcAft>
          <a:spcPct val="0"/>
        </a:spcAft>
        <a:defRPr sz="4400">
          <a:solidFill>
            <a:schemeClr val="tx2"/>
          </a:solidFill>
          <a:latin typeface="Arial" charset="0"/>
          <a:ea typeface="宋体"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en-SG"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SG"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5B9EA-579D-4E82-A1B2-247215221A92}" type="slidenum">
              <a:rPr lang="en-SG" smtClean="0">
                <a:solidFill>
                  <a:prstClr val="black">
                    <a:tint val="75000"/>
                  </a:prstClr>
                </a:solidFill>
              </a:rPr>
              <a:pPr/>
              <a:t>‹#›</a:t>
            </a:fld>
            <a:endParaRPr lang="en-SG" dirty="0">
              <a:solidFill>
                <a:prstClr val="black">
                  <a:tint val="75000"/>
                </a:prstClr>
              </a:solidFill>
            </a:endParaRPr>
          </a:p>
        </p:txBody>
      </p:sp>
    </p:spTree>
    <p:extLst>
      <p:ext uri="{BB962C8B-B14F-4D97-AF65-F5344CB8AC3E}">
        <p14:creationId xmlns:p14="http://schemas.microsoft.com/office/powerpoint/2010/main" val="55470473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11.xml"/><Relationship Id="rId7"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8" Type="http://schemas.openxmlformats.org/officeDocument/2006/relationships/image" Target="../media/image71.gif"/><Relationship Id="rId13" Type="http://schemas.openxmlformats.org/officeDocument/2006/relationships/image" Target="../media/image76.gif"/><Relationship Id="rId18" Type="http://schemas.openxmlformats.org/officeDocument/2006/relationships/image" Target="../media/image81.gif"/><Relationship Id="rId3" Type="http://schemas.openxmlformats.org/officeDocument/2006/relationships/notesSlide" Target="../notesSlides/notesSlide16.xml"/><Relationship Id="rId7" Type="http://schemas.openxmlformats.org/officeDocument/2006/relationships/image" Target="../media/image70.gif"/><Relationship Id="rId12" Type="http://schemas.openxmlformats.org/officeDocument/2006/relationships/image" Target="../media/image75.jpeg"/><Relationship Id="rId17" Type="http://schemas.openxmlformats.org/officeDocument/2006/relationships/image" Target="../media/image80.gif"/><Relationship Id="rId2" Type="http://schemas.openxmlformats.org/officeDocument/2006/relationships/slideLayout" Target="../slideLayouts/slideLayout2.xml"/><Relationship Id="rId16" Type="http://schemas.openxmlformats.org/officeDocument/2006/relationships/image" Target="../media/image79.jpeg"/><Relationship Id="rId1" Type="http://schemas.openxmlformats.org/officeDocument/2006/relationships/tags" Target="../tags/tag15.xml"/><Relationship Id="rId6" Type="http://schemas.openxmlformats.org/officeDocument/2006/relationships/image" Target="../media/image69.jpeg"/><Relationship Id="rId11" Type="http://schemas.openxmlformats.org/officeDocument/2006/relationships/image" Target="../media/image74.gif"/><Relationship Id="rId5" Type="http://schemas.openxmlformats.org/officeDocument/2006/relationships/image" Target="../media/image68.gif"/><Relationship Id="rId15" Type="http://schemas.openxmlformats.org/officeDocument/2006/relationships/image" Target="../media/image78.gif"/><Relationship Id="rId10" Type="http://schemas.openxmlformats.org/officeDocument/2006/relationships/image" Target="../media/image73.jpeg"/><Relationship Id="rId4" Type="http://schemas.openxmlformats.org/officeDocument/2006/relationships/image" Target="../media/image3.jpg"/><Relationship Id="rId9" Type="http://schemas.openxmlformats.org/officeDocument/2006/relationships/image" Target="../media/image72.jpeg"/><Relationship Id="rId14" Type="http://schemas.openxmlformats.org/officeDocument/2006/relationships/image" Target="../media/image77.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53.png"/><Relationship Id="rId4" Type="http://schemas.openxmlformats.org/officeDocument/2006/relationships/image" Target="../media/image85.jpeg"/></Relationships>
</file>

<file path=ppt/slides/_rels/slide1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19.xml"/><Relationship Id="rId7"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jpeg"/><Relationship Id="rId4" Type="http://schemas.openxmlformats.org/officeDocument/2006/relationships/image" Target="../media/image86.jpeg"/><Relationship Id="rId9" Type="http://schemas.openxmlformats.org/officeDocument/2006/relationships/image" Target="../media/image9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1.jpeg"/><Relationship Id="rId5" Type="http://schemas.openxmlformats.org/officeDocument/2006/relationships/hyperlink" Target="http://www.mcs.csuhayward.edu/~malek/Chagal5.html" TargetMode="External"/><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95.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97.png"/><Relationship Id="rId4" Type="http://schemas.openxmlformats.org/officeDocument/2006/relationships/image" Target="../media/image9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00.png"/><Relationship Id="rId4" Type="http://schemas.openxmlformats.org/officeDocument/2006/relationships/image" Target="../media/image9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08.jpeg"/><Relationship Id="rId3" Type="http://schemas.openxmlformats.org/officeDocument/2006/relationships/notesSlide" Target="../notesSlides/notesSlide26.xml"/><Relationship Id="rId7" Type="http://schemas.openxmlformats.org/officeDocument/2006/relationships/image" Target="../media/image104.jpeg"/><Relationship Id="rId12"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03.png"/><Relationship Id="rId11" Type="http://schemas.openxmlformats.org/officeDocument/2006/relationships/image" Target="../media/image106.jpeg"/><Relationship Id="rId5" Type="http://schemas.openxmlformats.org/officeDocument/2006/relationships/image" Target="../media/image102.png"/><Relationship Id="rId10" Type="http://schemas.openxmlformats.org/officeDocument/2006/relationships/image" Target="../media/image51.jpeg"/><Relationship Id="rId4" Type="http://schemas.openxmlformats.org/officeDocument/2006/relationships/image" Target="../media/image3.jpg"/><Relationship Id="rId9" Type="http://schemas.openxmlformats.org/officeDocument/2006/relationships/hyperlink" Target="http://www.mcs.csuhayward.edu/~malek/Chagal5.html" TargetMode="External"/><Relationship Id="rId14" Type="http://schemas.openxmlformats.org/officeDocument/2006/relationships/image" Target="../media/image10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6.jpeg"/><Relationship Id="rId18" Type="http://schemas.openxmlformats.org/officeDocument/2006/relationships/image" Target="../media/image120.jpeg"/><Relationship Id="rId3" Type="http://schemas.openxmlformats.org/officeDocument/2006/relationships/notesSlide" Target="../notesSlides/notesSlide28.xml"/><Relationship Id="rId21" Type="http://schemas.openxmlformats.org/officeDocument/2006/relationships/image" Target="../media/image122.jpeg"/><Relationship Id="rId7" Type="http://schemas.openxmlformats.org/officeDocument/2006/relationships/image" Target="../media/image8.jpeg"/><Relationship Id="rId12" Type="http://schemas.openxmlformats.org/officeDocument/2006/relationships/image" Target="../media/image115.jpeg"/><Relationship Id="rId17" Type="http://schemas.openxmlformats.org/officeDocument/2006/relationships/image" Target="../media/image13.jpeg"/><Relationship Id="rId2" Type="http://schemas.openxmlformats.org/officeDocument/2006/relationships/slideLayout" Target="../slideLayouts/slideLayout2.xml"/><Relationship Id="rId16" Type="http://schemas.openxmlformats.org/officeDocument/2006/relationships/image" Target="../media/image119.jpeg"/><Relationship Id="rId20" Type="http://schemas.openxmlformats.org/officeDocument/2006/relationships/image" Target="../media/image121.jpeg"/><Relationship Id="rId1" Type="http://schemas.openxmlformats.org/officeDocument/2006/relationships/tags" Target="../tags/tag27.xml"/><Relationship Id="rId6" Type="http://schemas.openxmlformats.org/officeDocument/2006/relationships/image" Target="../media/image111.jpeg"/><Relationship Id="rId11" Type="http://schemas.openxmlformats.org/officeDocument/2006/relationships/image" Target="../media/image114.jpeg"/><Relationship Id="rId5" Type="http://schemas.openxmlformats.org/officeDocument/2006/relationships/image" Target="../media/image110.jpeg"/><Relationship Id="rId15" Type="http://schemas.openxmlformats.org/officeDocument/2006/relationships/image" Target="../media/image118.jpeg"/><Relationship Id="rId10" Type="http://schemas.openxmlformats.org/officeDocument/2006/relationships/image" Target="../media/image113.jpeg"/><Relationship Id="rId19" Type="http://schemas.openxmlformats.org/officeDocument/2006/relationships/image" Target="../media/image14.jpeg"/><Relationship Id="rId4" Type="http://schemas.openxmlformats.org/officeDocument/2006/relationships/image" Target="../media/image3.jpg"/><Relationship Id="rId9" Type="http://schemas.openxmlformats.org/officeDocument/2006/relationships/image" Target="../media/image9.jpeg"/><Relationship Id="rId14" Type="http://schemas.openxmlformats.org/officeDocument/2006/relationships/image" Target="../media/image117.jpeg"/></Relationships>
</file>

<file path=ppt/slides/_rels/slide29.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3" Type="http://schemas.openxmlformats.org/officeDocument/2006/relationships/notesSlide" Target="../notesSlides/notesSlide29.xml"/><Relationship Id="rId7" Type="http://schemas.openxmlformats.org/officeDocument/2006/relationships/image" Target="../media/image126.jpeg"/><Relationship Id="rId12" Type="http://schemas.openxmlformats.org/officeDocument/2006/relationships/image" Target="../media/image131.jpeg"/><Relationship Id="rId17" Type="http://schemas.openxmlformats.org/officeDocument/2006/relationships/image" Target="../media/image136.jpeg"/><Relationship Id="rId2" Type="http://schemas.openxmlformats.org/officeDocument/2006/relationships/slideLayout" Target="../slideLayouts/slideLayout2.xml"/><Relationship Id="rId16" Type="http://schemas.openxmlformats.org/officeDocument/2006/relationships/image" Target="../media/image135.jpeg"/><Relationship Id="rId1" Type="http://schemas.openxmlformats.org/officeDocument/2006/relationships/tags" Target="../tags/tag28.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5" Type="http://schemas.openxmlformats.org/officeDocument/2006/relationships/image" Target="../media/image13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notesSlide" Target="../notesSlides/notesSlide3.xml"/><Relationship Id="rId7" Type="http://schemas.openxmlformats.org/officeDocument/2006/relationships/image" Target="../media/image11.jpeg"/><Relationship Id="rId12" Type="http://schemas.openxmlformats.org/officeDocument/2006/relationships/image" Target="../media/image16.png"/><Relationship Id="rId2" Type="http://schemas.openxmlformats.org/officeDocument/2006/relationships/slideLayout" Target="../slideLayouts/slideLayout2.xml"/><Relationship Id="rId16" Type="http://schemas.openxmlformats.org/officeDocument/2006/relationships/image" Target="../media/image20.jpeg"/><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notesSlide" Target="../notesSlides/notesSlide32.xml"/><Relationship Id="rId7" Type="http://schemas.openxmlformats.org/officeDocument/2006/relationships/image" Target="../media/image142.jpeg"/><Relationship Id="rId12" Type="http://schemas.openxmlformats.org/officeDocument/2006/relationships/image" Target="../media/image147.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0" Type="http://schemas.openxmlformats.org/officeDocument/2006/relationships/image" Target="../media/image145.jpeg"/><Relationship Id="rId4" Type="http://schemas.openxmlformats.org/officeDocument/2006/relationships/image" Target="../media/image3.jpg"/><Relationship Id="rId9" Type="http://schemas.openxmlformats.org/officeDocument/2006/relationships/image" Target="../media/image144.jpeg"/><Relationship Id="rId14" Type="http://schemas.openxmlformats.org/officeDocument/2006/relationships/image" Target="../media/image14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150.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155.jpeg"/><Relationship Id="rId3" Type="http://schemas.openxmlformats.org/officeDocument/2006/relationships/notesSlide" Target="../notesSlides/notesSlide34.xml"/><Relationship Id="rId7" Type="http://schemas.openxmlformats.org/officeDocument/2006/relationships/image" Target="../media/image94.jpeg"/><Relationship Id="rId12" Type="http://schemas.openxmlformats.org/officeDocument/2006/relationships/image" Target="../media/image154.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93.jpeg"/><Relationship Id="rId11" Type="http://schemas.openxmlformats.org/officeDocument/2006/relationships/image" Target="../media/image153.png"/><Relationship Id="rId5" Type="http://schemas.openxmlformats.org/officeDocument/2006/relationships/image" Target="../media/image48.jpeg"/><Relationship Id="rId10" Type="http://schemas.openxmlformats.org/officeDocument/2006/relationships/image" Target="../media/image152.png"/><Relationship Id="rId4" Type="http://schemas.openxmlformats.org/officeDocument/2006/relationships/image" Target="../media/image3.jpg"/><Relationship Id="rId9" Type="http://schemas.openxmlformats.org/officeDocument/2006/relationships/image" Target="../media/image151.png"/><Relationship Id="rId14" Type="http://schemas.openxmlformats.org/officeDocument/2006/relationships/image" Target="../media/image15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159.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6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165.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notesSlide" Target="../notesSlides/notesSlide40.xml"/><Relationship Id="rId7" Type="http://schemas.openxmlformats.org/officeDocument/2006/relationships/image" Target="../media/image168.jpe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3.jpg"/><Relationship Id="rId9" Type="http://schemas.openxmlformats.org/officeDocument/2006/relationships/image" Target="../media/image17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3.xml.rels><?xml version="1.0" encoding="UTF-8" standalone="yes"?>
<Relationships xmlns="http://schemas.openxmlformats.org/package/2006/relationships"><Relationship Id="rId3" Type="http://schemas.openxmlformats.org/officeDocument/2006/relationships/image" Target="../media/image171.jpg"/><Relationship Id="rId7" Type="http://schemas.openxmlformats.org/officeDocument/2006/relationships/image" Target="../media/image175.jpe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5.xml"/><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package" Target="../embeddings/Microsoft_PowerPoint_____1.pptx"/><Relationship Id="rId12" Type="http://schemas.openxmlformats.org/officeDocument/2006/relationships/image" Target="../media/image35.png"/><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33.emf"/><Relationship Id="rId5" Type="http://schemas.openxmlformats.org/officeDocument/2006/relationships/image" Target="../media/image34.png"/><Relationship Id="rId15" Type="http://schemas.openxmlformats.org/officeDocument/2006/relationships/image" Target="../media/image38.jpeg"/><Relationship Id="rId10" Type="http://schemas.openxmlformats.org/officeDocument/2006/relationships/package" Target="../embeddings/Microsoft_PowerPoint_____2.pptx"/><Relationship Id="rId4" Type="http://schemas.openxmlformats.org/officeDocument/2006/relationships/notesSlide" Target="../notesSlides/notesSlide6.xml"/><Relationship Id="rId9" Type="http://schemas.openxmlformats.org/officeDocument/2006/relationships/oleObject" Target="../embeddings/oleObject2.bin"/><Relationship Id="rId14"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8.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3.jpg"/><Relationship Id="rId9"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hyperlink" Target="http://www.mcs.csuhayward.edu/~malek/Chagal5.html" TargetMode="External"/><Relationship Id="rId3" Type="http://schemas.openxmlformats.org/officeDocument/2006/relationships/notesSlide" Target="../notesSlides/notesSlide9.xml"/><Relationship Id="rId7" Type="http://schemas.openxmlformats.org/officeDocument/2006/relationships/image" Target="../media/image50.jpeg"/><Relationship Id="rId12"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52.jpeg"/><Relationship Id="rId4" Type="http://schemas.openxmlformats.org/officeDocument/2006/relationships/image" Target="../media/image3.jpg"/><Relationship Id="rId9"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43075"/>
            <a:ext cx="9143999" cy="1685925"/>
          </a:xfrm>
        </p:spPr>
        <p:txBody>
          <a:bodyPr/>
          <a:lstStyle/>
          <a:p>
            <a:pPr eaLnBrk="1" hangingPunct="1">
              <a:lnSpc>
                <a:spcPct val="130000"/>
              </a:lnSpc>
              <a:spcAft>
                <a:spcPts val="0"/>
              </a:spcAft>
              <a:defRPr/>
            </a:pPr>
            <a:r>
              <a:rPr lang="en-US" altLang="zh-CN" sz="4000" b="1" dirty="0" smtClean="0">
                <a:solidFill>
                  <a:schemeClr val="accent2"/>
                </a:solidFill>
              </a:rPr>
              <a:t>Exploring </a:t>
            </a:r>
            <a:r>
              <a:rPr lang="en-US" altLang="zh-CN" sz="4000" b="1" dirty="0">
                <a:solidFill>
                  <a:schemeClr val="accent2"/>
                </a:solidFill>
              </a:rPr>
              <a:t>Principles-of-Art Features </a:t>
            </a:r>
            <a:r>
              <a:rPr lang="en-US" altLang="zh-CN" sz="4000" b="1" dirty="0" smtClean="0">
                <a:solidFill>
                  <a:schemeClr val="accent2"/>
                </a:solidFill>
              </a:rPr>
              <a:t>For Image </a:t>
            </a:r>
            <a:r>
              <a:rPr lang="en-US" altLang="zh-CN" sz="4000" b="1" dirty="0">
                <a:solidFill>
                  <a:schemeClr val="accent2"/>
                </a:solidFill>
              </a:rPr>
              <a:t>Emotion Recognition</a:t>
            </a:r>
            <a:endParaRPr lang="zh-CN" altLang="en-US" sz="4000" b="1" kern="1200" dirty="0">
              <a:solidFill>
                <a:schemeClr val="accent2"/>
              </a:solidFill>
              <a:latin typeface="微软雅黑" pitchFamily="34" charset="-122"/>
              <a:ea typeface="微软雅黑" pitchFamily="34" charset="-122"/>
              <a:cs typeface="+mn-cs"/>
            </a:endParaRPr>
          </a:p>
        </p:txBody>
      </p:sp>
      <p:sp>
        <p:nvSpPr>
          <p:cNvPr id="3" name="Subtitle 2"/>
          <p:cNvSpPr>
            <a:spLocks noGrp="1"/>
          </p:cNvSpPr>
          <p:nvPr>
            <p:ph type="subTitle" idx="1"/>
          </p:nvPr>
        </p:nvSpPr>
        <p:spPr>
          <a:xfrm>
            <a:off x="0" y="3717032"/>
            <a:ext cx="9144000" cy="1368152"/>
          </a:xfrm>
        </p:spPr>
        <p:txBody>
          <a:bodyPr/>
          <a:lstStyle/>
          <a:p>
            <a:pPr>
              <a:lnSpc>
                <a:spcPct val="150000"/>
              </a:lnSpc>
              <a:spcBef>
                <a:spcPts val="0"/>
              </a:spcBef>
              <a:defRPr/>
            </a:pPr>
            <a:r>
              <a:rPr lang="en-US" altLang="zh-CN" sz="1600" dirty="0" err="1" smtClean="0"/>
              <a:t>Sicheng</a:t>
            </a:r>
            <a:r>
              <a:rPr lang="en-US" altLang="zh-CN" sz="1600" dirty="0" smtClean="0"/>
              <a:t> Zhao</a:t>
            </a:r>
            <a:r>
              <a:rPr lang="en-US" altLang="zh-CN" sz="1600" baseline="30000" dirty="0"/>
              <a:t>1</a:t>
            </a:r>
            <a:r>
              <a:rPr lang="en-US" altLang="zh-CN" sz="1600" dirty="0" smtClean="0"/>
              <a:t>, Yue Gao</a:t>
            </a:r>
            <a:r>
              <a:rPr lang="en-US" altLang="zh-CN" sz="1600" baseline="30000" dirty="0" smtClean="0"/>
              <a:t>2</a:t>
            </a:r>
            <a:r>
              <a:rPr lang="en-US" altLang="zh-CN" sz="1600" dirty="0" smtClean="0"/>
              <a:t>, </a:t>
            </a:r>
            <a:r>
              <a:rPr lang="en-US" altLang="zh-CN" sz="1600" dirty="0" err="1" smtClean="0"/>
              <a:t>Xiaolei</a:t>
            </a:r>
            <a:r>
              <a:rPr lang="en-US" altLang="zh-CN" sz="1600" dirty="0" smtClean="0"/>
              <a:t> </a:t>
            </a:r>
            <a:r>
              <a:rPr lang="en-US" altLang="zh-CN" sz="1600" dirty="0"/>
              <a:t>Jiang</a:t>
            </a:r>
            <a:r>
              <a:rPr lang="en-US" altLang="zh-CN" sz="1600" baseline="30000" dirty="0"/>
              <a:t>1</a:t>
            </a:r>
            <a:r>
              <a:rPr lang="en-US" altLang="zh-CN" sz="1600" dirty="0"/>
              <a:t>, </a:t>
            </a:r>
            <a:r>
              <a:rPr lang="en-US" altLang="zh-CN" sz="1600" dirty="0" err="1" smtClean="0"/>
              <a:t>Hongxun</a:t>
            </a:r>
            <a:r>
              <a:rPr lang="en-US" altLang="zh-CN" sz="1600" dirty="0" smtClean="0"/>
              <a:t> Yao</a:t>
            </a:r>
            <a:r>
              <a:rPr lang="en-US" altLang="zh-CN" sz="1600" baseline="30000" dirty="0" smtClean="0"/>
              <a:t>1</a:t>
            </a:r>
            <a:r>
              <a:rPr lang="en-US" altLang="zh-CN" sz="1600" dirty="0" smtClean="0"/>
              <a:t>, Tat-Seng Chua</a:t>
            </a:r>
            <a:r>
              <a:rPr lang="en-US" altLang="zh-CN" sz="1600" baseline="30000" dirty="0" smtClean="0"/>
              <a:t>2</a:t>
            </a:r>
            <a:r>
              <a:rPr lang="en-US" altLang="zh-CN" sz="1600" dirty="0" smtClean="0"/>
              <a:t>, </a:t>
            </a:r>
            <a:r>
              <a:rPr lang="en-US" altLang="zh-CN" sz="1600" dirty="0" err="1" smtClean="0"/>
              <a:t>Xiaoshuai</a:t>
            </a:r>
            <a:r>
              <a:rPr lang="en-US" altLang="zh-CN" sz="1600" dirty="0" smtClean="0"/>
              <a:t> Sun</a:t>
            </a:r>
            <a:r>
              <a:rPr lang="en-US" altLang="zh-CN" sz="1600" baseline="30000" dirty="0" smtClean="0"/>
              <a:t>1</a:t>
            </a:r>
            <a:endParaRPr lang="en-US" altLang="zh-CN" sz="1600" dirty="0" smtClean="0"/>
          </a:p>
          <a:p>
            <a:pPr>
              <a:lnSpc>
                <a:spcPct val="150000"/>
              </a:lnSpc>
              <a:spcBef>
                <a:spcPts val="0"/>
              </a:spcBef>
              <a:defRPr/>
            </a:pPr>
            <a:r>
              <a:rPr lang="en-US" altLang="zh-CN" sz="1600" baseline="30000" dirty="0" smtClean="0"/>
              <a:t>1</a:t>
            </a:r>
            <a:r>
              <a:rPr lang="en-US" altLang="zh-CN" sz="1600" dirty="0" smtClean="0"/>
              <a:t>Harbin Institute of Technology, China; </a:t>
            </a:r>
            <a:r>
              <a:rPr lang="en-US" altLang="zh-CN" sz="1600" baseline="30000" dirty="0" smtClean="0"/>
              <a:t>2</a:t>
            </a:r>
            <a:r>
              <a:rPr lang="en-US" altLang="zh-CN" sz="1600" dirty="0" smtClean="0"/>
              <a:t>National University of Singapore, Singapore</a:t>
            </a:r>
          </a:p>
        </p:txBody>
      </p:sp>
      <p:pic>
        <p:nvPicPr>
          <p:cNvPr id="8" name="Picture 2" descr="H:\NUS_Programs\E\AffectiveImageClassification\Dataset\IAPSa\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5042712"/>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NUS_Programs\E\AffectiveImageClassification\Dataset\IAPSa\19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3755" y="5042712"/>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H:\NUS_Programs\E\AffectiveImageClassification\Dataset\IAPSa\56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5042712"/>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NUS_Programs\E\AffectiveImageClassification\Dataset\IAPSa\576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006" y="5042712"/>
            <a:ext cx="216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2710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590872" y="1556792"/>
            <a:ext cx="8229600"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smtClean="0">
                <a:solidFill>
                  <a:schemeClr val="bg1">
                    <a:lumMod val="75000"/>
                  </a:schemeClr>
                </a:solidFill>
                <a:latin typeface="Times New Roman" panose="02020603050405020304" pitchFamily="18" charset="0"/>
                <a:cs typeface="Times New Roman" panose="02020603050405020304" pitchFamily="18" charset="0"/>
              </a:rPr>
              <a:t>Background </a:t>
            </a:r>
            <a:r>
              <a:rPr lang="en-US" altLang="zh-CN" sz="3600" dirty="0">
                <a:solidFill>
                  <a:schemeClr val="bg1">
                    <a:lumMod val="75000"/>
                  </a:schemeClr>
                </a:solidFill>
                <a:latin typeface="Times New Roman" panose="02020603050405020304" pitchFamily="18" charset="0"/>
                <a:cs typeface="Times New Roman" panose="02020603050405020304" pitchFamily="18" charset="0"/>
              </a:rPr>
              <a:t>and Motivation</a:t>
            </a:r>
          </a:p>
          <a:p>
            <a:pPr algn="just">
              <a:lnSpc>
                <a:spcPct val="120000"/>
              </a:lnSpc>
              <a:spcBef>
                <a:spcPct val="0"/>
              </a:spcBef>
              <a:buClr>
                <a:srgbClr val="FF0000"/>
              </a:buClr>
              <a:buFont typeface="Wingdings" panose="05000000000000000000" pitchFamily="2" charset="2"/>
              <a:buChar char="p"/>
              <a:defRPr/>
            </a:pPr>
            <a:r>
              <a:rPr lang="en-US" altLang="zh-CN" sz="3600" dirty="0">
                <a:solidFill>
                  <a:srgbClr val="FF0000"/>
                </a:solidFill>
                <a:latin typeface="Times New Roman" panose="02020603050405020304" pitchFamily="18" charset="0"/>
                <a:cs typeface="Times New Roman" panose="02020603050405020304" pitchFamily="18" charset="0"/>
              </a:rPr>
              <a:t> Principles-of-Art Features</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Experiments and Applications</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Conclusions</a:t>
            </a:r>
          </a:p>
          <a:p>
            <a:pPr algn="just">
              <a:spcBef>
                <a:spcPct val="0"/>
              </a:spcBef>
              <a:defRPr/>
            </a:pPr>
            <a:endParaRPr lang="en-US" altLang="zh-CN" dirty="0" smtClean="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Outline</a:t>
            </a:r>
            <a:endParaRPr lang="zh-CN" altLang="en-US" sz="3200" b="1" dirty="0">
              <a:latin typeface="Times New Roman" pitchFamily="18" charset="0"/>
            </a:endParaRPr>
          </a:p>
        </p:txBody>
      </p:sp>
    </p:spTree>
    <p:custDataLst>
      <p:tags r:id="rId1"/>
    </p:custDataLst>
    <p:extLst>
      <p:ext uri="{BB962C8B-B14F-4D97-AF65-F5344CB8AC3E}">
        <p14:creationId xmlns:p14="http://schemas.microsoft.com/office/powerpoint/2010/main" val="1848340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Framework</a:t>
            </a:r>
            <a:endParaRPr lang="zh-CN" altLang="en-US" sz="3600" b="1" dirty="0">
              <a:latin typeface="Times New Roman" pitchFamily="18" charset="0"/>
            </a:endParaRPr>
          </a:p>
        </p:txBody>
      </p:sp>
      <p:sp>
        <p:nvSpPr>
          <p:cNvPr id="4" name="圆角矩形 187"/>
          <p:cNvSpPr/>
          <p:nvPr/>
        </p:nvSpPr>
        <p:spPr>
          <a:xfrm>
            <a:off x="56704" y="1940802"/>
            <a:ext cx="1692000" cy="540000"/>
          </a:xfrm>
          <a:prstGeom prst="roundRect">
            <a:avLst>
              <a:gd name="adj"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Classification image dataset</a:t>
            </a:r>
            <a:endParaRPr lang="zh-CN" altLang="en-US" dirty="0">
              <a:solidFill>
                <a:schemeClr val="tx1"/>
              </a:solidFill>
              <a:latin typeface="Times New Roman" pitchFamily="18" charset="0"/>
              <a:cs typeface="Times New Roman" pitchFamily="18" charset="0"/>
            </a:endParaRPr>
          </a:p>
        </p:txBody>
      </p:sp>
      <p:sp>
        <p:nvSpPr>
          <p:cNvPr id="5" name="矩形 188"/>
          <p:cNvSpPr/>
          <p:nvPr/>
        </p:nvSpPr>
        <p:spPr>
          <a:xfrm>
            <a:off x="2045457" y="1974140"/>
            <a:ext cx="3581341" cy="3233448"/>
          </a:xfrm>
          <a:prstGeom prst="rect">
            <a:avLst/>
          </a:prstGeom>
          <a:noFill/>
          <a:ln w="5715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latin typeface="Times New Roman" pitchFamily="18" charset="0"/>
              <a:cs typeface="Times New Roman" pitchFamily="18" charset="0"/>
            </a:endParaRPr>
          </a:p>
        </p:txBody>
      </p:sp>
      <p:sp>
        <p:nvSpPr>
          <p:cNvPr id="6" name="TextBox 7"/>
          <p:cNvSpPr txBox="1"/>
          <p:nvPr/>
        </p:nvSpPr>
        <p:spPr>
          <a:xfrm>
            <a:off x="1919788" y="1974141"/>
            <a:ext cx="3857652"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b="1" dirty="0" smtClean="0">
                <a:latin typeface="Times New Roman" pitchFamily="18" charset="0"/>
                <a:cs typeface="Times New Roman" pitchFamily="18" charset="0"/>
              </a:rPr>
              <a:t>Principles-of-art Emotion Features</a:t>
            </a:r>
            <a:endParaRPr lang="zh-CN" altLang="en-US" b="1" dirty="0">
              <a:latin typeface="Times New Roman" pitchFamily="18" charset="0"/>
              <a:cs typeface="Times New Roman" pitchFamily="18" charset="0"/>
            </a:endParaRPr>
          </a:p>
        </p:txBody>
      </p:sp>
      <p:sp>
        <p:nvSpPr>
          <p:cNvPr id="7" name="矩形 190"/>
          <p:cNvSpPr/>
          <p:nvPr/>
        </p:nvSpPr>
        <p:spPr>
          <a:xfrm>
            <a:off x="136011" y="3283916"/>
            <a:ext cx="1512000" cy="476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Resizing</a:t>
            </a:r>
            <a:endParaRPr lang="zh-CN" altLang="en-US" dirty="0">
              <a:solidFill>
                <a:schemeClr val="tx1"/>
              </a:solidFill>
              <a:latin typeface="Times New Roman" pitchFamily="18" charset="0"/>
              <a:cs typeface="Times New Roman" pitchFamily="18" charset="0"/>
            </a:endParaRPr>
          </a:p>
        </p:txBody>
      </p:sp>
      <p:sp>
        <p:nvSpPr>
          <p:cNvPr id="8" name="矩形 191"/>
          <p:cNvSpPr/>
          <p:nvPr/>
        </p:nvSpPr>
        <p:spPr>
          <a:xfrm>
            <a:off x="141049" y="3894491"/>
            <a:ext cx="1512000" cy="548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Segmentation (Selectable)</a:t>
            </a:r>
            <a:endParaRPr lang="zh-CN" altLang="en-US" dirty="0">
              <a:solidFill>
                <a:schemeClr val="tx1"/>
              </a:solidFill>
              <a:latin typeface="Times New Roman" pitchFamily="18" charset="0"/>
              <a:cs typeface="Times New Roman" pitchFamily="18" charset="0"/>
            </a:endParaRPr>
          </a:p>
        </p:txBody>
      </p:sp>
      <p:sp>
        <p:nvSpPr>
          <p:cNvPr id="9" name="圆角矩形 193"/>
          <p:cNvSpPr/>
          <p:nvPr/>
        </p:nvSpPr>
        <p:spPr>
          <a:xfrm>
            <a:off x="6117460" y="2980624"/>
            <a:ext cx="1076300" cy="467275"/>
          </a:xfrm>
          <a:prstGeom prst="roundRect">
            <a:avLst>
              <a:gd name="adj" fmla="val 1918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Test set</a:t>
            </a:r>
            <a:endParaRPr lang="zh-CN" altLang="en-US" dirty="0">
              <a:solidFill>
                <a:schemeClr val="tx1"/>
              </a:solidFill>
              <a:latin typeface="Times New Roman" pitchFamily="18" charset="0"/>
              <a:cs typeface="Times New Roman" pitchFamily="18" charset="0"/>
            </a:endParaRPr>
          </a:p>
        </p:txBody>
      </p:sp>
      <p:sp>
        <p:nvSpPr>
          <p:cNvPr id="10" name="圆角矩形 194"/>
          <p:cNvSpPr/>
          <p:nvPr/>
        </p:nvSpPr>
        <p:spPr>
          <a:xfrm>
            <a:off x="6117460" y="2286030"/>
            <a:ext cx="1076300" cy="467275"/>
          </a:xfrm>
          <a:prstGeom prst="roundRect">
            <a:avLst>
              <a:gd name="adj" fmla="val 1764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Training set</a:t>
            </a:r>
            <a:endParaRPr lang="zh-CN" altLang="en-US" dirty="0">
              <a:solidFill>
                <a:schemeClr val="tx1"/>
              </a:solidFill>
              <a:latin typeface="Times New Roman" pitchFamily="18" charset="0"/>
              <a:cs typeface="Times New Roman" pitchFamily="18" charset="0"/>
            </a:endParaRPr>
          </a:p>
        </p:txBody>
      </p:sp>
      <p:sp>
        <p:nvSpPr>
          <p:cNvPr id="11" name="矩形 195"/>
          <p:cNvSpPr/>
          <p:nvPr/>
        </p:nvSpPr>
        <p:spPr>
          <a:xfrm>
            <a:off x="6118197" y="3809847"/>
            <a:ext cx="1075563" cy="476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Classifier</a:t>
            </a:r>
            <a:endParaRPr lang="zh-CN" altLang="en-US" dirty="0">
              <a:solidFill>
                <a:schemeClr val="tx1"/>
              </a:solidFill>
              <a:latin typeface="Times New Roman" pitchFamily="18" charset="0"/>
              <a:cs typeface="Times New Roman" pitchFamily="18" charset="0"/>
            </a:endParaRPr>
          </a:p>
        </p:txBody>
      </p:sp>
      <p:sp>
        <p:nvSpPr>
          <p:cNvPr id="12" name="矩形 197"/>
          <p:cNvSpPr/>
          <p:nvPr/>
        </p:nvSpPr>
        <p:spPr>
          <a:xfrm>
            <a:off x="7841832" y="4615744"/>
            <a:ext cx="1178576" cy="476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Evaluation</a:t>
            </a:r>
            <a:endParaRPr lang="zh-CN" altLang="en-US" dirty="0">
              <a:solidFill>
                <a:schemeClr val="tx1"/>
              </a:solidFill>
              <a:latin typeface="Times New Roman" pitchFamily="18" charset="0"/>
              <a:cs typeface="Times New Roman" pitchFamily="18" charset="0"/>
            </a:endParaRPr>
          </a:p>
        </p:txBody>
      </p:sp>
      <p:sp>
        <p:nvSpPr>
          <p:cNvPr id="13" name="圆角矩形 200"/>
          <p:cNvSpPr/>
          <p:nvPr/>
        </p:nvSpPr>
        <p:spPr>
          <a:xfrm>
            <a:off x="7849802" y="2286030"/>
            <a:ext cx="1170606" cy="467275"/>
          </a:xfrm>
          <a:prstGeom prst="roundRect">
            <a:avLst>
              <a:gd name="adj" fmla="val 1610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Manual labels</a:t>
            </a:r>
            <a:endParaRPr lang="zh-CN" altLang="en-US" dirty="0">
              <a:solidFill>
                <a:schemeClr val="tx1"/>
              </a:solidFill>
              <a:latin typeface="Times New Roman" pitchFamily="18" charset="0"/>
              <a:cs typeface="Times New Roman" pitchFamily="18" charset="0"/>
            </a:endParaRPr>
          </a:p>
        </p:txBody>
      </p:sp>
      <p:sp>
        <p:nvSpPr>
          <p:cNvPr id="14" name="矩形 202"/>
          <p:cNvSpPr/>
          <p:nvPr/>
        </p:nvSpPr>
        <p:spPr>
          <a:xfrm>
            <a:off x="139880" y="4569800"/>
            <a:ext cx="1512000" cy="476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RGB       HSV</a:t>
            </a:r>
            <a:endParaRPr lang="zh-CN" altLang="en-US" dirty="0">
              <a:solidFill>
                <a:schemeClr val="tx1"/>
              </a:solidFill>
              <a:latin typeface="Times New Roman" pitchFamily="18" charset="0"/>
              <a:cs typeface="Times New Roman" pitchFamily="18" charset="0"/>
            </a:endParaRPr>
          </a:p>
        </p:txBody>
      </p:sp>
      <p:sp>
        <p:nvSpPr>
          <p:cNvPr id="15" name="矩形 203"/>
          <p:cNvSpPr/>
          <p:nvPr/>
        </p:nvSpPr>
        <p:spPr>
          <a:xfrm>
            <a:off x="94580" y="2831396"/>
            <a:ext cx="1588205" cy="4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smtClean="0">
                <a:solidFill>
                  <a:schemeClr val="tx1"/>
                </a:solidFill>
                <a:latin typeface="Times New Roman" pitchFamily="18" charset="0"/>
                <a:cs typeface="Times New Roman" pitchFamily="18" charset="0"/>
              </a:rPr>
              <a:t>Preprocessing</a:t>
            </a:r>
            <a:endParaRPr lang="zh-CN" altLang="en-US" b="1" dirty="0">
              <a:solidFill>
                <a:schemeClr val="tx1"/>
              </a:solidFill>
              <a:latin typeface="Times New Roman" pitchFamily="18" charset="0"/>
              <a:cs typeface="Times New Roman" pitchFamily="18" charset="0"/>
            </a:endParaRPr>
          </a:p>
        </p:txBody>
      </p:sp>
      <p:cxnSp>
        <p:nvCxnSpPr>
          <p:cNvPr id="16" name="直接箭头连接符 204"/>
          <p:cNvCxnSpPr/>
          <p:nvPr/>
        </p:nvCxnSpPr>
        <p:spPr>
          <a:xfrm>
            <a:off x="706622" y="4817372"/>
            <a:ext cx="35719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矩形 206"/>
          <p:cNvSpPr/>
          <p:nvPr/>
        </p:nvSpPr>
        <p:spPr>
          <a:xfrm>
            <a:off x="58404" y="2902834"/>
            <a:ext cx="1692000" cy="2286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18" name="直接箭头连接符 214"/>
          <p:cNvCxnSpPr/>
          <p:nvPr/>
        </p:nvCxnSpPr>
        <p:spPr>
          <a:xfrm>
            <a:off x="1750404" y="3283916"/>
            <a:ext cx="288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接箭头连接符 215"/>
          <p:cNvCxnSpPr>
            <a:stCxn id="4" idx="2"/>
            <a:endCxn id="17" idx="0"/>
          </p:cNvCxnSpPr>
          <p:nvPr/>
        </p:nvCxnSpPr>
        <p:spPr>
          <a:xfrm>
            <a:off x="902704" y="2480802"/>
            <a:ext cx="1700" cy="42203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接箭头连接符 217"/>
          <p:cNvCxnSpPr/>
          <p:nvPr/>
        </p:nvCxnSpPr>
        <p:spPr>
          <a:xfrm flipV="1">
            <a:off x="5647312" y="3209224"/>
            <a:ext cx="468000" cy="375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肘形连接符 92"/>
          <p:cNvCxnSpPr/>
          <p:nvPr/>
        </p:nvCxnSpPr>
        <p:spPr>
          <a:xfrm rot="5400000" flipH="1" flipV="1">
            <a:off x="5636404" y="2718568"/>
            <a:ext cx="685800" cy="28800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9"/>
          <p:cNvCxnSpPr>
            <a:stCxn id="9" idx="2"/>
            <a:endCxn id="11" idx="0"/>
          </p:cNvCxnSpPr>
          <p:nvPr/>
        </p:nvCxnSpPr>
        <p:spPr>
          <a:xfrm>
            <a:off x="6655610" y="3447899"/>
            <a:ext cx="369" cy="3619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肘形连接符 92"/>
          <p:cNvCxnSpPr/>
          <p:nvPr/>
        </p:nvCxnSpPr>
        <p:spPr>
          <a:xfrm rot="5400000">
            <a:off x="6659441" y="3178843"/>
            <a:ext cx="1390710" cy="347472"/>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23"/>
          <p:cNvCxnSpPr>
            <a:stCxn id="13" idx="2"/>
            <a:endCxn id="12" idx="0"/>
          </p:cNvCxnSpPr>
          <p:nvPr/>
        </p:nvCxnSpPr>
        <p:spPr>
          <a:xfrm flipH="1">
            <a:off x="8431120" y="2753305"/>
            <a:ext cx="3985" cy="186243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24"/>
          <p:cNvCxnSpPr>
            <a:stCxn id="11" idx="2"/>
            <a:endCxn id="44" idx="0"/>
          </p:cNvCxnSpPr>
          <p:nvPr/>
        </p:nvCxnSpPr>
        <p:spPr>
          <a:xfrm>
            <a:off x="6655979" y="4286021"/>
            <a:ext cx="1994" cy="33142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组合 25"/>
          <p:cNvGrpSpPr/>
          <p:nvPr/>
        </p:nvGrpSpPr>
        <p:grpSpPr>
          <a:xfrm>
            <a:off x="2123160" y="2331330"/>
            <a:ext cx="1143008" cy="1429252"/>
            <a:chOff x="2310084" y="501643"/>
            <a:chExt cx="1143008" cy="1429252"/>
          </a:xfrm>
        </p:grpSpPr>
        <p:sp>
          <p:nvSpPr>
            <p:cNvPr id="27" name="TextBox 62"/>
            <p:cNvSpPr txBox="1"/>
            <p:nvPr/>
          </p:nvSpPr>
          <p:spPr>
            <a:xfrm>
              <a:off x="2310084" y="501643"/>
              <a:ext cx="114300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itchFamily="18" charset="0"/>
                  <a:cs typeface="Times New Roman" pitchFamily="18" charset="0"/>
                </a:rPr>
                <a:t>Symmetry </a:t>
              </a:r>
              <a:endParaRPr lang="zh-CN" altLang="en-US" dirty="0">
                <a:latin typeface="Times New Roman" pitchFamily="18" charset="0"/>
                <a:cs typeface="Times New Roman" pitchFamily="18" charset="0"/>
              </a:endParaRPr>
            </a:p>
          </p:txBody>
        </p:sp>
        <p:pic>
          <p:nvPicPr>
            <p:cNvPr id="28" name="Picture 2"/>
            <p:cNvPicPr>
              <a:picLocks noChangeAspect="1" noChangeArrowheads="1"/>
            </p:cNvPicPr>
            <p:nvPr/>
          </p:nvPicPr>
          <p:blipFill>
            <a:blip r:embed="rId4" cstate="print"/>
            <a:srcRect/>
            <a:stretch>
              <a:fillRect/>
            </a:stretch>
          </p:blipFill>
          <p:spPr bwMode="auto">
            <a:xfrm>
              <a:off x="2330722" y="850895"/>
              <a:ext cx="1083588" cy="1080000"/>
            </a:xfrm>
            <a:prstGeom prst="rect">
              <a:avLst/>
            </a:prstGeom>
            <a:noFill/>
            <a:ln w="9525">
              <a:noFill/>
              <a:miter lim="800000"/>
              <a:headEnd/>
              <a:tailEnd/>
            </a:ln>
            <a:effectLst/>
          </p:spPr>
        </p:pic>
      </p:grpSp>
      <p:grpSp>
        <p:nvGrpSpPr>
          <p:cNvPr id="29" name="组合 28"/>
          <p:cNvGrpSpPr/>
          <p:nvPr/>
        </p:nvGrpSpPr>
        <p:grpSpPr>
          <a:xfrm>
            <a:off x="3215368" y="2344587"/>
            <a:ext cx="1151438" cy="1411233"/>
            <a:chOff x="3453092" y="514900"/>
            <a:chExt cx="1151438" cy="1411233"/>
          </a:xfrm>
        </p:grpSpPr>
        <p:sp>
          <p:nvSpPr>
            <p:cNvPr id="30" name="TextBox 63"/>
            <p:cNvSpPr txBox="1"/>
            <p:nvPr/>
          </p:nvSpPr>
          <p:spPr>
            <a:xfrm>
              <a:off x="3453092" y="514900"/>
              <a:ext cx="114300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itchFamily="18" charset="0"/>
                  <a:cs typeface="Times New Roman" pitchFamily="18" charset="0"/>
                </a:rPr>
                <a:t>Emphasis </a:t>
              </a:r>
              <a:endParaRPr lang="zh-CN" altLang="en-US" dirty="0">
                <a:latin typeface="Times New Roman" pitchFamily="18" charset="0"/>
                <a:cs typeface="Times New Roman" pitchFamily="18" charset="0"/>
              </a:endParaRPr>
            </a:p>
          </p:txBody>
        </p:sp>
        <p:pic>
          <p:nvPicPr>
            <p:cNvPr id="31" name="Picture 3"/>
            <p:cNvPicPr>
              <a:picLocks noChangeArrowheads="1"/>
            </p:cNvPicPr>
            <p:nvPr/>
          </p:nvPicPr>
          <p:blipFill>
            <a:blip r:embed="rId5" cstate="print"/>
            <a:srcRect/>
            <a:stretch>
              <a:fillRect/>
            </a:stretch>
          </p:blipFill>
          <p:spPr bwMode="auto">
            <a:xfrm>
              <a:off x="3524530" y="846133"/>
              <a:ext cx="1080000" cy="1080000"/>
            </a:xfrm>
            <a:prstGeom prst="rect">
              <a:avLst/>
            </a:prstGeom>
            <a:noFill/>
            <a:ln w="9525">
              <a:noFill/>
              <a:miter lim="800000"/>
              <a:headEnd/>
              <a:tailEnd/>
            </a:ln>
            <a:effectLst/>
          </p:spPr>
        </p:pic>
      </p:grpSp>
      <p:grpSp>
        <p:nvGrpSpPr>
          <p:cNvPr id="32" name="组合 31"/>
          <p:cNvGrpSpPr/>
          <p:nvPr/>
        </p:nvGrpSpPr>
        <p:grpSpPr>
          <a:xfrm>
            <a:off x="4340914" y="2331889"/>
            <a:ext cx="1285884" cy="1428201"/>
            <a:chOff x="4629438" y="502202"/>
            <a:chExt cx="1285884" cy="1428201"/>
          </a:xfrm>
        </p:grpSpPr>
        <p:sp>
          <p:nvSpPr>
            <p:cNvPr id="33" name="TextBox 64"/>
            <p:cNvSpPr txBox="1"/>
            <p:nvPr/>
          </p:nvSpPr>
          <p:spPr>
            <a:xfrm>
              <a:off x="4629438" y="502202"/>
              <a:ext cx="128588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itchFamily="18" charset="0"/>
                  <a:cs typeface="Times New Roman" pitchFamily="18" charset="0"/>
                </a:rPr>
                <a:t>Movement </a:t>
              </a:r>
              <a:endParaRPr lang="zh-CN" altLang="en-US" dirty="0">
                <a:latin typeface="Times New Roman" pitchFamily="18" charset="0"/>
                <a:cs typeface="Times New Roman" pitchFamily="18" charset="0"/>
              </a:endParaRPr>
            </a:p>
          </p:txBody>
        </p:sp>
        <p:pic>
          <p:nvPicPr>
            <p:cNvPr id="34" name="Picture 4"/>
            <p:cNvPicPr>
              <a:picLocks noChangeArrowheads="1"/>
            </p:cNvPicPr>
            <p:nvPr/>
          </p:nvPicPr>
          <p:blipFill>
            <a:blip r:embed="rId6" cstate="print"/>
            <a:srcRect/>
            <a:stretch>
              <a:fillRect/>
            </a:stretch>
          </p:blipFill>
          <p:spPr bwMode="auto">
            <a:xfrm>
              <a:off x="4738976" y="850403"/>
              <a:ext cx="1080000" cy="1080000"/>
            </a:xfrm>
            <a:prstGeom prst="rect">
              <a:avLst/>
            </a:prstGeom>
            <a:noFill/>
            <a:ln w="9525">
              <a:noFill/>
              <a:miter lim="800000"/>
              <a:headEnd/>
              <a:tailEnd/>
            </a:ln>
            <a:effectLst/>
          </p:spPr>
        </p:pic>
      </p:grpSp>
      <p:grpSp>
        <p:nvGrpSpPr>
          <p:cNvPr id="35" name="组合 34"/>
          <p:cNvGrpSpPr/>
          <p:nvPr/>
        </p:nvGrpSpPr>
        <p:grpSpPr>
          <a:xfrm>
            <a:off x="3215368" y="3747389"/>
            <a:ext cx="1151438" cy="1399091"/>
            <a:chOff x="3453092" y="1917702"/>
            <a:chExt cx="1151438" cy="1399091"/>
          </a:xfrm>
        </p:grpSpPr>
        <p:sp>
          <p:nvSpPr>
            <p:cNvPr id="36" name="TextBox 66"/>
            <p:cNvSpPr txBox="1"/>
            <p:nvPr/>
          </p:nvSpPr>
          <p:spPr>
            <a:xfrm>
              <a:off x="3453092" y="1917702"/>
              <a:ext cx="114300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itchFamily="18" charset="0"/>
                  <a:cs typeface="Times New Roman" pitchFamily="18" charset="0"/>
                </a:rPr>
                <a:t>Variety</a:t>
              </a:r>
              <a:endParaRPr lang="zh-CN" altLang="en-US" dirty="0">
                <a:latin typeface="Times New Roman" pitchFamily="18" charset="0"/>
                <a:cs typeface="Times New Roman" pitchFamily="18" charset="0"/>
              </a:endParaRPr>
            </a:p>
          </p:txBody>
        </p:sp>
        <p:pic>
          <p:nvPicPr>
            <p:cNvPr id="37" name="Picture 5" descr="E:\AffectiveImageClassification\IAPS\5760.jpg"/>
            <p:cNvPicPr>
              <a:picLocks noChangeArrowheads="1"/>
            </p:cNvPicPr>
            <p:nvPr/>
          </p:nvPicPr>
          <p:blipFill>
            <a:blip r:embed="rId7" cstate="print"/>
            <a:srcRect/>
            <a:stretch>
              <a:fillRect/>
            </a:stretch>
          </p:blipFill>
          <p:spPr bwMode="auto">
            <a:xfrm>
              <a:off x="3524530" y="2236793"/>
              <a:ext cx="1080000" cy="1080000"/>
            </a:xfrm>
            <a:prstGeom prst="rect">
              <a:avLst/>
            </a:prstGeom>
            <a:noFill/>
          </p:spPr>
        </p:pic>
      </p:grpSp>
      <p:grpSp>
        <p:nvGrpSpPr>
          <p:cNvPr id="38" name="组合 37"/>
          <p:cNvGrpSpPr/>
          <p:nvPr/>
        </p:nvGrpSpPr>
        <p:grpSpPr>
          <a:xfrm>
            <a:off x="4236138" y="3747389"/>
            <a:ext cx="1285884" cy="1391153"/>
            <a:chOff x="4524662" y="1917702"/>
            <a:chExt cx="1285884" cy="1391153"/>
          </a:xfrm>
        </p:grpSpPr>
        <p:sp>
          <p:nvSpPr>
            <p:cNvPr id="39" name="TextBox 67"/>
            <p:cNvSpPr txBox="1"/>
            <p:nvPr/>
          </p:nvSpPr>
          <p:spPr>
            <a:xfrm>
              <a:off x="4524662" y="1917702"/>
              <a:ext cx="128588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mtClean="0">
                  <a:latin typeface="Times New Roman" pitchFamily="18" charset="0"/>
                  <a:cs typeface="Times New Roman" pitchFamily="18" charset="0"/>
                </a:rPr>
                <a:t>Gradation</a:t>
              </a:r>
              <a:endParaRPr lang="zh-CN" altLang="en-US" dirty="0">
                <a:latin typeface="Times New Roman" pitchFamily="18" charset="0"/>
                <a:cs typeface="Times New Roman" pitchFamily="18" charset="0"/>
              </a:endParaRPr>
            </a:p>
          </p:txBody>
        </p:sp>
        <p:pic>
          <p:nvPicPr>
            <p:cNvPr id="40" name="Picture 2"/>
            <p:cNvPicPr>
              <a:picLocks noChangeArrowheads="1"/>
            </p:cNvPicPr>
            <p:nvPr/>
          </p:nvPicPr>
          <p:blipFill>
            <a:blip r:embed="rId8" cstate="print"/>
            <a:srcRect/>
            <a:stretch>
              <a:fillRect/>
            </a:stretch>
          </p:blipFill>
          <p:spPr bwMode="auto">
            <a:xfrm>
              <a:off x="4718338" y="2228855"/>
              <a:ext cx="1080000" cy="1080000"/>
            </a:xfrm>
            <a:prstGeom prst="rect">
              <a:avLst/>
            </a:prstGeom>
            <a:noFill/>
            <a:ln w="9525">
              <a:noFill/>
              <a:miter lim="800000"/>
              <a:headEnd/>
              <a:tailEnd/>
            </a:ln>
            <a:effectLst/>
          </p:spPr>
        </p:pic>
      </p:grpSp>
      <p:grpSp>
        <p:nvGrpSpPr>
          <p:cNvPr id="41" name="组合 40"/>
          <p:cNvGrpSpPr/>
          <p:nvPr/>
        </p:nvGrpSpPr>
        <p:grpSpPr>
          <a:xfrm>
            <a:off x="2123160" y="3747389"/>
            <a:ext cx="1143008" cy="1391153"/>
            <a:chOff x="2310084" y="1917702"/>
            <a:chExt cx="1143008" cy="1391153"/>
          </a:xfrm>
        </p:grpSpPr>
        <p:sp>
          <p:nvSpPr>
            <p:cNvPr id="42" name="TextBox 65"/>
            <p:cNvSpPr txBox="1"/>
            <p:nvPr/>
          </p:nvSpPr>
          <p:spPr>
            <a:xfrm>
              <a:off x="2310084" y="1917702"/>
              <a:ext cx="1143008"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smtClean="0">
                  <a:latin typeface="Times New Roman" pitchFamily="18" charset="0"/>
                  <a:cs typeface="Times New Roman" pitchFamily="18" charset="0"/>
                </a:rPr>
                <a:t>Harmony </a:t>
              </a:r>
              <a:endParaRPr lang="zh-CN" altLang="en-US" dirty="0">
                <a:latin typeface="Times New Roman" pitchFamily="18" charset="0"/>
                <a:cs typeface="Times New Roman" pitchFamily="18" charset="0"/>
              </a:endParaRPr>
            </a:p>
          </p:txBody>
        </p:sp>
        <p:pic>
          <p:nvPicPr>
            <p:cNvPr id="43" name="Picture 3"/>
            <p:cNvPicPr>
              <a:picLocks noChangeAspect="1" noChangeArrowheads="1"/>
            </p:cNvPicPr>
            <p:nvPr/>
          </p:nvPicPr>
          <p:blipFill>
            <a:blip r:embed="rId9" cstate="print"/>
            <a:srcRect/>
            <a:stretch>
              <a:fillRect/>
            </a:stretch>
          </p:blipFill>
          <p:spPr bwMode="auto">
            <a:xfrm>
              <a:off x="2330722" y="2228855"/>
              <a:ext cx="1080000" cy="1080000"/>
            </a:xfrm>
            <a:prstGeom prst="rect">
              <a:avLst/>
            </a:prstGeom>
            <a:noFill/>
            <a:ln w="9525">
              <a:noFill/>
              <a:miter lim="800000"/>
              <a:headEnd/>
              <a:tailEnd/>
            </a:ln>
            <a:effectLst/>
          </p:spPr>
        </p:pic>
      </p:grpSp>
      <p:sp>
        <p:nvSpPr>
          <p:cNvPr id="44" name="圆角矩形 62"/>
          <p:cNvSpPr/>
          <p:nvPr/>
        </p:nvSpPr>
        <p:spPr>
          <a:xfrm>
            <a:off x="6122186" y="4617442"/>
            <a:ext cx="1071574" cy="475488"/>
          </a:xfrm>
          <a:prstGeom prst="roundRect">
            <a:avLst>
              <a:gd name="adj" fmla="val 227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solidFill>
                  <a:schemeClr val="tx1"/>
                </a:solidFill>
                <a:latin typeface="Times New Roman" pitchFamily="18" charset="0"/>
                <a:cs typeface="Times New Roman" pitchFamily="18" charset="0"/>
              </a:rPr>
              <a:t>Emotion labels</a:t>
            </a:r>
            <a:endParaRPr lang="zh-CN" altLang="en-US" dirty="0">
              <a:solidFill>
                <a:schemeClr val="tx1"/>
              </a:solidFill>
              <a:latin typeface="Times New Roman" pitchFamily="18" charset="0"/>
              <a:cs typeface="Times New Roman" pitchFamily="18" charset="0"/>
            </a:endParaRPr>
          </a:p>
        </p:txBody>
      </p:sp>
      <p:sp>
        <p:nvSpPr>
          <p:cNvPr id="45" name="Oval 86"/>
          <p:cNvSpPr/>
          <p:nvPr/>
        </p:nvSpPr>
        <p:spPr>
          <a:xfrm>
            <a:off x="7380105" y="2367749"/>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直接箭头连接符 217"/>
          <p:cNvCxnSpPr>
            <a:stCxn id="44" idx="3"/>
            <a:endCxn id="12" idx="1"/>
          </p:cNvCxnSpPr>
          <p:nvPr/>
        </p:nvCxnSpPr>
        <p:spPr>
          <a:xfrm flipV="1">
            <a:off x="7193760" y="4853831"/>
            <a:ext cx="648072" cy="135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接连接符 64"/>
          <p:cNvCxnSpPr/>
          <p:nvPr/>
        </p:nvCxnSpPr>
        <p:spPr>
          <a:xfrm>
            <a:off x="7194304" y="2519668"/>
            <a:ext cx="18288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64"/>
          <p:cNvCxnSpPr/>
          <p:nvPr/>
        </p:nvCxnSpPr>
        <p:spPr>
          <a:xfrm>
            <a:off x="7673779" y="2511765"/>
            <a:ext cx="18288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387406" y="2279580"/>
            <a:ext cx="274320" cy="457200"/>
          </a:xfrm>
          <a:prstGeom prst="rect">
            <a:avLst/>
          </a:prstGeom>
          <a:noFill/>
        </p:spPr>
        <p:txBody>
          <a:bodyPr wrap="square" rtlCol="0">
            <a:spAutoFit/>
          </a:bodyPr>
          <a:lstStyle/>
          <a:p>
            <a:pPr algn="ctr"/>
            <a:r>
              <a:rPr lang="en-US" sz="2400" dirty="0" smtClean="0"/>
              <a:t>+</a:t>
            </a:r>
            <a:endParaRPr lang="en-US" sz="2400" dirty="0"/>
          </a:p>
        </p:txBody>
      </p:sp>
      <p:sp>
        <p:nvSpPr>
          <p:cNvPr id="50" name="矩形 188"/>
          <p:cNvSpPr/>
          <p:nvPr/>
        </p:nvSpPr>
        <p:spPr>
          <a:xfrm>
            <a:off x="5772612" y="1971424"/>
            <a:ext cx="3312000" cy="3233448"/>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solidFill>
              <a:latin typeface="Times New Roman" pitchFamily="18" charset="0"/>
              <a:cs typeface="Times New Roman" pitchFamily="18" charset="0"/>
            </a:endParaRPr>
          </a:p>
        </p:txBody>
      </p:sp>
      <p:sp>
        <p:nvSpPr>
          <p:cNvPr id="51" name="矩形 203"/>
          <p:cNvSpPr/>
          <p:nvPr/>
        </p:nvSpPr>
        <p:spPr>
          <a:xfrm>
            <a:off x="5632404" y="1844824"/>
            <a:ext cx="3581400" cy="4761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b="1" dirty="0" smtClean="0">
                <a:solidFill>
                  <a:schemeClr val="tx1"/>
                </a:solidFill>
                <a:latin typeface="Times New Roman" pitchFamily="18" charset="0"/>
                <a:cs typeface="Times New Roman" pitchFamily="18" charset="0"/>
              </a:rPr>
              <a:t>Training and Testing</a:t>
            </a:r>
            <a:endParaRPr lang="zh-CN" altLang="en-US" b="1" dirty="0">
              <a:solidFill>
                <a:schemeClr val="tx1"/>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2602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b="1" dirty="0" smtClean="0">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Movement</a:t>
            </a:r>
            <a:endParaRPr lang="en-US" altLang="zh-CN" sz="3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4499992" y="1556792"/>
            <a:ext cx="4290000"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the sense of</a:t>
            </a:r>
          </a:p>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equilibrium or stability</a:t>
            </a:r>
          </a:p>
        </p:txBody>
      </p:sp>
      <p:pic>
        <p:nvPicPr>
          <p:cNvPr id="7" name="Picture 5" descr="Caravagg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117" y="3757637"/>
            <a:ext cx="1402480" cy="2191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aisy-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4133458"/>
            <a:ext cx="169431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48658" y="4133458"/>
            <a:ext cx="1987745"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87391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a:latin typeface="Times New Roman" pitchFamily="18" charset="0"/>
              </a:rPr>
              <a:t>Balance </a:t>
            </a:r>
            <a:r>
              <a:rPr lang="en-US" altLang="zh-CN" sz="3600" b="1" dirty="0" smtClean="0">
                <a:latin typeface="Times New Roman" pitchFamily="18" charset="0"/>
              </a:rPr>
              <a:t>Features</a:t>
            </a:r>
            <a:endParaRPr lang="zh-CN" altLang="en-US" sz="3600" b="1" dirty="0">
              <a:latin typeface="Times New Roman" pitchFamily="18" charset="0"/>
            </a:endParaRPr>
          </a:p>
        </p:txBody>
      </p:sp>
      <p:sp>
        <p:nvSpPr>
          <p:cNvPr id="5" name="Content Placeholder 2"/>
          <p:cNvSpPr>
            <a:spLocks noGrp="1"/>
          </p:cNvSpPr>
          <p:nvPr>
            <p:ph idx="1"/>
          </p:nvPr>
        </p:nvSpPr>
        <p:spPr bwMode="auto">
          <a:xfrm>
            <a:off x="323528" y="1772816"/>
            <a:ext cx="3961805"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Bilateral symmetry</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60948"/>
            <a:ext cx="8076840" cy="24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bwMode="auto">
          <a:xfrm>
            <a:off x="323528" y="1556792"/>
            <a:ext cx="8712968"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endParaRPr lang="en-US" altLang="zh-CN" sz="2800" dirty="0">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bwMode="auto">
          <a:xfrm>
            <a:off x="4716016" y="1772816"/>
            <a:ext cx="4427984"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Rotational symmetry</a:t>
            </a:r>
            <a:endParaRPr lang="en-US" altLang="zh-CN" sz="2800" dirty="0">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bwMode="auto">
          <a:xfrm>
            <a:off x="322163" y="1772816"/>
            <a:ext cx="3961805"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latin typeface="Times New Roman" panose="02020603050405020304" pitchFamily="18" charset="0"/>
                <a:cs typeface="Times New Roman" panose="02020603050405020304" pitchFamily="18" charset="0"/>
              </a:rPr>
              <a:t>Bilateral symmetry</a:t>
            </a:r>
          </a:p>
        </p:txBody>
      </p:sp>
    </p:spTree>
    <p:custDataLst>
      <p:tags r:id="rId1"/>
    </p:custDataLst>
    <p:extLst>
      <p:ext uri="{BB962C8B-B14F-4D97-AF65-F5344CB8AC3E}">
        <p14:creationId xmlns:p14="http://schemas.microsoft.com/office/powerpoint/2010/main" val="56592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a:solidFill>
                  <a:prstClr val="black"/>
                </a:solidFill>
                <a:latin typeface="Times New Roman" pitchFamily="18" charset="0"/>
              </a:rPr>
              <a:t>Balance </a:t>
            </a:r>
            <a:r>
              <a:rPr lang="en-US" altLang="zh-CN" sz="3600" b="1" dirty="0" smtClean="0">
                <a:solidFill>
                  <a:prstClr val="black"/>
                </a:solidFill>
                <a:latin typeface="Times New Roman" pitchFamily="18" charset="0"/>
              </a:rPr>
              <a:t>Features</a:t>
            </a:r>
            <a:endParaRPr lang="zh-CN" altLang="en-US" sz="3600" b="1" dirty="0">
              <a:solidFill>
                <a:prstClr val="black"/>
              </a:solidFill>
              <a:latin typeface="Times New Roman" pitchFamily="18" charset="0"/>
            </a:endParaRPr>
          </a:p>
        </p:txBody>
      </p:sp>
      <p:sp>
        <p:nvSpPr>
          <p:cNvPr id="5" name="Content Placeholder 2"/>
          <p:cNvSpPr>
            <a:spLocks noGrp="1"/>
          </p:cNvSpPr>
          <p:nvPr>
            <p:ph idx="1"/>
          </p:nvPr>
        </p:nvSpPr>
        <p:spPr bwMode="auto">
          <a:xfrm>
            <a:off x="323528" y="1772816"/>
            <a:ext cx="3961805"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Bilateral symmetry</a:t>
            </a:r>
          </a:p>
        </p:txBody>
      </p:sp>
      <p:sp>
        <p:nvSpPr>
          <p:cNvPr id="6" name="Content Placeholder 2"/>
          <p:cNvSpPr txBox="1">
            <a:spLocks/>
          </p:cNvSpPr>
          <p:nvPr/>
        </p:nvSpPr>
        <p:spPr bwMode="auto">
          <a:xfrm>
            <a:off x="323528" y="1556792"/>
            <a:ext cx="8712968"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endParaRPr lang="en-US" altLang="zh-CN" sz="2800" dirty="0">
              <a:solidFill>
                <a:prstClr val="black"/>
              </a:solidFill>
              <a:latin typeface="Times New Roman" panose="02020603050405020304" pitchFamily="18" charset="0"/>
              <a:cs typeface="Times New Roman" panose="02020603050405020304" pitchFamily="18" charset="0"/>
            </a:endParaRPr>
          </a:p>
        </p:txBody>
      </p:sp>
      <p:sp>
        <p:nvSpPr>
          <p:cNvPr id="7" name="Content Placeholder 2"/>
          <p:cNvSpPr txBox="1">
            <a:spLocks/>
          </p:cNvSpPr>
          <p:nvPr/>
        </p:nvSpPr>
        <p:spPr bwMode="auto">
          <a:xfrm>
            <a:off x="4716016" y="1772816"/>
            <a:ext cx="4427984"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solidFill>
                  <a:prstClr val="black"/>
                </a:solidFill>
                <a:latin typeface="Times New Roman" panose="02020603050405020304" pitchFamily="18" charset="0"/>
                <a:cs typeface="Times New Roman" panose="02020603050405020304" pitchFamily="18" charset="0"/>
              </a:rPr>
              <a:t>Rotational symmetry</a:t>
            </a:r>
            <a:endParaRPr lang="en-US" altLang="zh-CN" sz="2800" b="1" dirty="0">
              <a:solidFill>
                <a:prstClr val="black"/>
              </a:solidFill>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852936"/>
            <a:ext cx="8161529" cy="2761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5369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b="1" dirty="0">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Movement</a:t>
            </a:r>
            <a:endParaRPr lang="en-US" altLang="zh-CN" sz="3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4026416" y="1556792"/>
            <a:ext cx="5010080"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sudden and abrupt changes</a:t>
            </a:r>
          </a:p>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to stress the difference</a:t>
            </a:r>
            <a:endParaRPr lang="en-US" altLang="zh-CN" sz="3200" dirty="0">
              <a:latin typeface="Times New Roman" panose="02020603050405020304" pitchFamily="18" charset="0"/>
              <a:cs typeface="Times New Roman" panose="02020603050405020304" pitchFamily="18" charset="0"/>
            </a:endParaRPr>
          </a:p>
        </p:txBody>
      </p:sp>
      <p:pic>
        <p:nvPicPr>
          <p:cNvPr id="9" name="Picture 6" descr="Self Red Scar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6842" y="3627359"/>
            <a:ext cx="1893877" cy="25196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ine-hart_in_bl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627162"/>
            <a:ext cx="2078124" cy="252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07628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Emphasis Features</a:t>
            </a:r>
            <a:endParaRPr lang="zh-CN" altLang="en-US" sz="3600" b="1" dirty="0">
              <a:latin typeface="Times New Roman" pitchFamily="18" charset="0"/>
            </a:endParaRPr>
          </a:p>
        </p:txBody>
      </p:sp>
      <p:grpSp>
        <p:nvGrpSpPr>
          <p:cNvPr id="2" name="组合 1"/>
          <p:cNvGrpSpPr/>
          <p:nvPr/>
        </p:nvGrpSpPr>
        <p:grpSpPr>
          <a:xfrm>
            <a:off x="30871" y="2636912"/>
            <a:ext cx="9201329" cy="3454643"/>
            <a:chOff x="30871" y="2636912"/>
            <a:chExt cx="9201329" cy="3454643"/>
          </a:xfrm>
        </p:grpSpPr>
        <p:pic>
          <p:nvPicPr>
            <p:cNvPr id="4" name="Bild 3" descr="itten1_ctrst_hue.gif"/>
            <p:cNvPicPr>
              <a:picLocks noChangeAspect="1"/>
            </p:cNvPicPr>
            <p:nvPr/>
          </p:nvPicPr>
          <p:blipFill>
            <a:blip r:embed="rId5"/>
            <a:stretch>
              <a:fillRect/>
            </a:stretch>
          </p:blipFill>
          <p:spPr>
            <a:xfrm>
              <a:off x="266575" y="2636912"/>
              <a:ext cx="752593" cy="1016001"/>
            </a:xfrm>
            <a:prstGeom prst="rect">
              <a:avLst/>
            </a:prstGeom>
          </p:spPr>
        </p:pic>
        <p:pic>
          <p:nvPicPr>
            <p:cNvPr id="6" name="Bild 4" descr="itten1_living_brain.jpg"/>
            <p:cNvPicPr>
              <a:picLocks noChangeAspect="1"/>
            </p:cNvPicPr>
            <p:nvPr/>
          </p:nvPicPr>
          <p:blipFill>
            <a:blip r:embed="rId6"/>
            <a:srcRect t="25926" b="7407"/>
            <a:stretch>
              <a:fillRect/>
            </a:stretch>
          </p:blipFill>
          <p:spPr>
            <a:xfrm>
              <a:off x="30871" y="4037661"/>
              <a:ext cx="1224000" cy="1259617"/>
            </a:xfrm>
            <a:prstGeom prst="rect">
              <a:avLst/>
            </a:prstGeom>
          </p:spPr>
        </p:pic>
        <p:pic>
          <p:nvPicPr>
            <p:cNvPr id="7" name="Bild 5" descr="itten3_ctrst_lgtdk.gif"/>
            <p:cNvPicPr>
              <a:picLocks noChangeAspect="1"/>
            </p:cNvPicPr>
            <p:nvPr/>
          </p:nvPicPr>
          <p:blipFill>
            <a:blip r:embed="rId7"/>
            <a:stretch>
              <a:fillRect/>
            </a:stretch>
          </p:blipFill>
          <p:spPr>
            <a:xfrm>
              <a:off x="2664295" y="2650768"/>
              <a:ext cx="762000" cy="1028700"/>
            </a:xfrm>
            <a:prstGeom prst="rect">
              <a:avLst/>
            </a:prstGeom>
          </p:spPr>
        </p:pic>
        <p:pic>
          <p:nvPicPr>
            <p:cNvPr id="8" name="Bild 6" descr="itten2_ctrst_sat.gif"/>
            <p:cNvPicPr>
              <a:picLocks noChangeAspect="1"/>
            </p:cNvPicPr>
            <p:nvPr/>
          </p:nvPicPr>
          <p:blipFill>
            <a:blip r:embed="rId8"/>
            <a:stretch>
              <a:fillRect/>
            </a:stretch>
          </p:blipFill>
          <p:spPr>
            <a:xfrm>
              <a:off x="1480789" y="2650768"/>
              <a:ext cx="762000" cy="1028700"/>
            </a:xfrm>
            <a:prstGeom prst="rect">
              <a:avLst/>
            </a:prstGeom>
          </p:spPr>
        </p:pic>
        <p:pic>
          <p:nvPicPr>
            <p:cNvPr id="9" name="Bild 7" descr="itten2_Georges_de_la_tour_nativite.jpg"/>
            <p:cNvPicPr>
              <a:picLocks noChangeAspect="1"/>
            </p:cNvPicPr>
            <p:nvPr/>
          </p:nvPicPr>
          <p:blipFill>
            <a:blip r:embed="rId9"/>
            <a:stretch>
              <a:fillRect/>
            </a:stretch>
          </p:blipFill>
          <p:spPr>
            <a:xfrm>
              <a:off x="1285789" y="4192871"/>
              <a:ext cx="1152000" cy="949196"/>
            </a:xfrm>
            <a:prstGeom prst="rect">
              <a:avLst/>
            </a:prstGeom>
          </p:spPr>
        </p:pic>
        <p:pic>
          <p:nvPicPr>
            <p:cNvPr id="10" name="Bild 8" descr="itten3_lightdarkseurat.jpg"/>
            <p:cNvPicPr>
              <a:picLocks noChangeAspect="1"/>
            </p:cNvPicPr>
            <p:nvPr/>
          </p:nvPicPr>
          <p:blipFill>
            <a:blip r:embed="rId10"/>
            <a:stretch>
              <a:fillRect/>
            </a:stretch>
          </p:blipFill>
          <p:spPr>
            <a:xfrm>
              <a:off x="2468707" y="3894669"/>
              <a:ext cx="1188000" cy="1545601"/>
            </a:xfrm>
            <a:prstGeom prst="rect">
              <a:avLst/>
            </a:prstGeom>
          </p:spPr>
        </p:pic>
        <p:pic>
          <p:nvPicPr>
            <p:cNvPr id="11" name="Bild 9" descr="itten4_ctrst_compl.gif"/>
            <p:cNvPicPr>
              <a:picLocks noChangeAspect="1"/>
            </p:cNvPicPr>
            <p:nvPr/>
          </p:nvPicPr>
          <p:blipFill>
            <a:blip r:embed="rId11"/>
            <a:stretch>
              <a:fillRect/>
            </a:stretch>
          </p:blipFill>
          <p:spPr>
            <a:xfrm>
              <a:off x="4008625" y="2650768"/>
              <a:ext cx="762000" cy="1028700"/>
            </a:xfrm>
            <a:prstGeom prst="rect">
              <a:avLst/>
            </a:prstGeom>
          </p:spPr>
        </p:pic>
        <p:pic>
          <p:nvPicPr>
            <p:cNvPr id="12" name="Bild 10" descr="itten4_van-gogh_night_cafe.jpg"/>
            <p:cNvPicPr>
              <a:picLocks noChangeAspect="1"/>
            </p:cNvPicPr>
            <p:nvPr/>
          </p:nvPicPr>
          <p:blipFill>
            <a:blip r:embed="rId12"/>
            <a:stretch>
              <a:fillRect/>
            </a:stretch>
          </p:blipFill>
          <p:spPr>
            <a:xfrm>
              <a:off x="3687625" y="4096509"/>
              <a:ext cx="1404000" cy="1141920"/>
            </a:xfrm>
            <a:prstGeom prst="rect">
              <a:avLst/>
            </a:prstGeom>
          </p:spPr>
        </p:pic>
        <p:pic>
          <p:nvPicPr>
            <p:cNvPr id="13" name="Bild 11" descr="itten5_ctrst_wmcl.gif"/>
            <p:cNvPicPr>
              <a:picLocks noChangeAspect="1"/>
            </p:cNvPicPr>
            <p:nvPr/>
          </p:nvPicPr>
          <p:blipFill>
            <a:blip r:embed="rId13"/>
            <a:stretch>
              <a:fillRect/>
            </a:stretch>
          </p:blipFill>
          <p:spPr>
            <a:xfrm>
              <a:off x="5529198" y="2636912"/>
              <a:ext cx="762000" cy="1028700"/>
            </a:xfrm>
            <a:prstGeom prst="rect">
              <a:avLst/>
            </a:prstGeom>
          </p:spPr>
        </p:pic>
        <p:pic>
          <p:nvPicPr>
            <p:cNvPr id="14" name="Bild 12" descr="itten5_HP_fire_1830.gif"/>
            <p:cNvPicPr>
              <a:picLocks noChangeAspect="1"/>
            </p:cNvPicPr>
            <p:nvPr/>
          </p:nvPicPr>
          <p:blipFill>
            <a:blip r:embed="rId14"/>
            <a:stretch>
              <a:fillRect/>
            </a:stretch>
          </p:blipFill>
          <p:spPr>
            <a:xfrm>
              <a:off x="5122543" y="4078749"/>
              <a:ext cx="1584000" cy="1177440"/>
            </a:xfrm>
            <a:prstGeom prst="rect">
              <a:avLst/>
            </a:prstGeom>
          </p:spPr>
        </p:pic>
        <p:pic>
          <p:nvPicPr>
            <p:cNvPr id="15" name="Bild 13" descr="itten6_ctrst_extn.gif"/>
            <p:cNvPicPr>
              <a:picLocks noChangeAspect="1"/>
            </p:cNvPicPr>
            <p:nvPr/>
          </p:nvPicPr>
          <p:blipFill>
            <a:blip r:embed="rId15"/>
            <a:stretch>
              <a:fillRect/>
            </a:stretch>
          </p:blipFill>
          <p:spPr>
            <a:xfrm>
              <a:off x="6942943" y="2636912"/>
              <a:ext cx="762000" cy="1028700"/>
            </a:xfrm>
            <a:prstGeom prst="rect">
              <a:avLst/>
            </a:prstGeom>
          </p:spPr>
        </p:pic>
        <p:pic>
          <p:nvPicPr>
            <p:cNvPr id="16" name="Bild 14" descr="itten6_mat04.jpg"/>
            <p:cNvPicPr>
              <a:picLocks noChangeAspect="1"/>
            </p:cNvPicPr>
            <p:nvPr/>
          </p:nvPicPr>
          <p:blipFill>
            <a:blip r:embed="rId16"/>
            <a:stretch>
              <a:fillRect/>
            </a:stretch>
          </p:blipFill>
          <p:spPr>
            <a:xfrm>
              <a:off x="6737460" y="4239517"/>
              <a:ext cx="1188000" cy="855905"/>
            </a:xfrm>
            <a:prstGeom prst="rect">
              <a:avLst/>
            </a:prstGeom>
          </p:spPr>
        </p:pic>
        <p:pic>
          <p:nvPicPr>
            <p:cNvPr id="17" name="Bild 15" descr="itten7_ctrst_simlt.gif"/>
            <p:cNvPicPr>
              <a:picLocks noChangeAspect="1"/>
            </p:cNvPicPr>
            <p:nvPr/>
          </p:nvPicPr>
          <p:blipFill>
            <a:blip r:embed="rId17"/>
            <a:stretch>
              <a:fillRect/>
            </a:stretch>
          </p:blipFill>
          <p:spPr>
            <a:xfrm>
              <a:off x="8149049" y="2636912"/>
              <a:ext cx="762000" cy="1028700"/>
            </a:xfrm>
            <a:prstGeom prst="rect">
              <a:avLst/>
            </a:prstGeom>
          </p:spPr>
        </p:pic>
        <p:pic>
          <p:nvPicPr>
            <p:cNvPr id="18" name="Bild 16" descr="itten7_wess-wilson.gif"/>
            <p:cNvPicPr>
              <a:picLocks noChangeAspect="1"/>
            </p:cNvPicPr>
            <p:nvPr/>
          </p:nvPicPr>
          <p:blipFill>
            <a:blip r:embed="rId18"/>
            <a:stretch>
              <a:fillRect/>
            </a:stretch>
          </p:blipFill>
          <p:spPr>
            <a:xfrm>
              <a:off x="7956376" y="3861969"/>
              <a:ext cx="1147346" cy="1611001"/>
            </a:xfrm>
            <a:prstGeom prst="rect">
              <a:avLst/>
            </a:prstGeom>
          </p:spPr>
        </p:pic>
        <p:sp>
          <p:nvSpPr>
            <p:cNvPr id="19" name="TextBox 18"/>
            <p:cNvSpPr txBox="1"/>
            <p:nvPr/>
          </p:nvSpPr>
          <p:spPr>
            <a:xfrm>
              <a:off x="364828" y="5583723"/>
              <a:ext cx="556086" cy="369332"/>
            </a:xfrm>
            <a:prstGeom prst="rect">
              <a:avLst/>
            </a:prstGeom>
            <a:noFill/>
          </p:spPr>
          <p:txBody>
            <a:bodyPr wrap="square" rtlCol="0">
              <a:spAutoFit/>
            </a:bodyPr>
            <a:lstStyle/>
            <a:p>
              <a:pPr algn="ctr"/>
              <a:r>
                <a:rPr lang="en-US" altLang="zh-CN" dirty="0" smtClean="0"/>
                <a:t>hue</a:t>
              </a:r>
              <a:endParaRPr lang="zh-CN" altLang="en-US" dirty="0"/>
            </a:p>
          </p:txBody>
        </p:sp>
        <p:sp>
          <p:nvSpPr>
            <p:cNvPr id="20" name="TextBox 19"/>
            <p:cNvSpPr txBox="1"/>
            <p:nvPr/>
          </p:nvSpPr>
          <p:spPr>
            <a:xfrm>
              <a:off x="1285789" y="5583723"/>
              <a:ext cx="1168009" cy="369332"/>
            </a:xfrm>
            <a:prstGeom prst="rect">
              <a:avLst/>
            </a:prstGeom>
            <a:noFill/>
          </p:spPr>
          <p:txBody>
            <a:bodyPr wrap="square" rtlCol="0">
              <a:spAutoFit/>
            </a:bodyPr>
            <a:lstStyle/>
            <a:p>
              <a:pPr algn="ctr"/>
              <a:r>
                <a:rPr lang="en-US" altLang="zh-CN" dirty="0" smtClean="0"/>
                <a:t>saturation </a:t>
              </a:r>
              <a:endParaRPr lang="zh-CN" altLang="en-US" dirty="0"/>
            </a:p>
          </p:txBody>
        </p:sp>
        <p:sp>
          <p:nvSpPr>
            <p:cNvPr id="21" name="TextBox 20"/>
            <p:cNvSpPr txBox="1"/>
            <p:nvPr/>
          </p:nvSpPr>
          <p:spPr>
            <a:xfrm>
              <a:off x="2557795" y="5445224"/>
              <a:ext cx="975000" cy="646331"/>
            </a:xfrm>
            <a:prstGeom prst="rect">
              <a:avLst/>
            </a:prstGeom>
            <a:noFill/>
          </p:spPr>
          <p:txBody>
            <a:bodyPr wrap="square" rtlCol="0">
              <a:spAutoFit/>
            </a:bodyPr>
            <a:lstStyle/>
            <a:p>
              <a:pPr algn="ctr"/>
              <a:r>
                <a:rPr lang="en-US" altLang="zh-CN" dirty="0" smtClean="0"/>
                <a:t>light and dark</a:t>
              </a:r>
              <a:endParaRPr lang="zh-CN" altLang="en-US" dirty="0"/>
            </a:p>
          </p:txBody>
        </p:sp>
        <p:sp>
          <p:nvSpPr>
            <p:cNvPr id="22" name="TextBox 21"/>
            <p:cNvSpPr txBox="1"/>
            <p:nvPr/>
          </p:nvSpPr>
          <p:spPr>
            <a:xfrm>
              <a:off x="3676747" y="5583723"/>
              <a:ext cx="1425330" cy="369332"/>
            </a:xfrm>
            <a:prstGeom prst="rect">
              <a:avLst/>
            </a:prstGeom>
            <a:noFill/>
          </p:spPr>
          <p:txBody>
            <a:bodyPr wrap="square" rtlCol="0">
              <a:spAutoFit/>
            </a:bodyPr>
            <a:lstStyle/>
            <a:p>
              <a:pPr algn="ctr"/>
              <a:r>
                <a:rPr lang="en-US" altLang="zh-CN" dirty="0" smtClean="0"/>
                <a:t>complements</a:t>
              </a:r>
              <a:endParaRPr lang="en-US" altLang="zh-CN" dirty="0"/>
            </a:p>
          </p:txBody>
        </p:sp>
        <p:sp>
          <p:nvSpPr>
            <p:cNvPr id="23" name="TextBox 22"/>
            <p:cNvSpPr txBox="1"/>
            <p:nvPr/>
          </p:nvSpPr>
          <p:spPr>
            <a:xfrm>
              <a:off x="5326194" y="5583723"/>
              <a:ext cx="1168009" cy="369332"/>
            </a:xfrm>
            <a:prstGeom prst="rect">
              <a:avLst/>
            </a:prstGeom>
            <a:noFill/>
          </p:spPr>
          <p:txBody>
            <a:bodyPr wrap="square" rtlCol="0">
              <a:spAutoFit/>
            </a:bodyPr>
            <a:lstStyle/>
            <a:p>
              <a:pPr algn="ctr"/>
              <a:r>
                <a:rPr lang="en-US" altLang="zh-CN" dirty="0" smtClean="0"/>
                <a:t>warmth</a:t>
              </a:r>
              <a:endParaRPr lang="zh-CN" altLang="en-US" dirty="0"/>
            </a:p>
          </p:txBody>
        </p:sp>
        <p:sp>
          <p:nvSpPr>
            <p:cNvPr id="24" name="TextBox 23"/>
            <p:cNvSpPr txBox="1"/>
            <p:nvPr/>
          </p:nvSpPr>
          <p:spPr>
            <a:xfrm>
              <a:off x="6739939" y="5583723"/>
              <a:ext cx="1168009" cy="369332"/>
            </a:xfrm>
            <a:prstGeom prst="rect">
              <a:avLst/>
            </a:prstGeom>
            <a:noFill/>
          </p:spPr>
          <p:txBody>
            <a:bodyPr wrap="square" rtlCol="0">
              <a:spAutoFit/>
            </a:bodyPr>
            <a:lstStyle/>
            <a:p>
              <a:pPr algn="ctr"/>
              <a:r>
                <a:rPr lang="en-US" altLang="zh-CN" dirty="0" smtClean="0"/>
                <a:t>extension</a:t>
              </a:r>
              <a:endParaRPr lang="zh-CN" altLang="en-US" dirty="0"/>
            </a:p>
          </p:txBody>
        </p:sp>
        <p:sp>
          <p:nvSpPr>
            <p:cNvPr id="25" name="TextBox 24"/>
            <p:cNvSpPr txBox="1"/>
            <p:nvPr/>
          </p:nvSpPr>
          <p:spPr>
            <a:xfrm>
              <a:off x="7806167" y="5583723"/>
              <a:ext cx="1426033" cy="369332"/>
            </a:xfrm>
            <a:prstGeom prst="rect">
              <a:avLst/>
            </a:prstGeom>
            <a:noFill/>
          </p:spPr>
          <p:txBody>
            <a:bodyPr wrap="square" rtlCol="0">
              <a:spAutoFit/>
            </a:bodyPr>
            <a:lstStyle/>
            <a:p>
              <a:pPr algn="ctr"/>
              <a:r>
                <a:rPr lang="en-US" altLang="zh-CN" dirty="0" smtClean="0"/>
                <a:t>simultaneous</a:t>
              </a:r>
              <a:endParaRPr lang="zh-CN" altLang="en-US" dirty="0"/>
            </a:p>
          </p:txBody>
        </p:sp>
      </p:grpSp>
      <p:sp>
        <p:nvSpPr>
          <p:cNvPr id="27" name="Content Placeholder 2"/>
          <p:cNvSpPr>
            <a:spLocks noGrp="1"/>
          </p:cNvSpPr>
          <p:nvPr>
            <p:ph idx="1"/>
          </p:nvPr>
        </p:nvSpPr>
        <p:spPr bwMode="auto">
          <a:xfrm>
            <a:off x="323528" y="1340768"/>
            <a:ext cx="3685097"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err="1" smtClean="0">
                <a:latin typeface="Times New Roman" panose="02020603050405020304" pitchFamily="18" charset="0"/>
                <a:cs typeface="Times New Roman" panose="02020603050405020304" pitchFamily="18" charset="0"/>
              </a:rPr>
              <a:t>Itten</a:t>
            </a:r>
            <a:r>
              <a:rPr lang="en-US" altLang="zh-CN" sz="2800" dirty="0" smtClean="0">
                <a:latin typeface="Times New Roman" panose="02020603050405020304" pitchFamily="18" charset="0"/>
                <a:cs typeface="Times New Roman" panose="02020603050405020304" pitchFamily="18" charset="0"/>
              </a:rPr>
              <a:t> color contrast</a:t>
            </a:r>
            <a:endParaRPr lang="en-US" altLang="zh-CN" sz="2800" dirty="0">
              <a:latin typeface="Times New Roman" panose="02020603050405020304" pitchFamily="18" charset="0"/>
              <a:cs typeface="Times New Roman" panose="02020603050405020304" pitchFamily="18" charset="0"/>
            </a:endParaRPr>
          </a:p>
        </p:txBody>
      </p:sp>
      <p:sp>
        <p:nvSpPr>
          <p:cNvPr id="26" name="Content Placeholder 2"/>
          <p:cNvSpPr txBox="1">
            <a:spLocks/>
          </p:cNvSpPr>
          <p:nvPr/>
        </p:nvSpPr>
        <p:spPr bwMode="auto">
          <a:xfrm>
            <a:off x="4355977" y="1340768"/>
            <a:ext cx="4876224"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Rate of focused attention</a:t>
            </a:r>
            <a:endParaRPr lang="en-US" altLang="zh-CN" sz="2800" dirty="0">
              <a:latin typeface="Times New Roman" panose="02020603050405020304" pitchFamily="18" charset="0"/>
              <a:cs typeface="Times New Roman" panose="02020603050405020304" pitchFamily="18" charset="0"/>
            </a:endParaRPr>
          </a:p>
        </p:txBody>
      </p:sp>
      <p:sp>
        <p:nvSpPr>
          <p:cNvPr id="28" name="Content Placeholder 2"/>
          <p:cNvSpPr txBox="1">
            <a:spLocks/>
          </p:cNvSpPr>
          <p:nvPr/>
        </p:nvSpPr>
        <p:spPr bwMode="auto">
          <a:xfrm>
            <a:off x="323528" y="1340768"/>
            <a:ext cx="3685097"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b="1" dirty="0" err="1" smtClean="0">
                <a:latin typeface="Times New Roman" panose="02020603050405020304" pitchFamily="18" charset="0"/>
                <a:cs typeface="Times New Roman" panose="02020603050405020304" pitchFamily="18" charset="0"/>
              </a:rPr>
              <a:t>Itten</a:t>
            </a:r>
            <a:r>
              <a:rPr lang="en-US" altLang="zh-CN" sz="2800" b="1" dirty="0" smtClean="0">
                <a:latin typeface="Times New Roman" panose="02020603050405020304" pitchFamily="18" charset="0"/>
                <a:cs typeface="Times New Roman" panose="02020603050405020304" pitchFamily="18" charset="0"/>
              </a:rPr>
              <a:t> color contrast</a:t>
            </a:r>
            <a:endParaRPr lang="en-US" altLang="zh-CN" sz="28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234033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7">
                                            <p:txEl>
                                              <p:pRg st="0" end="0"/>
                                            </p:txEl>
                                          </p:spTgt>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solidFill>
                  <a:prstClr val="black"/>
                </a:solidFill>
                <a:latin typeface="Times New Roman" pitchFamily="18" charset="0"/>
              </a:rPr>
              <a:t>Emphasis Features</a:t>
            </a:r>
            <a:endParaRPr lang="zh-CN" altLang="en-US" sz="3600" b="1" dirty="0">
              <a:solidFill>
                <a:prstClr val="black"/>
              </a:solidFill>
              <a:latin typeface="Times New Roman" pitchFamily="18" charset="0"/>
            </a:endParaRPr>
          </a:p>
        </p:txBody>
      </p:sp>
      <p:sp>
        <p:nvSpPr>
          <p:cNvPr id="27" name="Content Placeholder 2"/>
          <p:cNvSpPr>
            <a:spLocks noGrp="1"/>
          </p:cNvSpPr>
          <p:nvPr>
            <p:ph idx="1"/>
          </p:nvPr>
        </p:nvSpPr>
        <p:spPr bwMode="auto">
          <a:xfrm>
            <a:off x="323528" y="1340768"/>
            <a:ext cx="3685097"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err="1" smtClean="0">
                <a:latin typeface="Times New Roman" panose="02020603050405020304" pitchFamily="18" charset="0"/>
                <a:cs typeface="Times New Roman" panose="02020603050405020304" pitchFamily="18" charset="0"/>
              </a:rPr>
              <a:t>Itten</a:t>
            </a:r>
            <a:r>
              <a:rPr lang="en-US" altLang="zh-CN" sz="2800" dirty="0" smtClean="0">
                <a:latin typeface="Times New Roman" panose="02020603050405020304" pitchFamily="18" charset="0"/>
                <a:cs typeface="Times New Roman" panose="02020603050405020304" pitchFamily="18" charset="0"/>
              </a:rPr>
              <a:t> color contrast</a:t>
            </a:r>
            <a:endParaRPr lang="en-US" altLang="zh-CN" sz="2800" dirty="0">
              <a:latin typeface="Times New Roman" panose="02020603050405020304" pitchFamily="18" charset="0"/>
              <a:cs typeface="Times New Roman" panose="02020603050405020304" pitchFamily="18" charset="0"/>
            </a:endParaRPr>
          </a:p>
        </p:txBody>
      </p:sp>
      <p:sp>
        <p:nvSpPr>
          <p:cNvPr id="26" name="Content Placeholder 2"/>
          <p:cNvSpPr txBox="1">
            <a:spLocks/>
          </p:cNvSpPr>
          <p:nvPr/>
        </p:nvSpPr>
        <p:spPr bwMode="auto">
          <a:xfrm>
            <a:off x="4355977" y="1340768"/>
            <a:ext cx="4876224"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solidFill>
                  <a:prstClr val="black"/>
                </a:solidFill>
                <a:latin typeface="Times New Roman" panose="02020603050405020304" pitchFamily="18" charset="0"/>
                <a:cs typeface="Times New Roman" panose="02020603050405020304" pitchFamily="18" charset="0"/>
              </a:rPr>
              <a:t>Rate of focused attention</a:t>
            </a:r>
            <a:endParaRPr lang="en-US" altLang="zh-CN" sz="2800" b="1" dirty="0">
              <a:solidFill>
                <a:prstClr val="black"/>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539553" y="1988840"/>
            <a:ext cx="8112460" cy="4790246"/>
            <a:chOff x="675607" y="2348880"/>
            <a:chExt cx="7496793" cy="4502214"/>
          </a:xfrm>
        </p:grpSpPr>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46" y="2348880"/>
              <a:ext cx="7484715"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858" y="3879987"/>
              <a:ext cx="746829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07" y="5411094"/>
              <a:ext cx="7496793"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直接连接符 31"/>
            <p:cNvCxnSpPr/>
            <p:nvPr/>
          </p:nvCxnSpPr>
          <p:spPr>
            <a:xfrm>
              <a:off x="689858" y="5354277"/>
              <a:ext cx="7468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704110" y="3811900"/>
              <a:ext cx="746829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524804" y="2348880"/>
              <a:ext cx="0" cy="4500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5816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b="1" dirty="0">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Movement</a:t>
            </a:r>
            <a:endParaRPr lang="en-US" altLang="zh-CN" sz="3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3954408" y="1556792"/>
            <a:ext cx="4938072"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150000"/>
              </a:lnSpc>
              <a:spcBef>
                <a:spcPct val="0"/>
              </a:spcBef>
              <a:buClr>
                <a:srgbClr val="0070C0"/>
              </a:buClr>
              <a:buSzPct val="75000"/>
              <a:buFont typeface="Wingdings 3"/>
              <a:buNone/>
              <a:defRPr/>
            </a:pPr>
            <a:r>
              <a:rPr lang="en-US" altLang="zh-CN" sz="3200" dirty="0">
                <a:latin typeface="Times New Roman" panose="02020603050405020304" pitchFamily="18" charset="0"/>
                <a:cs typeface="Times New Roman" panose="02020603050405020304" pitchFamily="18" charset="0"/>
              </a:rPr>
              <a:t>c</a:t>
            </a:r>
            <a:r>
              <a:rPr lang="en-US" altLang="zh-CN" sz="3200" dirty="0" smtClean="0">
                <a:latin typeface="Times New Roman" panose="02020603050405020304" pitchFamily="18" charset="0"/>
                <a:cs typeface="Times New Roman" panose="02020603050405020304" pitchFamily="18" charset="0"/>
              </a:rPr>
              <a:t>ombining similar elements</a:t>
            </a:r>
          </a:p>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to accent similarity</a:t>
            </a:r>
            <a:endParaRPr lang="en-US" altLang="zh-CN" sz="3200" dirty="0">
              <a:latin typeface="Times New Roman" panose="02020603050405020304" pitchFamily="18" charset="0"/>
              <a:cs typeface="Times New Roman" panose="02020603050405020304" pitchFamily="18" charset="0"/>
            </a:endParaRPr>
          </a:p>
        </p:txBody>
      </p:sp>
      <p:pic>
        <p:nvPicPr>
          <p:cNvPr id="7" name="Picture 4" descr="Oroz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429248"/>
            <a:ext cx="2302982" cy="22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660232" y="3429248"/>
            <a:ext cx="1975143" cy="2232000"/>
          </a:xfrm>
          <a:prstGeom prst="rect">
            <a:avLst/>
          </a:prstGeom>
          <a:noFill/>
          <a:ln/>
        </p:spPr>
      </p:pic>
    </p:spTree>
    <p:custDataLst>
      <p:tags r:id="rId1"/>
    </p:custDataLst>
    <p:extLst>
      <p:ext uri="{BB962C8B-B14F-4D97-AF65-F5344CB8AC3E}">
        <p14:creationId xmlns:p14="http://schemas.microsoft.com/office/powerpoint/2010/main" val="126273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solidFill>
                  <a:prstClr val="black"/>
                </a:solidFill>
                <a:latin typeface="Times New Roman" pitchFamily="18" charset="0"/>
              </a:rPr>
              <a:t>Harmony Features</a:t>
            </a:r>
            <a:endParaRPr lang="zh-CN" altLang="en-US" sz="3600" b="1" dirty="0">
              <a:solidFill>
                <a:prstClr val="black"/>
              </a:solidFill>
              <a:latin typeface="Times New Roman" pitchFamily="18" charset="0"/>
            </a:endParaRPr>
          </a:p>
        </p:txBody>
      </p:sp>
      <p:sp>
        <p:nvSpPr>
          <p:cNvPr id="5" name="Content Placeholder 2"/>
          <p:cNvSpPr>
            <a:spLocks noGrp="1"/>
          </p:cNvSpPr>
          <p:nvPr>
            <p:ph idx="1"/>
          </p:nvPr>
        </p:nvSpPr>
        <p:spPr bwMode="auto">
          <a:xfrm>
            <a:off x="323528" y="1412776"/>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The </a:t>
            </a:r>
            <a:r>
              <a:rPr lang="en-US" altLang="zh-CN" sz="2800" dirty="0" err="1" smtClean="0">
                <a:latin typeface="Times New Roman" panose="02020603050405020304" pitchFamily="18" charset="0"/>
                <a:cs typeface="Times New Roman" panose="02020603050405020304" pitchFamily="18" charset="0"/>
              </a:rPr>
              <a:t>rangeability</a:t>
            </a:r>
            <a:r>
              <a:rPr lang="en-US" altLang="zh-CN" sz="2800" dirty="0" smtClean="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of </a:t>
            </a:r>
            <a:r>
              <a:rPr lang="en-US" altLang="zh-CN" sz="2800" dirty="0" smtClean="0">
                <a:latin typeface="Times New Roman" panose="02020603050405020304" pitchFamily="18" charset="0"/>
                <a:cs typeface="Times New Roman" panose="02020603050405020304" pitchFamily="18" charset="0"/>
              </a:rPr>
              <a:t>hue and gradient direction</a:t>
            </a: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p:txBody>
      </p:sp>
      <p:pic>
        <p:nvPicPr>
          <p:cNvPr id="4098" name="Picture 2" descr="G:\Papers\Survey\EmotionDataset\IAPS\Dataset\25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365472"/>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G:\Papers\Survey\EmotionDataset\IAPS\Dataset\85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2365472"/>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G:\Papers\Survey\EmotionDataset\IAPS\Dataset\59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6256" y="2365472"/>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Papers\Survey\EmotionDataset\IAPS\Dataset\124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431821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G:\Papers\Survey\EmotionDataset\IAPS\Dataset\256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5776" y="431821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Papers\Survey\EmotionDataset\IAPS\Dataset\983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6016" y="431821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G:\Papers\Survey\EmotionDataset\IAPS\Dataset\307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6256" y="431821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Papers\Survey\EmotionDataset\IAPS\Dataset\255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16016" y="2365472"/>
            <a:ext cx="1920000" cy="14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7918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590872" y="1556792"/>
            <a:ext cx="8229600"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Font typeface="Wingdings" panose="05000000000000000000" pitchFamily="2" charset="2"/>
              <a:buChar char="p"/>
              <a:defRPr/>
            </a:pPr>
            <a:r>
              <a:rPr lang="en-US" altLang="zh-CN" sz="3600" dirty="0" smtClean="0">
                <a:latin typeface="Times New Roman" panose="02020603050405020304" pitchFamily="18" charset="0"/>
                <a:cs typeface="Times New Roman" panose="02020603050405020304" pitchFamily="18" charset="0"/>
              </a:rPr>
              <a:t> Background and Motivation</a:t>
            </a:r>
          </a:p>
          <a:p>
            <a:pPr algn="just">
              <a:lnSpc>
                <a:spcPct val="120000"/>
              </a:lnSpc>
              <a:spcBef>
                <a:spcPct val="0"/>
              </a:spcBef>
              <a:buClr>
                <a:srgbClr val="0070C0"/>
              </a:buClr>
              <a:buFont typeface="Wingdings" panose="05000000000000000000" pitchFamily="2" charset="2"/>
              <a:buChar char="p"/>
              <a:defRPr/>
            </a:pPr>
            <a:r>
              <a:rPr lang="en-US" altLang="zh-CN" sz="3600" dirty="0" smtClean="0">
                <a:solidFill>
                  <a:schemeClr val="tx1"/>
                </a:solidFill>
                <a:latin typeface="Times New Roman" panose="02020603050405020304" pitchFamily="18" charset="0"/>
                <a:cs typeface="Times New Roman" panose="02020603050405020304" pitchFamily="18" charset="0"/>
              </a:rPr>
              <a:t> Principles-of-Art Features</a:t>
            </a:r>
            <a:endParaRPr lang="en-US" altLang="zh-CN" sz="32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Font typeface="Wingdings" panose="05000000000000000000" pitchFamily="2" charset="2"/>
              <a:buChar char="p"/>
              <a:defRPr/>
            </a:pPr>
            <a:r>
              <a:rPr lang="en-US" altLang="zh-CN" sz="3600" dirty="0" smtClean="0">
                <a:latin typeface="Times New Roman" panose="02020603050405020304" pitchFamily="18" charset="0"/>
                <a:cs typeface="Times New Roman" panose="02020603050405020304" pitchFamily="18" charset="0"/>
              </a:rPr>
              <a:t> Experiments and Applications</a:t>
            </a:r>
          </a:p>
          <a:p>
            <a:pPr algn="just">
              <a:lnSpc>
                <a:spcPct val="120000"/>
              </a:lnSpc>
              <a:spcBef>
                <a:spcPct val="0"/>
              </a:spcBef>
              <a:buClr>
                <a:srgbClr val="0070C0"/>
              </a:buClr>
              <a:buFont typeface="Wingdings" panose="05000000000000000000" pitchFamily="2" charset="2"/>
              <a:buChar char="p"/>
              <a:defRPr/>
            </a:pPr>
            <a:r>
              <a:rPr lang="en-US" altLang="zh-CN" sz="3600" dirty="0" smtClean="0">
                <a:latin typeface="Times New Roman" panose="02020603050405020304" pitchFamily="18" charset="0"/>
                <a:cs typeface="Times New Roman" panose="02020603050405020304" pitchFamily="18" charset="0"/>
              </a:rPr>
              <a:t> Conclusions</a:t>
            </a:r>
            <a:endParaRPr lang="en-US" altLang="zh-CN" sz="3600" dirty="0">
              <a:latin typeface="Times New Roman" panose="02020603050405020304" pitchFamily="18" charset="0"/>
              <a:cs typeface="Times New Roman" panose="02020603050405020304" pitchFamily="18" charset="0"/>
            </a:endParaRPr>
          </a:p>
          <a:p>
            <a:pPr algn="just">
              <a:spcBef>
                <a:spcPct val="0"/>
              </a:spcBef>
              <a:defRPr/>
            </a:pPr>
            <a:endParaRPr lang="en-US" altLang="zh-CN" dirty="0" smtClean="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Outline</a:t>
            </a:r>
            <a:endParaRPr lang="zh-CN" altLang="en-US" sz="3200" b="1" dirty="0">
              <a:latin typeface="Times New Roman" pitchFamily="18" charset="0"/>
            </a:endParaRPr>
          </a:p>
        </p:txBody>
      </p:sp>
    </p:spTree>
    <p:custDataLst>
      <p:tags r:id="rId1"/>
    </p:custDataLst>
    <p:extLst>
      <p:ext uri="{BB962C8B-B14F-4D97-AF65-F5344CB8AC3E}">
        <p14:creationId xmlns:p14="http://schemas.microsoft.com/office/powerpoint/2010/main" val="243509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10" fill="hold"/>
                                        <p:tgtEl>
                                          <p:spTgt spid="18435">
                                            <p:txEl>
                                              <p:pRg st="0" end="0"/>
                                            </p:txEl>
                                          </p:spTgt>
                                        </p:tgtEl>
                                        <p:attrNameLst>
                                          <p:attrName>style.color</p:attrName>
                                        </p:attrNameLst>
                                      </p:cBhvr>
                                      <p:to>
                                        <p:clrVal>
                                          <a:srgbClr val="FF0000"/>
                                        </p:clrVal>
                                      </p:to>
                                    </p:set>
                                    <p:set>
                                      <p:cBhvr>
                                        <p:cTn id="7" dur="10" fill="hold"/>
                                        <p:tgtEl>
                                          <p:spTgt spid="18435">
                                            <p:txEl>
                                              <p:pRg st="0" end="0"/>
                                            </p:txEl>
                                          </p:spTgt>
                                        </p:tgtEl>
                                        <p:attrNameLst>
                                          <p:attrName>fillcolor</p:attrName>
                                        </p:attrNameLst>
                                      </p:cBhvr>
                                      <p:to>
                                        <p:clrVal>
                                          <a:srgbClr val="FF0000"/>
                                        </p:clrVal>
                                      </p:to>
                                    </p:set>
                                    <p:set>
                                      <p:cBhvr>
                                        <p:cTn id="8" dur="10" fill="hold"/>
                                        <p:tgtEl>
                                          <p:spTgt spid="18435">
                                            <p:txEl>
                                              <p:pRg st="0" end="0"/>
                                            </p:txEl>
                                          </p:spTgt>
                                        </p:tgtEl>
                                        <p:attrNameLst>
                                          <p:attrName>fill.type</p:attrName>
                                        </p:attrNameLst>
                                      </p:cBhvr>
                                      <p:to>
                                        <p:strVal val="solid"/>
                                      </p:to>
                                    </p:set>
                                  </p:childTnLst>
                                </p:cTn>
                              </p:par>
                              <p:par>
                                <p:cTn id="9" presetID="16" presetClass="emph" presetSubtype="0" fill="hold" nodeType="withEffect">
                                  <p:stCondLst>
                                    <p:cond delay="0"/>
                                  </p:stCondLst>
                                  <p:iterate type="lt">
                                    <p:tmPct val="4000"/>
                                  </p:iterate>
                                  <p:childTnLst>
                                    <p:set>
                                      <p:cBhvr override="childStyle">
                                        <p:cTn id="10" dur="10" fill="hold"/>
                                        <p:tgtEl>
                                          <p:spTgt spid="18435">
                                            <p:txEl>
                                              <p:pRg st="1" end="1"/>
                                            </p:txEl>
                                          </p:spTgt>
                                        </p:tgtEl>
                                        <p:attrNameLst>
                                          <p:attrName>style.color</p:attrName>
                                        </p:attrNameLst>
                                      </p:cBhvr>
                                      <p:to>
                                        <p:clrVal>
                                          <a:srgbClr val="BFBFBF"/>
                                        </p:clrVal>
                                      </p:to>
                                    </p:set>
                                    <p:set>
                                      <p:cBhvr>
                                        <p:cTn id="11" dur="10" fill="hold"/>
                                        <p:tgtEl>
                                          <p:spTgt spid="18435">
                                            <p:txEl>
                                              <p:pRg st="1" end="1"/>
                                            </p:txEl>
                                          </p:spTgt>
                                        </p:tgtEl>
                                        <p:attrNameLst>
                                          <p:attrName>fillcolor</p:attrName>
                                        </p:attrNameLst>
                                      </p:cBhvr>
                                      <p:to>
                                        <p:clrVal>
                                          <a:srgbClr val="BFBFBF"/>
                                        </p:clrVal>
                                      </p:to>
                                    </p:set>
                                    <p:set>
                                      <p:cBhvr>
                                        <p:cTn id="12" dur="10" fill="hold"/>
                                        <p:tgtEl>
                                          <p:spTgt spid="18435">
                                            <p:txEl>
                                              <p:pRg st="1" end="1"/>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10" fill="hold"/>
                                        <p:tgtEl>
                                          <p:spTgt spid="18435">
                                            <p:txEl>
                                              <p:pRg st="2" end="2"/>
                                            </p:txEl>
                                          </p:spTgt>
                                        </p:tgtEl>
                                        <p:attrNameLst>
                                          <p:attrName>style.color</p:attrName>
                                        </p:attrNameLst>
                                      </p:cBhvr>
                                      <p:to>
                                        <p:clrVal>
                                          <a:srgbClr val="BFBFBF"/>
                                        </p:clrVal>
                                      </p:to>
                                    </p:set>
                                    <p:set>
                                      <p:cBhvr>
                                        <p:cTn id="15" dur="10" fill="hold"/>
                                        <p:tgtEl>
                                          <p:spTgt spid="18435">
                                            <p:txEl>
                                              <p:pRg st="2" end="2"/>
                                            </p:txEl>
                                          </p:spTgt>
                                        </p:tgtEl>
                                        <p:attrNameLst>
                                          <p:attrName>fillcolor</p:attrName>
                                        </p:attrNameLst>
                                      </p:cBhvr>
                                      <p:to>
                                        <p:clrVal>
                                          <a:srgbClr val="BFBFBF"/>
                                        </p:clrVal>
                                      </p:to>
                                    </p:set>
                                    <p:set>
                                      <p:cBhvr>
                                        <p:cTn id="16" dur="10" fill="hold"/>
                                        <p:tgtEl>
                                          <p:spTgt spid="18435">
                                            <p:txEl>
                                              <p:pRg st="2" end="2"/>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10" fill="hold"/>
                                        <p:tgtEl>
                                          <p:spTgt spid="18435">
                                            <p:txEl>
                                              <p:pRg st="3" end="3"/>
                                            </p:txEl>
                                          </p:spTgt>
                                        </p:tgtEl>
                                        <p:attrNameLst>
                                          <p:attrName>style.color</p:attrName>
                                        </p:attrNameLst>
                                      </p:cBhvr>
                                      <p:to>
                                        <p:clrVal>
                                          <a:srgbClr val="BFBFBF"/>
                                        </p:clrVal>
                                      </p:to>
                                    </p:set>
                                    <p:set>
                                      <p:cBhvr>
                                        <p:cTn id="19" dur="10" fill="hold"/>
                                        <p:tgtEl>
                                          <p:spTgt spid="18435">
                                            <p:txEl>
                                              <p:pRg st="3" end="3"/>
                                            </p:txEl>
                                          </p:spTgt>
                                        </p:tgtEl>
                                        <p:attrNameLst>
                                          <p:attrName>fillcolor</p:attrName>
                                        </p:attrNameLst>
                                      </p:cBhvr>
                                      <p:to>
                                        <p:clrVal>
                                          <a:srgbClr val="BFBFBF"/>
                                        </p:clrVal>
                                      </p:to>
                                    </p:set>
                                    <p:set>
                                      <p:cBhvr>
                                        <p:cTn id="20" dur="10" fill="hold"/>
                                        <p:tgtEl>
                                          <p:spTgt spid="18435">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b="1" dirty="0">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Movement</a:t>
            </a:r>
            <a:endParaRPr lang="en-US" altLang="zh-CN" sz="3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4211960" y="1556792"/>
            <a:ext cx="4578032"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complicated images</a:t>
            </a:r>
          </a:p>
          <a:p>
            <a:pPr marL="0" indent="0" algn="ctr">
              <a:lnSpc>
                <a:spcPct val="150000"/>
              </a:lnSpc>
              <a:spcBef>
                <a:spcPct val="0"/>
              </a:spcBef>
              <a:buClr>
                <a:srgbClr val="0070C0"/>
              </a:buClr>
              <a:buSzPct val="75000"/>
              <a:buFont typeface="Wingdings 3"/>
              <a:buNone/>
              <a:defRPr/>
            </a:pPr>
            <a:r>
              <a:rPr lang="en-US" altLang="zh-CN" sz="3200" dirty="0" smtClean="0">
                <a:latin typeface="Times New Roman" panose="02020603050405020304" pitchFamily="18" charset="0"/>
                <a:cs typeface="Times New Roman" panose="02020603050405020304" pitchFamily="18" charset="0"/>
              </a:rPr>
              <a:t>diverse changes</a:t>
            </a:r>
            <a:endParaRPr lang="en-US" altLang="zh-CN" sz="3200" dirty="0">
              <a:latin typeface="Times New Roman" panose="02020603050405020304" pitchFamily="18" charset="0"/>
              <a:cs typeface="Times New Roman" panose="02020603050405020304" pitchFamily="18" charset="0"/>
            </a:endParaRPr>
          </a:p>
        </p:txBody>
      </p:sp>
      <p:pic>
        <p:nvPicPr>
          <p:cNvPr id="9" name="Picture 4" descr="audreyf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9976" y="3430306"/>
            <a:ext cx="2211000" cy="223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hagal4">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6732240" y="3430306"/>
            <a:ext cx="1905933" cy="2232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174807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Variety Features</a:t>
            </a:r>
            <a:endParaRPr lang="zh-CN" altLang="en-US" sz="3600" b="1" dirty="0">
              <a:latin typeface="Times New Roman" pitchFamily="18" charset="0"/>
            </a:endParaRPr>
          </a:p>
        </p:txBody>
      </p:sp>
      <p:sp>
        <p:nvSpPr>
          <p:cNvPr id="5" name="Content Placeholder 2"/>
          <p:cNvSpPr>
            <a:spLocks noGrp="1"/>
          </p:cNvSpPr>
          <p:nvPr>
            <p:ph idx="1"/>
          </p:nvPr>
        </p:nvSpPr>
        <p:spPr bwMode="auto">
          <a:xfrm>
            <a:off x="323528" y="1412776"/>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Basic color numbers and each color’s amount</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24" y="2044493"/>
            <a:ext cx="8375848" cy="4794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78520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b="1" dirty="0">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dirty="0" smtClean="0">
                <a:solidFill>
                  <a:schemeClr val="bg1">
                    <a:lumMod val="65000"/>
                  </a:schemeClr>
                </a:solidFill>
                <a:latin typeface="Times New Roman" panose="02020603050405020304" pitchFamily="18" charset="0"/>
                <a:cs typeface="Times New Roman" panose="02020603050405020304" pitchFamily="18" charset="0"/>
              </a:rPr>
              <a:t>Movement</a:t>
            </a:r>
            <a:endParaRPr lang="en-US" altLang="zh-CN" sz="3200" dirty="0">
              <a:solidFill>
                <a:schemeClr val="bg1">
                  <a:lumMod val="65000"/>
                </a:schemeClr>
              </a:solidFill>
              <a:latin typeface="Times New Roman" panose="02020603050405020304" pitchFamily="18" charset="0"/>
              <a:cs typeface="Times New Roman" panose="02020603050405020304" pitchFamily="18" charset="0"/>
            </a:endParaRPr>
          </a:p>
        </p:txBody>
      </p:sp>
      <p:sp>
        <p:nvSpPr>
          <p:cNvPr id="4" name="Content Placeholder 2"/>
          <p:cNvSpPr txBox="1">
            <a:spLocks/>
          </p:cNvSpPr>
          <p:nvPr/>
        </p:nvSpPr>
        <p:spPr bwMode="auto">
          <a:xfrm>
            <a:off x="4211960" y="1556792"/>
            <a:ext cx="4578032"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lnSpc>
                <a:spcPct val="150000"/>
              </a:lnSpc>
              <a:buFontTx/>
              <a:buNone/>
            </a:pPr>
            <a:r>
              <a:rPr lang="en-US" altLang="zh-CN" sz="3200" dirty="0">
                <a:latin typeface="Times New Roman" panose="02020603050405020304" pitchFamily="18" charset="0"/>
                <a:ea typeface="宋体" charset="-122"/>
                <a:cs typeface="Times New Roman" panose="02020603050405020304" pitchFamily="18" charset="0"/>
              </a:rPr>
              <a:t>connecting </a:t>
            </a:r>
            <a:r>
              <a:rPr lang="en-US" altLang="zh-CN" sz="3200" dirty="0" smtClean="0">
                <a:latin typeface="Times New Roman" panose="02020603050405020304" pitchFamily="18" charset="0"/>
                <a:ea typeface="宋体" charset="-122"/>
                <a:cs typeface="Times New Roman" panose="02020603050405020304" pitchFamily="18" charset="0"/>
              </a:rPr>
              <a:t>elements</a:t>
            </a:r>
            <a:r>
              <a:rPr lang="en-US" altLang="zh-CN" sz="3200" dirty="0">
                <a:latin typeface="Times New Roman" panose="02020603050405020304" pitchFamily="18" charset="0"/>
                <a:ea typeface="宋体" charset="-122"/>
                <a:cs typeface="Times New Roman" panose="02020603050405020304" pitchFamily="18" charset="0"/>
              </a:rPr>
              <a:t> </a:t>
            </a:r>
            <a:r>
              <a:rPr lang="en-US" altLang="zh-CN" sz="3200" dirty="0" smtClean="0">
                <a:latin typeface="Times New Roman" panose="02020603050405020304" pitchFamily="18" charset="0"/>
                <a:ea typeface="宋体" charset="-122"/>
                <a:cs typeface="Times New Roman" panose="02020603050405020304" pitchFamily="18" charset="0"/>
              </a:rPr>
              <a:t>with </a:t>
            </a:r>
            <a:endParaRPr lang="en-US" altLang="zh-CN" sz="3200" dirty="0">
              <a:latin typeface="Times New Roman" panose="02020603050405020304" pitchFamily="18" charset="0"/>
              <a:ea typeface="宋体" charset="-122"/>
              <a:cs typeface="Times New Roman" panose="02020603050405020304" pitchFamily="18" charset="0"/>
            </a:endParaRPr>
          </a:p>
          <a:p>
            <a:pPr algn="ctr">
              <a:lnSpc>
                <a:spcPct val="150000"/>
              </a:lnSpc>
              <a:buFontTx/>
              <a:buNone/>
            </a:pPr>
            <a:r>
              <a:rPr lang="en-US" altLang="zh-CN" sz="3200" dirty="0">
                <a:latin typeface="Times New Roman" panose="02020603050405020304" pitchFamily="18" charset="0"/>
                <a:ea typeface="宋体" charset="-122"/>
                <a:cs typeface="Times New Roman" panose="02020603050405020304" pitchFamily="18" charset="0"/>
              </a:rPr>
              <a:t>gradual changes</a:t>
            </a:r>
          </a:p>
        </p:txBody>
      </p:sp>
      <p:grpSp>
        <p:nvGrpSpPr>
          <p:cNvPr id="2" name="组合 1"/>
          <p:cNvGrpSpPr/>
          <p:nvPr/>
        </p:nvGrpSpPr>
        <p:grpSpPr>
          <a:xfrm>
            <a:off x="4199614" y="3429000"/>
            <a:ext cx="4572000" cy="2232000"/>
            <a:chOff x="4176464" y="3429000"/>
            <a:chExt cx="4572000" cy="2232000"/>
          </a:xfrm>
        </p:grpSpPr>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784" y="3429000"/>
              <a:ext cx="3015680"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464" y="3429000"/>
              <a:ext cx="1400471"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330818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solidFill>
                  <a:prstClr val="black"/>
                </a:solidFill>
                <a:latin typeface="Times New Roman" pitchFamily="18" charset="0"/>
              </a:rPr>
              <a:t>Gradation Features</a:t>
            </a:r>
            <a:endParaRPr lang="zh-CN" altLang="en-US" sz="3600" b="1" dirty="0">
              <a:solidFill>
                <a:prstClr val="black"/>
              </a:solidFill>
              <a:latin typeface="Times New Roman" pitchFamily="18" charset="0"/>
            </a:endParaRPr>
          </a:p>
        </p:txBody>
      </p:sp>
      <p:sp>
        <p:nvSpPr>
          <p:cNvPr id="5" name="Content Placeholder 2"/>
          <p:cNvSpPr>
            <a:spLocks noGrp="1"/>
          </p:cNvSpPr>
          <p:nvPr>
            <p:ph idx="1"/>
          </p:nvPr>
        </p:nvSpPr>
        <p:spPr bwMode="auto">
          <a:xfrm>
            <a:off x="323528" y="1412776"/>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Windowed </a:t>
            </a:r>
            <a:r>
              <a:rPr lang="en-US" altLang="zh-CN" sz="2800" dirty="0">
                <a:latin typeface="Times New Roman" panose="02020603050405020304" pitchFamily="18" charset="0"/>
                <a:cs typeface="Times New Roman" panose="02020603050405020304" pitchFamily="18" charset="0"/>
              </a:rPr>
              <a:t>total variation, windowed inherent </a:t>
            </a:r>
            <a:r>
              <a:rPr lang="en-US" altLang="zh-CN" sz="2800" dirty="0" smtClean="0">
                <a:latin typeface="Times New Roman" panose="02020603050405020304" pitchFamily="18" charset="0"/>
                <a:cs typeface="Times New Roman" panose="02020603050405020304" pitchFamily="18" charset="0"/>
              </a:rPr>
              <a:t>variation, relative </a:t>
            </a:r>
            <a:r>
              <a:rPr lang="en-US" altLang="zh-CN" sz="2800" dirty="0">
                <a:latin typeface="Times New Roman" panose="02020603050405020304" pitchFamily="18" charset="0"/>
                <a:cs typeface="Times New Roman" panose="02020603050405020304" pitchFamily="18" charset="0"/>
              </a:rPr>
              <a:t>total variation</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94" y="2636912"/>
            <a:ext cx="7128792" cy="268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4560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a:t>
            </a:r>
            <a:endParaRPr lang="zh-CN" altLang="en-US" sz="3600" b="1" dirty="0">
              <a:latin typeface="Times New Roman" pitchFamily="18" charset="0"/>
            </a:endParaRPr>
          </a:p>
        </p:txBody>
      </p:sp>
      <p:sp>
        <p:nvSpPr>
          <p:cNvPr id="5" name="Content Placeholder 2"/>
          <p:cNvSpPr>
            <a:spLocks noGrp="1"/>
          </p:cNvSpPr>
          <p:nvPr>
            <p:ph idx="1"/>
          </p:nvPr>
        </p:nvSpPr>
        <p:spPr bwMode="auto">
          <a:xfrm>
            <a:off x="683568" y="1412776"/>
            <a:ext cx="2664296" cy="4392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Balance</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Emphasis</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Harmony</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Variety</a:t>
            </a:r>
          </a:p>
          <a:p>
            <a:pPr marL="0" indent="0" algn="just">
              <a:lnSpc>
                <a:spcPct val="150000"/>
              </a:lnSpc>
              <a:spcBef>
                <a:spcPct val="0"/>
              </a:spcBef>
              <a:buClr>
                <a:srgbClr val="0070C0"/>
              </a:buClr>
              <a:buSzPct val="75000"/>
              <a:buNone/>
              <a:defRPr/>
            </a:pPr>
            <a:r>
              <a:rPr lang="en-US" altLang="zh-CN" sz="3200" dirty="0">
                <a:solidFill>
                  <a:schemeClr val="bg1">
                    <a:lumMod val="65000"/>
                  </a:schemeClr>
                </a:solidFill>
                <a:latin typeface="Times New Roman" panose="02020603050405020304" pitchFamily="18" charset="0"/>
                <a:cs typeface="Times New Roman" panose="02020603050405020304" pitchFamily="18" charset="0"/>
              </a:rPr>
              <a:t>Gradation</a:t>
            </a:r>
          </a:p>
          <a:p>
            <a:pPr marL="0" indent="0" algn="just">
              <a:lnSpc>
                <a:spcPct val="150000"/>
              </a:lnSpc>
              <a:spcBef>
                <a:spcPct val="0"/>
              </a:spcBef>
              <a:buClr>
                <a:srgbClr val="0070C0"/>
              </a:buClr>
              <a:buSzPct val="75000"/>
              <a:buNone/>
              <a:defRPr/>
            </a:pPr>
            <a:r>
              <a:rPr lang="en-US" altLang="zh-CN" sz="3200" b="1" dirty="0">
                <a:latin typeface="Times New Roman" panose="02020603050405020304" pitchFamily="18" charset="0"/>
                <a:cs typeface="Times New Roman" panose="02020603050405020304" pitchFamily="18" charset="0"/>
              </a:rPr>
              <a:t>Movement</a:t>
            </a:r>
          </a:p>
        </p:txBody>
      </p:sp>
      <p:sp>
        <p:nvSpPr>
          <p:cNvPr id="4" name="Content Placeholder 2"/>
          <p:cNvSpPr txBox="1">
            <a:spLocks/>
          </p:cNvSpPr>
          <p:nvPr/>
        </p:nvSpPr>
        <p:spPr bwMode="auto">
          <a:xfrm>
            <a:off x="4067944" y="1556792"/>
            <a:ext cx="4578032" cy="41044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ctr">
              <a:lnSpc>
                <a:spcPct val="150000"/>
              </a:lnSpc>
              <a:buFontTx/>
              <a:buNone/>
            </a:pPr>
            <a:r>
              <a:rPr lang="en-US" altLang="zh-CN" sz="3200" dirty="0" smtClean="0">
                <a:latin typeface="Times New Roman" panose="02020603050405020304" pitchFamily="18" charset="0"/>
                <a:ea typeface="宋体" charset="-122"/>
                <a:cs typeface="Times New Roman" panose="02020603050405020304" pitchFamily="18" charset="0"/>
              </a:rPr>
              <a:t>create the look of action </a:t>
            </a:r>
            <a:endParaRPr lang="en-US" altLang="zh-CN" sz="3200" dirty="0">
              <a:latin typeface="Times New Roman" panose="02020603050405020304" pitchFamily="18" charset="0"/>
              <a:ea typeface="宋体" charset="-122"/>
              <a:cs typeface="Times New Roman" panose="02020603050405020304" pitchFamily="18" charset="0"/>
            </a:endParaRPr>
          </a:p>
          <a:p>
            <a:pPr algn="ctr">
              <a:lnSpc>
                <a:spcPct val="150000"/>
              </a:lnSpc>
              <a:buFontTx/>
              <a:buNone/>
            </a:pPr>
            <a:r>
              <a:rPr lang="en-US" altLang="zh-CN" sz="3200" dirty="0" smtClean="0">
                <a:latin typeface="Times New Roman" panose="02020603050405020304" pitchFamily="18" charset="0"/>
                <a:ea typeface="宋体" charset="-122"/>
                <a:cs typeface="Times New Roman" panose="02020603050405020304" pitchFamily="18" charset="0"/>
              </a:rPr>
              <a:t>directs viewers’ gaze</a:t>
            </a:r>
            <a:endParaRPr lang="en-US" altLang="zh-CN" sz="3200" dirty="0">
              <a:latin typeface="Times New Roman" panose="02020603050405020304" pitchFamily="18" charset="0"/>
              <a:ea typeface="宋体" charset="-122"/>
              <a:cs typeface="Times New Roman" panose="02020603050405020304" pitchFamily="18"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8410" y="3404361"/>
            <a:ext cx="2743830" cy="23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4432" y="3404361"/>
            <a:ext cx="1866040"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1941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Movement Features</a:t>
            </a:r>
            <a:endParaRPr lang="zh-CN" altLang="en-US" sz="3600" b="1" dirty="0">
              <a:latin typeface="Times New Roman" pitchFamily="18" charset="0"/>
            </a:endParaRPr>
          </a:p>
        </p:txBody>
      </p:sp>
      <p:sp>
        <p:nvSpPr>
          <p:cNvPr id="5" name="Content Placeholder 2"/>
          <p:cNvSpPr>
            <a:spLocks noGrp="1"/>
          </p:cNvSpPr>
          <p:nvPr>
            <p:ph idx="1"/>
          </p:nvPr>
        </p:nvSpPr>
        <p:spPr bwMode="auto">
          <a:xfrm>
            <a:off x="323528" y="1484784"/>
            <a:ext cx="882047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The </a:t>
            </a:r>
            <a:r>
              <a:rPr lang="en-US" altLang="zh-CN" sz="2800" dirty="0">
                <a:latin typeface="Times New Roman" panose="02020603050405020304" pitchFamily="18" charset="0"/>
                <a:cs typeface="Times New Roman" panose="02020603050405020304" pitchFamily="18" charset="0"/>
              </a:rPr>
              <a:t>distribution of eye scan path</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47" y="2492896"/>
            <a:ext cx="8064897" cy="240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543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107504" y="262389"/>
            <a:ext cx="60486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Principles-of-Art: </a:t>
            </a:r>
            <a:r>
              <a:rPr lang="en-US" altLang="zh-CN" sz="3600" b="1" dirty="0" smtClean="0">
                <a:solidFill>
                  <a:prstClr val="black"/>
                </a:solidFill>
                <a:latin typeface="Times New Roman" pitchFamily="18" charset="0"/>
              </a:rPr>
              <a:t>Advantages</a:t>
            </a:r>
            <a:endParaRPr lang="zh-CN" altLang="en-US" sz="3600" b="1" dirty="0">
              <a:solidFill>
                <a:prstClr val="black"/>
              </a:solidFill>
              <a:latin typeface="Times New Roman" pitchFamily="18" charset="0"/>
            </a:endParaRPr>
          </a:p>
        </p:txBody>
      </p:sp>
      <p:sp>
        <p:nvSpPr>
          <p:cNvPr id="6" name="Content Placeholder 2"/>
          <p:cNvSpPr>
            <a:spLocks noGrp="1"/>
          </p:cNvSpPr>
          <p:nvPr>
            <p:ph idx="1"/>
          </p:nvPr>
        </p:nvSpPr>
        <p:spPr bwMode="auto">
          <a:xfrm>
            <a:off x="323528" y="1484784"/>
            <a:ext cx="882047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More interpretable and semantic; Easier to understand</a:t>
            </a:r>
          </a:p>
          <a:p>
            <a:pPr marL="274320" lvl="1" indent="0" algn="just">
              <a:lnSpc>
                <a:spcPct val="120000"/>
              </a:lnSpc>
              <a:spcBef>
                <a:spcPct val="0"/>
              </a:spcBef>
              <a:buClr>
                <a:srgbClr val="00B0F0"/>
              </a:buClr>
              <a:buSzPct val="75000"/>
              <a:buNone/>
              <a:defRPr/>
            </a:pPr>
            <a:r>
              <a:rPr lang="en-US" altLang="zh-CN" sz="2400" dirty="0">
                <a:solidFill>
                  <a:schemeClr val="tx1"/>
                </a:solidFill>
                <a:latin typeface="Times New Roman" panose="02020603050405020304" pitchFamily="18" charset="0"/>
                <a:cs typeface="Times New Roman" panose="02020603050405020304" pitchFamily="18" charset="0"/>
              </a:rPr>
              <a:t>Symmetry and </a:t>
            </a:r>
            <a:r>
              <a:rPr lang="en-US" altLang="zh-CN" sz="2400" dirty="0" smtClean="0">
                <a:solidFill>
                  <a:schemeClr val="tx1"/>
                </a:solidFill>
                <a:latin typeface="Times New Roman" panose="02020603050405020304" pitchFamily="18" charset="0"/>
                <a:cs typeface="Times New Roman" panose="02020603050405020304" pitchFamily="18" charset="0"/>
              </a:rPr>
              <a:t>variety      vs.      texture </a:t>
            </a:r>
            <a:r>
              <a:rPr lang="en-US" altLang="zh-CN" sz="2400" dirty="0">
                <a:solidFill>
                  <a:schemeClr val="tx1"/>
                </a:solidFill>
                <a:latin typeface="Times New Roman" panose="02020603050405020304" pitchFamily="18" charset="0"/>
                <a:cs typeface="Times New Roman" panose="02020603050405020304" pitchFamily="18" charset="0"/>
              </a:rPr>
              <a:t>and </a:t>
            </a:r>
            <a:r>
              <a:rPr lang="en-US" altLang="zh-CN" sz="2400" dirty="0" smtClean="0">
                <a:solidFill>
                  <a:schemeClr val="tx1"/>
                </a:solidFill>
                <a:latin typeface="Times New Roman" panose="02020603050405020304" pitchFamily="18" charset="0"/>
                <a:cs typeface="Times New Roman" panose="02020603050405020304" pitchFamily="18" charset="0"/>
              </a:rPr>
              <a:t>line</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More relevant to emotions</a:t>
            </a:r>
          </a:p>
          <a:p>
            <a:pPr marL="274320" lvl="1" indent="0" algn="just">
              <a:lnSpc>
                <a:spcPct val="120000"/>
              </a:lnSpc>
              <a:spcBef>
                <a:spcPct val="0"/>
              </a:spcBef>
              <a:buClr>
                <a:srgbClr val="00B0F0"/>
              </a:buClr>
              <a:buSzPct val="75000"/>
              <a:buNone/>
              <a:defRPr/>
            </a:pPr>
            <a:r>
              <a:rPr lang="en-US" altLang="zh-CN" sz="2400" dirty="0" smtClean="0">
                <a:solidFill>
                  <a:schemeClr val="tx1"/>
                </a:solidFill>
                <a:latin typeface="Times New Roman" panose="02020603050405020304" pitchFamily="18" charset="0"/>
                <a:cs typeface="Times New Roman" panose="02020603050405020304" pitchFamily="18" charset="0"/>
              </a:rPr>
              <a:t>Consider the arrangements </a:t>
            </a:r>
            <a:r>
              <a:rPr lang="en-US" altLang="zh-CN" sz="2400" dirty="0">
                <a:solidFill>
                  <a:schemeClr val="tx1"/>
                </a:solidFill>
                <a:latin typeface="Times New Roman" panose="02020603050405020304" pitchFamily="18" charset="0"/>
                <a:cs typeface="Times New Roman" panose="02020603050405020304" pitchFamily="18" charset="0"/>
              </a:rPr>
              <a:t>and orchestrations of elements </a:t>
            </a:r>
          </a:p>
        </p:txBody>
      </p:sp>
      <p:pic>
        <p:nvPicPr>
          <p:cNvPr id="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8128" y="2493919"/>
            <a:ext cx="142314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462" y="2493919"/>
            <a:ext cx="1422986"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Picasso-goatsskullbottleandcandle195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7540456" y="2515781"/>
            <a:ext cx="1424032" cy="144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030" y="2493919"/>
            <a:ext cx="211127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chagal4">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a:xfrm>
            <a:off x="2550278" y="2493919"/>
            <a:ext cx="1229634" cy="144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descr="G:\Papers\Survey\EmotionDataset\IAPSdimension\Dataset\2353.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41211" y="492113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Papers\Survey\EmotionDataset\IAPSdimension\Dataset\2352.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79" y="492113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G:\Papers\Survey\EmotionDataset\IAPSdimension\Dataset\161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28464" y="4921133"/>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G:\Papers\Survey\EmotionDataset\IAPSdimension\Dataset\1603.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17155" y="4921133"/>
            <a:ext cx="1920000" cy="14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734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590872" y="1556792"/>
            <a:ext cx="8229600"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smtClean="0">
                <a:solidFill>
                  <a:schemeClr val="bg1">
                    <a:lumMod val="75000"/>
                  </a:schemeClr>
                </a:solidFill>
                <a:latin typeface="Times New Roman" panose="02020603050405020304" pitchFamily="18" charset="0"/>
                <a:cs typeface="Times New Roman" panose="02020603050405020304" pitchFamily="18" charset="0"/>
              </a:rPr>
              <a:t>Background </a:t>
            </a:r>
            <a:r>
              <a:rPr lang="en-US" altLang="zh-CN" sz="3600" dirty="0">
                <a:solidFill>
                  <a:schemeClr val="bg1">
                    <a:lumMod val="75000"/>
                  </a:schemeClr>
                </a:solidFill>
                <a:latin typeface="Times New Roman" panose="02020603050405020304" pitchFamily="18" charset="0"/>
                <a:cs typeface="Times New Roman" panose="02020603050405020304" pitchFamily="18" charset="0"/>
              </a:rPr>
              <a:t>and Motivation</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Principles-of-Art Features</a:t>
            </a:r>
          </a:p>
          <a:p>
            <a:pPr algn="just">
              <a:lnSpc>
                <a:spcPct val="120000"/>
              </a:lnSpc>
              <a:spcBef>
                <a:spcPct val="0"/>
              </a:spcBef>
              <a:buClr>
                <a:srgbClr val="FF0000"/>
              </a:buClr>
              <a:buFont typeface="Wingdings" panose="05000000000000000000" pitchFamily="2" charset="2"/>
              <a:buChar char="p"/>
              <a:defRPr/>
            </a:pPr>
            <a:r>
              <a:rPr lang="en-US" altLang="zh-CN" sz="3600" dirty="0">
                <a:solidFill>
                  <a:srgbClr val="FF0000"/>
                </a:solidFill>
                <a:latin typeface="Times New Roman" panose="02020603050405020304" pitchFamily="18" charset="0"/>
                <a:cs typeface="Times New Roman" panose="02020603050405020304" pitchFamily="18" charset="0"/>
              </a:rPr>
              <a:t> Experiments and Applications</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Conclusions</a:t>
            </a:r>
          </a:p>
          <a:p>
            <a:pPr algn="just">
              <a:spcBef>
                <a:spcPct val="0"/>
              </a:spcBef>
              <a:defRPr/>
            </a:pPr>
            <a:endParaRPr lang="en-US" altLang="zh-CN" dirty="0" smtClean="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Outline</a:t>
            </a:r>
            <a:endParaRPr lang="zh-CN" altLang="en-US" sz="3200" b="1" dirty="0">
              <a:latin typeface="Times New Roman" pitchFamily="18" charset="0"/>
            </a:endParaRPr>
          </a:p>
        </p:txBody>
      </p:sp>
    </p:spTree>
    <p:custDataLst>
      <p:tags r:id="rId1"/>
    </p:custDataLst>
    <p:extLst>
      <p:ext uri="{BB962C8B-B14F-4D97-AF65-F5344CB8AC3E}">
        <p14:creationId xmlns:p14="http://schemas.microsoft.com/office/powerpoint/2010/main" val="550238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3" descr="C:\Users\Administrator\Desktop\IAPSdatase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1965980"/>
            <a:ext cx="3340133" cy="316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Datasets</a:t>
            </a:r>
            <a:endParaRPr lang="zh-CN" altLang="en-US" sz="3200" b="1" dirty="0">
              <a:latin typeface="Times New Roman" pitchFamily="18" charset="0"/>
            </a:endParaRPr>
          </a:p>
        </p:txBody>
      </p:sp>
      <p:sp>
        <p:nvSpPr>
          <p:cNvPr id="4" name="Content Placeholder 2"/>
          <p:cNvSpPr>
            <a:spLocks noGrp="1"/>
          </p:cNvSpPr>
          <p:nvPr>
            <p:ph idx="1"/>
          </p:nvPr>
        </p:nvSpPr>
        <p:spPr bwMode="auto">
          <a:xfrm>
            <a:off x="323528" y="1484784"/>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latin typeface="Times New Roman" panose="02020603050405020304" pitchFamily="18" charset="0"/>
                <a:cs typeface="Times New Roman" panose="02020603050405020304" pitchFamily="18" charset="0"/>
              </a:rPr>
              <a:t>IAPS</a:t>
            </a:r>
            <a:r>
              <a:rPr lang="en-US" altLang="zh-CN" sz="2800" dirty="0">
                <a:latin typeface="Times New Roman" panose="02020603050405020304" pitchFamily="18" charset="0"/>
                <a:cs typeface="Times New Roman" panose="02020603050405020304" pitchFamily="18" charset="0"/>
              </a:rPr>
              <a:t>: International Affective Picture </a:t>
            </a:r>
            <a:r>
              <a:rPr lang="en-US" altLang="zh-CN" sz="2800" dirty="0" smtClean="0">
                <a:latin typeface="Times New Roman" panose="02020603050405020304" pitchFamily="18" charset="0"/>
                <a:cs typeface="Times New Roman" panose="02020603050405020304" pitchFamily="18" charset="0"/>
              </a:rPr>
              <a:t>System</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1,182 </a:t>
            </a:r>
            <a:r>
              <a:rPr lang="en-US" altLang="zh-CN" sz="2400" dirty="0" smtClean="0">
                <a:solidFill>
                  <a:schemeClr val="tx1"/>
                </a:solidFill>
                <a:latin typeface="Times New Roman" panose="02020603050405020304" pitchFamily="18" charset="0"/>
                <a:cs typeface="Times New Roman" panose="02020603050405020304" pitchFamily="18" charset="0"/>
              </a:rPr>
              <a:t>natural </a:t>
            </a:r>
            <a:r>
              <a:rPr lang="en-US" altLang="zh-CN" sz="2400" dirty="0">
                <a:solidFill>
                  <a:schemeClr val="tx1"/>
                </a:solidFill>
                <a:latin typeface="Times New Roman" panose="02020603050405020304" pitchFamily="18" charset="0"/>
                <a:cs typeface="Times New Roman" panose="02020603050405020304" pitchFamily="18" charset="0"/>
              </a:rPr>
              <a:t>color </a:t>
            </a:r>
            <a:r>
              <a:rPr lang="en-US" altLang="zh-CN" sz="2400" dirty="0" smtClean="0">
                <a:solidFill>
                  <a:schemeClr val="tx1"/>
                </a:solidFill>
                <a:latin typeface="Times New Roman" panose="02020603050405020304" pitchFamily="18" charset="0"/>
                <a:cs typeface="Times New Roman" panose="02020603050405020304" pitchFamily="18" charset="0"/>
              </a:rPr>
              <a:t>images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Labelled in VAD space</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Used for DES modelling</a:t>
            </a:r>
            <a:endParaRPr lang="en-US" altLang="zh-CN" sz="2400" dirty="0">
              <a:solidFill>
                <a:schemeClr val="tx1"/>
              </a:solidFill>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 subset of IAPS dataset (</a:t>
            </a:r>
            <a:r>
              <a:rPr lang="en-US" altLang="zh-CN" sz="2800" b="1" dirty="0" err="1" smtClean="0">
                <a:latin typeface="Times New Roman" panose="02020603050405020304" pitchFamily="18" charset="0"/>
                <a:cs typeface="Times New Roman" panose="02020603050405020304" pitchFamily="18" charset="0"/>
              </a:rPr>
              <a:t>IAPSa</a:t>
            </a:r>
            <a:r>
              <a:rPr lang="en-US" altLang="zh-CN" sz="2800" dirty="0" smtClean="0">
                <a:latin typeface="Times New Roman" panose="02020603050405020304" pitchFamily="18" charset="0"/>
                <a:cs typeface="Times New Roman" panose="02020603050405020304" pitchFamily="18" charset="0"/>
              </a:rPr>
              <a:t>)</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395 images from IAPS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8 emotion </a:t>
            </a:r>
            <a:r>
              <a:rPr lang="en-US" altLang="zh-CN" sz="2400" dirty="0" smtClean="0">
                <a:solidFill>
                  <a:schemeClr val="tx1"/>
                </a:solidFill>
                <a:latin typeface="Times New Roman" panose="02020603050405020304" pitchFamily="18" charset="0"/>
                <a:cs typeface="Times New Roman" panose="02020603050405020304" pitchFamily="18" charset="0"/>
              </a:rPr>
              <a:t>categories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Used for C</a:t>
            </a:r>
            <a:r>
              <a:rPr lang="en-US" altLang="zh-CN" sz="2400" dirty="0" smtClean="0">
                <a:solidFill>
                  <a:schemeClr val="tx1"/>
                </a:solidFill>
                <a:latin typeface="Times New Roman" panose="02020603050405020304" pitchFamily="18" charset="0"/>
                <a:cs typeface="Times New Roman" panose="02020603050405020304" pitchFamily="18" charset="0"/>
              </a:rPr>
              <a:t>ES </a:t>
            </a:r>
            <a:r>
              <a:rPr lang="en-US" altLang="zh-CN" sz="2400" dirty="0">
                <a:solidFill>
                  <a:schemeClr val="tx1"/>
                </a:solidFill>
                <a:latin typeface="Times New Roman" panose="02020603050405020304" pitchFamily="18" charset="0"/>
                <a:cs typeface="Times New Roman" panose="02020603050405020304" pitchFamily="18" charset="0"/>
              </a:rPr>
              <a:t>modelling</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grpSp>
        <p:nvGrpSpPr>
          <p:cNvPr id="3" name="组合 2"/>
          <p:cNvGrpSpPr>
            <a:grpSpLocks noChangeAspect="1"/>
          </p:cNvGrpSpPr>
          <p:nvPr/>
        </p:nvGrpSpPr>
        <p:grpSpPr>
          <a:xfrm>
            <a:off x="360894" y="5168499"/>
            <a:ext cx="8315562" cy="1716885"/>
            <a:chOff x="-108518" y="4907948"/>
            <a:chExt cx="9028651" cy="1864115"/>
          </a:xfrm>
        </p:grpSpPr>
        <p:grpSp>
          <p:nvGrpSpPr>
            <p:cNvPr id="5" name="组合 4"/>
            <p:cNvGrpSpPr>
              <a:grpSpLocks noChangeAspect="1"/>
            </p:cNvGrpSpPr>
            <p:nvPr/>
          </p:nvGrpSpPr>
          <p:grpSpPr>
            <a:xfrm>
              <a:off x="252480" y="4907948"/>
              <a:ext cx="8640000" cy="1545388"/>
              <a:chOff x="-151725" y="1340768"/>
              <a:chExt cx="9340294" cy="1670645"/>
            </a:xfrm>
          </p:grpSpPr>
          <p:pic>
            <p:nvPicPr>
              <p:cNvPr id="6" name="Picture 49" descr="E:\AffectiveImageClassification\Data\IAPS\1340.jpg"/>
              <p:cNvPicPr>
                <a:picLocks noChangeAspect="1" noChangeArrowheads="1"/>
              </p:cNvPicPr>
              <p:nvPr/>
            </p:nvPicPr>
            <p:blipFill>
              <a:blip r:embed="rId6" cstate="print"/>
              <a:srcRect/>
              <a:stretch>
                <a:fillRect/>
              </a:stretch>
            </p:blipFill>
            <p:spPr bwMode="auto">
              <a:xfrm>
                <a:off x="-151725" y="1340768"/>
                <a:ext cx="1063960" cy="797970"/>
              </a:xfrm>
              <a:prstGeom prst="rect">
                <a:avLst/>
              </a:prstGeom>
              <a:noFill/>
            </p:spPr>
          </p:pic>
          <p:pic>
            <p:nvPicPr>
              <p:cNvPr id="7" name="Picture 50" descr="E:\AffectiveImageClassification\Data\IAPS\1603.jpg"/>
              <p:cNvPicPr>
                <a:picLocks noChangeAspect="1" noChangeArrowheads="1"/>
              </p:cNvPicPr>
              <p:nvPr/>
            </p:nvPicPr>
            <p:blipFill>
              <a:blip r:embed="rId7" cstate="print"/>
              <a:srcRect/>
              <a:stretch>
                <a:fillRect/>
              </a:stretch>
            </p:blipFill>
            <p:spPr bwMode="auto">
              <a:xfrm>
                <a:off x="-151725" y="2213443"/>
                <a:ext cx="1063960" cy="797970"/>
              </a:xfrm>
              <a:prstGeom prst="rect">
                <a:avLst/>
              </a:prstGeom>
              <a:noFill/>
            </p:spPr>
          </p:pic>
          <p:pic>
            <p:nvPicPr>
              <p:cNvPr id="8" name="Picture 53" descr="E:\AffectiveImageClassification\Data\IAPS\5660.jpg"/>
              <p:cNvPicPr>
                <a:picLocks noChangeAspect="1" noChangeArrowheads="1"/>
              </p:cNvPicPr>
              <p:nvPr/>
            </p:nvPicPr>
            <p:blipFill>
              <a:blip r:embed="rId8" cstate="print"/>
              <a:srcRect/>
              <a:stretch>
                <a:fillRect/>
              </a:stretch>
            </p:blipFill>
            <p:spPr bwMode="auto">
              <a:xfrm>
                <a:off x="2212942" y="2213443"/>
                <a:ext cx="1063960" cy="797970"/>
              </a:xfrm>
              <a:prstGeom prst="rect">
                <a:avLst/>
              </a:prstGeom>
              <a:noFill/>
            </p:spPr>
          </p:pic>
          <p:pic>
            <p:nvPicPr>
              <p:cNvPr id="9" name="Picture 55" descr="E:\AffectiveImageClassification\Data\IAPS\7580.jpg"/>
              <p:cNvPicPr>
                <a:picLocks noChangeAspect="1" noChangeArrowheads="1"/>
              </p:cNvPicPr>
              <p:nvPr/>
            </p:nvPicPr>
            <p:blipFill>
              <a:blip r:embed="rId9" cstate="print"/>
              <a:srcRect/>
              <a:stretch>
                <a:fillRect/>
              </a:stretch>
            </p:blipFill>
            <p:spPr bwMode="auto">
              <a:xfrm>
                <a:off x="2212942" y="1340768"/>
                <a:ext cx="1063960" cy="797970"/>
              </a:xfrm>
              <a:prstGeom prst="rect">
                <a:avLst/>
              </a:prstGeom>
              <a:noFill/>
            </p:spPr>
          </p:pic>
          <p:pic>
            <p:nvPicPr>
              <p:cNvPr id="10" name="Picture 58" descr="E:\AffectiveImageClassification\Data\IAPS\8120.jpg"/>
              <p:cNvPicPr>
                <a:picLocks noChangeAspect="1" noChangeArrowheads="1"/>
              </p:cNvPicPr>
              <p:nvPr/>
            </p:nvPicPr>
            <p:blipFill>
              <a:blip r:embed="rId10" cstate="print"/>
              <a:srcRect/>
              <a:stretch>
                <a:fillRect/>
              </a:stretch>
            </p:blipFill>
            <p:spPr bwMode="auto">
              <a:xfrm>
                <a:off x="3395275" y="1340768"/>
                <a:ext cx="1063960" cy="797970"/>
              </a:xfrm>
              <a:prstGeom prst="rect">
                <a:avLst/>
              </a:prstGeom>
              <a:noFill/>
            </p:spPr>
          </p:pic>
          <p:pic>
            <p:nvPicPr>
              <p:cNvPr id="11" name="Picture 61" descr="E:\AffectiveImageClassification\Data\IAPS\5991.jpg"/>
              <p:cNvPicPr>
                <a:picLocks noChangeAspect="1" noChangeArrowheads="1"/>
              </p:cNvPicPr>
              <p:nvPr/>
            </p:nvPicPr>
            <p:blipFill>
              <a:blip r:embed="rId11" cstate="print"/>
              <a:srcRect/>
              <a:stretch>
                <a:fillRect/>
              </a:stretch>
            </p:blipFill>
            <p:spPr bwMode="auto">
              <a:xfrm>
                <a:off x="3395275" y="2213443"/>
                <a:ext cx="1063960" cy="797970"/>
              </a:xfrm>
              <a:prstGeom prst="rect">
                <a:avLst/>
              </a:prstGeom>
              <a:noFill/>
            </p:spPr>
          </p:pic>
          <p:pic>
            <p:nvPicPr>
              <p:cNvPr id="12" name="Picture 66" descr="E:\AffectiveImageClassification\Data\IAPS\4599.jpg"/>
              <p:cNvPicPr>
                <a:picLocks noChangeAspect="1" noChangeArrowheads="1"/>
              </p:cNvPicPr>
              <p:nvPr/>
            </p:nvPicPr>
            <p:blipFill>
              <a:blip r:embed="rId12" cstate="print"/>
              <a:srcRect/>
              <a:stretch>
                <a:fillRect/>
              </a:stretch>
            </p:blipFill>
            <p:spPr bwMode="auto">
              <a:xfrm>
                <a:off x="5759942" y="1340768"/>
                <a:ext cx="1063960" cy="797970"/>
              </a:xfrm>
              <a:prstGeom prst="rect">
                <a:avLst/>
              </a:prstGeom>
              <a:noFill/>
            </p:spPr>
          </p:pic>
          <p:pic>
            <p:nvPicPr>
              <p:cNvPr id="13" name="Picture 67" descr="E:\AffectiveImageClassification\Data\IAPS\5450.jpg"/>
              <p:cNvPicPr>
                <a:picLocks noChangeAspect="1" noChangeArrowheads="1"/>
              </p:cNvPicPr>
              <p:nvPr/>
            </p:nvPicPr>
            <p:blipFill>
              <a:blip r:embed="rId13" cstate="print"/>
              <a:srcRect/>
              <a:stretch>
                <a:fillRect/>
              </a:stretch>
            </p:blipFill>
            <p:spPr bwMode="auto">
              <a:xfrm>
                <a:off x="5759942" y="2213443"/>
                <a:ext cx="1063960" cy="797970"/>
              </a:xfrm>
              <a:prstGeom prst="rect">
                <a:avLst/>
              </a:prstGeom>
              <a:noFill/>
            </p:spPr>
          </p:pic>
          <p:pic>
            <p:nvPicPr>
              <p:cNvPr id="14" name="Picture 69" descr="E:\AffectiveImageClassification\Data\IAPS\2100.jpg"/>
              <p:cNvPicPr>
                <a:picLocks noChangeAspect="1" noChangeArrowheads="1"/>
              </p:cNvPicPr>
              <p:nvPr/>
            </p:nvPicPr>
            <p:blipFill>
              <a:blip r:embed="rId14" cstate="print"/>
              <a:srcRect/>
              <a:stretch>
                <a:fillRect/>
              </a:stretch>
            </p:blipFill>
            <p:spPr bwMode="auto">
              <a:xfrm>
                <a:off x="1030608" y="1340768"/>
                <a:ext cx="1063960" cy="797970"/>
              </a:xfrm>
              <a:prstGeom prst="rect">
                <a:avLst/>
              </a:prstGeom>
              <a:noFill/>
            </p:spPr>
          </p:pic>
          <p:pic>
            <p:nvPicPr>
              <p:cNvPr id="15" name="Picture 72" descr="E:\AffectiveImageClassification\Data\IAPS\9180.jpg"/>
              <p:cNvPicPr>
                <a:picLocks noChangeAspect="1" noChangeArrowheads="1"/>
              </p:cNvPicPr>
              <p:nvPr/>
            </p:nvPicPr>
            <p:blipFill>
              <a:blip r:embed="rId15" cstate="print"/>
              <a:srcRect/>
              <a:stretch>
                <a:fillRect/>
              </a:stretch>
            </p:blipFill>
            <p:spPr bwMode="auto">
              <a:xfrm>
                <a:off x="1030608" y="2213443"/>
                <a:ext cx="1063960" cy="797970"/>
              </a:xfrm>
              <a:prstGeom prst="rect">
                <a:avLst/>
              </a:prstGeom>
              <a:noFill/>
            </p:spPr>
          </p:pic>
          <p:pic>
            <p:nvPicPr>
              <p:cNvPr id="16" name="Picture 74" descr="E:\AffectiveImageClassification\Data\IAPS\1040.jpg"/>
              <p:cNvPicPr>
                <a:picLocks noChangeAspect="1" noChangeArrowheads="1"/>
              </p:cNvPicPr>
              <p:nvPr/>
            </p:nvPicPr>
            <p:blipFill>
              <a:blip r:embed="rId16" cstate="print"/>
              <a:srcRect/>
              <a:stretch>
                <a:fillRect/>
              </a:stretch>
            </p:blipFill>
            <p:spPr bwMode="auto">
              <a:xfrm>
                <a:off x="4577609" y="1340768"/>
                <a:ext cx="1063960" cy="797970"/>
              </a:xfrm>
              <a:prstGeom prst="rect">
                <a:avLst/>
              </a:prstGeom>
              <a:noFill/>
            </p:spPr>
          </p:pic>
          <p:pic>
            <p:nvPicPr>
              <p:cNvPr id="17" name="Picture 75" descr="E:\AffectiveImageClassification\Data\IAPS\1220.jpg"/>
              <p:cNvPicPr>
                <a:picLocks noChangeAspect="1" noChangeArrowheads="1"/>
              </p:cNvPicPr>
              <p:nvPr/>
            </p:nvPicPr>
            <p:blipFill>
              <a:blip r:embed="rId17" cstate="print"/>
              <a:srcRect/>
              <a:stretch>
                <a:fillRect/>
              </a:stretch>
            </p:blipFill>
            <p:spPr bwMode="auto">
              <a:xfrm>
                <a:off x="4577609" y="2213443"/>
                <a:ext cx="1063960" cy="797970"/>
              </a:xfrm>
              <a:prstGeom prst="rect">
                <a:avLst/>
              </a:prstGeom>
              <a:noFill/>
            </p:spPr>
          </p:pic>
          <p:pic>
            <p:nvPicPr>
              <p:cNvPr id="18" name="Picture 78" descr="E:\AffectiveImageClassification\Data\IAPS\1080.jpg"/>
              <p:cNvPicPr>
                <a:picLocks noChangeAspect="1" noChangeArrowheads="1"/>
              </p:cNvPicPr>
              <p:nvPr/>
            </p:nvPicPr>
            <p:blipFill>
              <a:blip r:embed="rId18" cstate="print"/>
              <a:srcRect/>
              <a:stretch>
                <a:fillRect/>
              </a:stretch>
            </p:blipFill>
            <p:spPr bwMode="auto">
              <a:xfrm>
                <a:off x="6942276" y="1340768"/>
                <a:ext cx="1063960" cy="797970"/>
              </a:xfrm>
              <a:prstGeom prst="rect">
                <a:avLst/>
              </a:prstGeom>
              <a:noFill/>
            </p:spPr>
          </p:pic>
          <p:pic>
            <p:nvPicPr>
              <p:cNvPr id="19" name="Picture 79" descr="E:\AffectiveImageClassification\Data\IAPS\1302.jpg"/>
              <p:cNvPicPr>
                <a:picLocks noChangeAspect="1" noChangeArrowheads="1"/>
              </p:cNvPicPr>
              <p:nvPr/>
            </p:nvPicPr>
            <p:blipFill>
              <a:blip r:embed="rId19" cstate="print"/>
              <a:srcRect/>
              <a:stretch>
                <a:fillRect/>
              </a:stretch>
            </p:blipFill>
            <p:spPr bwMode="auto">
              <a:xfrm>
                <a:off x="6942276" y="2213443"/>
                <a:ext cx="1063960" cy="797970"/>
              </a:xfrm>
              <a:prstGeom prst="rect">
                <a:avLst/>
              </a:prstGeom>
              <a:noFill/>
            </p:spPr>
          </p:pic>
          <p:pic>
            <p:nvPicPr>
              <p:cNvPr id="20" name="Picture 83" descr="E:\AffectiveImageClassification\Data\IAPS\9000.jpg"/>
              <p:cNvPicPr>
                <a:picLocks noChangeAspect="1" noChangeArrowheads="1"/>
              </p:cNvPicPr>
              <p:nvPr/>
            </p:nvPicPr>
            <p:blipFill>
              <a:blip r:embed="rId20" cstate="print"/>
              <a:srcRect/>
              <a:stretch>
                <a:fillRect/>
              </a:stretch>
            </p:blipFill>
            <p:spPr bwMode="auto">
              <a:xfrm>
                <a:off x="8124609" y="1340768"/>
                <a:ext cx="1063960" cy="797970"/>
              </a:xfrm>
              <a:prstGeom prst="rect">
                <a:avLst/>
              </a:prstGeom>
              <a:noFill/>
            </p:spPr>
          </p:pic>
          <p:pic>
            <p:nvPicPr>
              <p:cNvPr id="21" name="Picture 86" descr="E:\AffectiveImageClassification\Data\IAPS\9910.jpg"/>
              <p:cNvPicPr>
                <a:picLocks noChangeAspect="1" noChangeArrowheads="1"/>
              </p:cNvPicPr>
              <p:nvPr/>
            </p:nvPicPr>
            <p:blipFill>
              <a:blip r:embed="rId21" cstate="print"/>
              <a:srcRect/>
              <a:stretch>
                <a:fillRect/>
              </a:stretch>
            </p:blipFill>
            <p:spPr bwMode="auto">
              <a:xfrm>
                <a:off x="8124609" y="2213443"/>
                <a:ext cx="1063960" cy="797970"/>
              </a:xfrm>
              <a:prstGeom prst="rect">
                <a:avLst/>
              </a:prstGeom>
              <a:noFill/>
            </p:spPr>
          </p:pic>
        </p:grpSp>
        <p:sp>
          <p:nvSpPr>
            <p:cNvPr id="22" name="TextBox 21"/>
            <p:cNvSpPr txBox="1"/>
            <p:nvPr/>
          </p:nvSpPr>
          <p:spPr>
            <a:xfrm>
              <a:off x="-108518" y="6404477"/>
              <a:ext cx="9028651" cy="367586"/>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   amusement      anger          awe      contentment     disgust    excitement      </a:t>
              </a:r>
              <a:r>
                <a:rPr lang="en-US" altLang="zh-CN" sz="1600" b="1" smtClean="0">
                  <a:latin typeface="Times New Roman" pitchFamily="18" charset="0"/>
                  <a:cs typeface="Times New Roman" pitchFamily="18" charset="0"/>
                </a:rPr>
                <a:t>fear           </a:t>
              </a:r>
              <a:r>
                <a:rPr lang="en-US" altLang="zh-CN" sz="1600" b="1" dirty="0" smtClean="0">
                  <a:latin typeface="Times New Roman" pitchFamily="18" charset="0"/>
                  <a:cs typeface="Times New Roman" pitchFamily="18" charset="0"/>
                </a:rPr>
                <a:t>sadness</a:t>
              </a:r>
              <a:endParaRPr lang="zh-CN" altLang="en-US" sz="1600" b="1" dirty="0">
                <a:latin typeface="Times New Roman" pitchFamily="18" charset="0"/>
                <a:cs typeface="Times New Roman" pitchFamily="18" charset="0"/>
              </a:endParaRPr>
            </a:p>
          </p:txBody>
        </p:sp>
      </p:grpSp>
    </p:spTree>
    <p:custDataLst>
      <p:tags r:id="rId1"/>
    </p:custDataLst>
    <p:extLst>
      <p:ext uri="{BB962C8B-B14F-4D97-AF65-F5344CB8AC3E}">
        <p14:creationId xmlns:p14="http://schemas.microsoft.com/office/powerpoint/2010/main" val="1191542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fade">
                                      <p:cBhvr>
                                        <p:cTn id="10" dur="500"/>
                                        <p:tgtEl>
                                          <p:spTgt spid="4">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fade">
                                      <p:cBhvr>
                                        <p:cTn id="13" dur="500"/>
                                        <p:tgtEl>
                                          <p:spTgt spid="4">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fade">
                                      <p:cBhvr>
                                        <p:cTn id="16" dur="500"/>
                                        <p:tgtEl>
                                          <p:spTgt spid="4">
                                            <p:txEl>
                                              <p:pRg st="7" end="7"/>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Datasets</a:t>
            </a:r>
            <a:endParaRPr lang="zh-CN" altLang="en-US" sz="3200" b="1" dirty="0">
              <a:latin typeface="Times New Roman" pitchFamily="18" charset="0"/>
            </a:endParaRPr>
          </a:p>
        </p:txBody>
      </p:sp>
      <p:sp>
        <p:nvSpPr>
          <p:cNvPr id="4" name="Content Placeholder 2"/>
          <p:cNvSpPr>
            <a:spLocks noGrp="1"/>
          </p:cNvSpPr>
          <p:nvPr>
            <p:ph idx="1"/>
          </p:nvPr>
        </p:nvSpPr>
        <p:spPr bwMode="auto">
          <a:xfrm>
            <a:off x="323528" y="1412776"/>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Abstract dataset (</a:t>
            </a:r>
            <a:r>
              <a:rPr lang="en-US" altLang="zh-CN" sz="2800" b="1" dirty="0" smtClean="0">
                <a:latin typeface="Times New Roman" panose="02020603050405020304" pitchFamily="18" charset="0"/>
                <a:cs typeface="Times New Roman" panose="02020603050405020304" pitchFamily="18" charset="0"/>
              </a:rPr>
              <a:t>Abstract</a:t>
            </a:r>
            <a:r>
              <a:rPr lang="en-US" altLang="zh-CN" sz="2800" dirty="0" smtClean="0">
                <a:latin typeface="Times New Roman" panose="02020603050405020304" pitchFamily="18" charset="0"/>
                <a:cs typeface="Times New Roman" panose="02020603050405020304" pitchFamily="18" charset="0"/>
              </a:rPr>
              <a:t>)</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228 </a:t>
            </a:r>
            <a:r>
              <a:rPr lang="en-US" altLang="zh-CN" sz="2400" dirty="0" smtClean="0">
                <a:solidFill>
                  <a:schemeClr val="tx1"/>
                </a:solidFill>
                <a:latin typeface="Times New Roman" panose="02020603050405020304" pitchFamily="18" charset="0"/>
                <a:cs typeface="Times New Roman" panose="02020603050405020304" pitchFamily="18" charset="0"/>
              </a:rPr>
              <a:t>abstract paintings</a:t>
            </a: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8 emotion categories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Used for DES </a:t>
            </a:r>
            <a:r>
              <a:rPr lang="en-US" altLang="zh-CN" sz="2400" dirty="0" smtClean="0">
                <a:solidFill>
                  <a:schemeClr val="tx1"/>
                </a:solidFill>
                <a:latin typeface="Times New Roman" panose="02020603050405020304" pitchFamily="18" charset="0"/>
                <a:cs typeface="Times New Roman" panose="02020603050405020304" pitchFamily="18" charset="0"/>
              </a:rPr>
              <a:t>modelling</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a:latin typeface="Times New Roman" panose="02020603050405020304" pitchFamily="18" charset="0"/>
                <a:cs typeface="Times New Roman" panose="02020603050405020304" pitchFamily="18" charset="0"/>
              </a:rPr>
              <a:t>Artistic dataset (</a:t>
            </a:r>
            <a:r>
              <a:rPr lang="en-US" altLang="zh-CN" sz="2800" dirty="0" err="1">
                <a:latin typeface="Times New Roman" panose="02020603050405020304" pitchFamily="18" charset="0"/>
                <a:cs typeface="Times New Roman" panose="02020603050405020304" pitchFamily="18" charset="0"/>
              </a:rPr>
              <a:t>ArtPhoto</a:t>
            </a:r>
            <a:r>
              <a:rPr lang="en-US" altLang="zh-CN" sz="2800" dirty="0" smtClean="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806 artistic photographs </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8 emotion categories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Used for DES modelling</a:t>
            </a:r>
          </a:p>
          <a:p>
            <a:pPr lvl="1" algn="just">
              <a:lnSpc>
                <a:spcPct val="120000"/>
              </a:lnSpc>
              <a:spcBef>
                <a:spcPct val="0"/>
              </a:spcBef>
              <a:buClr>
                <a:srgbClr val="0070C0"/>
              </a:buClr>
              <a:buSzPct val="75000"/>
              <a:buFont typeface="Wingdings" panose="05000000000000000000" pitchFamily="2" charset="2"/>
              <a:buChar char="Ø"/>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grpSp>
        <p:nvGrpSpPr>
          <p:cNvPr id="20" name="组合 19"/>
          <p:cNvGrpSpPr/>
          <p:nvPr/>
        </p:nvGrpSpPr>
        <p:grpSpPr>
          <a:xfrm>
            <a:off x="4932040" y="1412776"/>
            <a:ext cx="3587101" cy="1895427"/>
            <a:chOff x="4932040" y="1412776"/>
            <a:chExt cx="3587101" cy="1895427"/>
          </a:xfrm>
        </p:grpSpPr>
        <p:pic>
          <p:nvPicPr>
            <p:cNvPr id="5" name="Picture 5" descr="E:\AffectiveImageClassification\Data\Abstract\abstract_0019.jpg"/>
            <p:cNvPicPr>
              <a:picLocks noChangeAspect="1" noChangeArrowheads="1"/>
            </p:cNvPicPr>
            <p:nvPr/>
          </p:nvPicPr>
          <p:blipFill>
            <a:blip r:embed="rId4"/>
            <a:srcRect/>
            <a:stretch>
              <a:fillRect/>
            </a:stretch>
          </p:blipFill>
          <p:spPr bwMode="auto">
            <a:xfrm>
              <a:off x="4932041" y="1412776"/>
              <a:ext cx="984189" cy="990809"/>
            </a:xfrm>
            <a:prstGeom prst="rect">
              <a:avLst/>
            </a:prstGeom>
            <a:noFill/>
          </p:spPr>
        </p:pic>
        <p:pic>
          <p:nvPicPr>
            <p:cNvPr id="6" name="Picture 9" descr="E:\AffectiveImageClassification\Data\Abstract\abstract_0004.jpg"/>
            <p:cNvPicPr>
              <a:picLocks noChangeAspect="1" noChangeArrowheads="1"/>
            </p:cNvPicPr>
            <p:nvPr/>
          </p:nvPicPr>
          <p:blipFill>
            <a:blip r:embed="rId5"/>
            <a:srcRect/>
            <a:stretch>
              <a:fillRect/>
            </a:stretch>
          </p:blipFill>
          <p:spPr bwMode="auto">
            <a:xfrm>
              <a:off x="7534952" y="2309630"/>
              <a:ext cx="984189" cy="979795"/>
            </a:xfrm>
            <a:prstGeom prst="rect">
              <a:avLst/>
            </a:prstGeom>
            <a:noFill/>
          </p:spPr>
        </p:pic>
        <p:pic>
          <p:nvPicPr>
            <p:cNvPr id="7" name="Picture 10" descr="E:\AffectiveImageClassification\Data\Abstract\abstract_0034.jpg"/>
            <p:cNvPicPr>
              <a:picLocks noChangeAspect="1" noChangeArrowheads="1"/>
            </p:cNvPicPr>
            <p:nvPr/>
          </p:nvPicPr>
          <p:blipFill>
            <a:blip r:embed="rId6"/>
            <a:srcRect/>
            <a:stretch>
              <a:fillRect/>
            </a:stretch>
          </p:blipFill>
          <p:spPr bwMode="auto">
            <a:xfrm>
              <a:off x="7523929" y="1412776"/>
              <a:ext cx="984189" cy="748214"/>
            </a:xfrm>
            <a:prstGeom prst="rect">
              <a:avLst/>
            </a:prstGeom>
            <a:noFill/>
          </p:spPr>
        </p:pic>
        <p:pic>
          <p:nvPicPr>
            <p:cNvPr id="8" name="Picture 15" descr="E:\AffectiveImageClassification\Data\Abstract\abstract_0012.jpg"/>
            <p:cNvPicPr>
              <a:picLocks noChangeAspect="1" noChangeArrowheads="1"/>
            </p:cNvPicPr>
            <p:nvPr/>
          </p:nvPicPr>
          <p:blipFill>
            <a:blip r:embed="rId7"/>
            <a:srcRect/>
            <a:stretch>
              <a:fillRect/>
            </a:stretch>
          </p:blipFill>
          <p:spPr bwMode="auto">
            <a:xfrm>
              <a:off x="4932040" y="2638096"/>
              <a:ext cx="984189" cy="659731"/>
            </a:xfrm>
            <a:prstGeom prst="rect">
              <a:avLst/>
            </a:prstGeom>
            <a:noFill/>
          </p:spPr>
        </p:pic>
        <p:pic>
          <p:nvPicPr>
            <p:cNvPr id="10" name="Picture 2" descr="E:\AffectiveImageClassification\Data\Abstract\abstract_0081.jpg"/>
            <p:cNvPicPr>
              <a:picLocks noChangeAspect="1" noChangeArrowheads="1"/>
            </p:cNvPicPr>
            <p:nvPr/>
          </p:nvPicPr>
          <p:blipFill>
            <a:blip r:embed="rId8"/>
            <a:srcRect/>
            <a:stretch>
              <a:fillRect/>
            </a:stretch>
          </p:blipFill>
          <p:spPr bwMode="auto">
            <a:xfrm>
              <a:off x="6228184" y="1426020"/>
              <a:ext cx="984189" cy="630304"/>
            </a:xfrm>
            <a:prstGeom prst="rect">
              <a:avLst/>
            </a:prstGeom>
            <a:noFill/>
          </p:spPr>
        </p:pic>
        <p:pic>
          <p:nvPicPr>
            <p:cNvPr id="11" name="Picture 12" descr="E:\AffectiveImageClassification\Data\Abstract\abstract_0063.jpg"/>
            <p:cNvPicPr>
              <a:picLocks noChangeArrowheads="1"/>
            </p:cNvPicPr>
            <p:nvPr/>
          </p:nvPicPr>
          <p:blipFill>
            <a:blip r:embed="rId9"/>
            <a:srcRect/>
            <a:stretch>
              <a:fillRect/>
            </a:stretch>
          </p:blipFill>
          <p:spPr bwMode="auto">
            <a:xfrm>
              <a:off x="6211269" y="2166544"/>
              <a:ext cx="984189" cy="1141659"/>
            </a:xfrm>
            <a:prstGeom prst="rect">
              <a:avLst/>
            </a:prstGeom>
            <a:noFill/>
          </p:spPr>
        </p:pic>
      </p:grpSp>
      <p:grpSp>
        <p:nvGrpSpPr>
          <p:cNvPr id="2" name="组合 1"/>
          <p:cNvGrpSpPr/>
          <p:nvPr/>
        </p:nvGrpSpPr>
        <p:grpSpPr>
          <a:xfrm>
            <a:off x="4571999" y="3717032"/>
            <a:ext cx="4441812" cy="2043914"/>
            <a:chOff x="4571999" y="3717032"/>
            <a:chExt cx="4441812" cy="2043914"/>
          </a:xfrm>
        </p:grpSpPr>
        <p:pic>
          <p:nvPicPr>
            <p:cNvPr id="13" name="Picture 21" descr="E:\AffectiveImageClassification\Data\ArtPhoto\contentment_0102.jpg"/>
            <p:cNvPicPr>
              <a:picLocks noChangeAspect="1" noChangeArrowheads="1"/>
            </p:cNvPicPr>
            <p:nvPr/>
          </p:nvPicPr>
          <p:blipFill>
            <a:blip r:embed="rId10"/>
            <a:srcRect/>
            <a:stretch>
              <a:fillRect/>
            </a:stretch>
          </p:blipFill>
          <p:spPr bwMode="auto">
            <a:xfrm>
              <a:off x="4572000" y="4742729"/>
              <a:ext cx="986765" cy="1006160"/>
            </a:xfrm>
            <a:prstGeom prst="rect">
              <a:avLst/>
            </a:prstGeom>
            <a:noFill/>
          </p:spPr>
        </p:pic>
        <p:pic>
          <p:nvPicPr>
            <p:cNvPr id="14" name="Picture 24" descr="E:\AffectiveImageClassification\Data\ArtPhoto\disgust_0782.jpg"/>
            <p:cNvPicPr>
              <a:picLocks noChangeAspect="1" noChangeArrowheads="1"/>
            </p:cNvPicPr>
            <p:nvPr/>
          </p:nvPicPr>
          <p:blipFill>
            <a:blip r:embed="rId11"/>
            <a:srcRect/>
            <a:stretch>
              <a:fillRect/>
            </a:stretch>
          </p:blipFill>
          <p:spPr bwMode="auto">
            <a:xfrm>
              <a:off x="5723681" y="3717032"/>
              <a:ext cx="986765" cy="986764"/>
            </a:xfrm>
            <a:prstGeom prst="rect">
              <a:avLst/>
            </a:prstGeom>
            <a:noFill/>
          </p:spPr>
        </p:pic>
        <p:pic>
          <p:nvPicPr>
            <p:cNvPr id="15" name="Picture 31" descr="E:\AffectiveImageClassification\Data\ArtPhoto\excitement_0195.jpg"/>
            <p:cNvPicPr>
              <a:picLocks noChangeAspect="1" noChangeArrowheads="1"/>
            </p:cNvPicPr>
            <p:nvPr/>
          </p:nvPicPr>
          <p:blipFill>
            <a:blip r:embed="rId12"/>
            <a:srcRect/>
            <a:stretch>
              <a:fillRect/>
            </a:stretch>
          </p:blipFill>
          <p:spPr bwMode="auto">
            <a:xfrm>
              <a:off x="6875363" y="3717032"/>
              <a:ext cx="986765" cy="986764"/>
            </a:xfrm>
            <a:prstGeom prst="rect">
              <a:avLst/>
            </a:prstGeom>
            <a:noFill/>
          </p:spPr>
        </p:pic>
        <p:pic>
          <p:nvPicPr>
            <p:cNvPr id="16" name="Picture 35" descr="E:\AffectiveImageClassification\Data\ArtPhoto\fear_0918.jpg"/>
            <p:cNvPicPr>
              <a:picLocks noChangeAspect="1" noChangeArrowheads="1"/>
            </p:cNvPicPr>
            <p:nvPr/>
          </p:nvPicPr>
          <p:blipFill>
            <a:blip r:embed="rId13"/>
            <a:srcRect/>
            <a:stretch>
              <a:fillRect/>
            </a:stretch>
          </p:blipFill>
          <p:spPr bwMode="auto">
            <a:xfrm>
              <a:off x="6875364" y="4800321"/>
              <a:ext cx="986765" cy="960625"/>
            </a:xfrm>
            <a:prstGeom prst="rect">
              <a:avLst/>
            </a:prstGeom>
            <a:noFill/>
          </p:spPr>
        </p:pic>
        <p:pic>
          <p:nvPicPr>
            <p:cNvPr id="17" name="Picture 39" descr="E:\AffectiveImageClassification\Data\ArtPhoto\sad_0326.jpg"/>
            <p:cNvPicPr>
              <a:picLocks noChangeAspect="1" noChangeArrowheads="1"/>
            </p:cNvPicPr>
            <p:nvPr/>
          </p:nvPicPr>
          <p:blipFill>
            <a:blip r:embed="rId14"/>
            <a:srcRect/>
            <a:stretch>
              <a:fillRect/>
            </a:stretch>
          </p:blipFill>
          <p:spPr bwMode="auto">
            <a:xfrm>
              <a:off x="5723682" y="4774182"/>
              <a:ext cx="986765" cy="986764"/>
            </a:xfrm>
            <a:prstGeom prst="rect">
              <a:avLst/>
            </a:prstGeom>
            <a:noFill/>
          </p:spPr>
        </p:pic>
        <p:pic>
          <p:nvPicPr>
            <p:cNvPr id="19" name="Picture 12" descr="E:\AffectiveImageClassification\Data\ArtPhoto\awe_0858.jpg"/>
            <p:cNvPicPr>
              <a:picLocks noChangeAspect="1" noChangeArrowheads="1"/>
            </p:cNvPicPr>
            <p:nvPr/>
          </p:nvPicPr>
          <p:blipFill>
            <a:blip r:embed="rId15"/>
            <a:srcRect/>
            <a:stretch>
              <a:fillRect/>
            </a:stretch>
          </p:blipFill>
          <p:spPr bwMode="auto">
            <a:xfrm>
              <a:off x="8027046" y="4762125"/>
              <a:ext cx="986765" cy="986764"/>
            </a:xfrm>
            <a:prstGeom prst="rect">
              <a:avLst/>
            </a:prstGeom>
            <a:noFill/>
          </p:spPr>
        </p:pic>
        <p:pic>
          <p:nvPicPr>
            <p:cNvPr id="21" name="Picture 2" descr="E:\AffectiveImageClassification\Data\ArtPhoto\amusement_0492.jpg"/>
            <p:cNvPicPr>
              <a:picLocks noChangeAspect="1" noChangeArrowheads="1"/>
            </p:cNvPicPr>
            <p:nvPr/>
          </p:nvPicPr>
          <p:blipFill>
            <a:blip r:embed="rId16"/>
            <a:srcRect/>
            <a:stretch>
              <a:fillRect/>
            </a:stretch>
          </p:blipFill>
          <p:spPr bwMode="auto">
            <a:xfrm>
              <a:off x="4571999" y="3717032"/>
              <a:ext cx="986765" cy="949977"/>
            </a:xfrm>
            <a:prstGeom prst="rect">
              <a:avLst/>
            </a:prstGeom>
            <a:noFill/>
          </p:spPr>
        </p:pic>
        <p:pic>
          <p:nvPicPr>
            <p:cNvPr id="22" name="Picture 9" descr="E:\AffectiveImageClassification\Data\ArtPhoto\anger_0006.jpg"/>
            <p:cNvPicPr>
              <a:picLocks noChangeAspect="1" noChangeArrowheads="1"/>
            </p:cNvPicPr>
            <p:nvPr/>
          </p:nvPicPr>
          <p:blipFill>
            <a:blip r:embed="rId17"/>
            <a:srcRect/>
            <a:stretch>
              <a:fillRect/>
            </a:stretch>
          </p:blipFill>
          <p:spPr bwMode="auto">
            <a:xfrm>
              <a:off x="8027046" y="3717032"/>
              <a:ext cx="986765" cy="949977"/>
            </a:xfrm>
            <a:prstGeom prst="rect">
              <a:avLst/>
            </a:prstGeom>
            <a:noFill/>
          </p:spPr>
        </p:pic>
      </p:grpSp>
    </p:spTree>
    <p:custDataLst>
      <p:tags r:id="rId1"/>
    </p:custDataLst>
    <p:extLst>
      <p:ext uri="{BB962C8B-B14F-4D97-AF65-F5344CB8AC3E}">
        <p14:creationId xmlns:p14="http://schemas.microsoft.com/office/powerpoint/2010/main" val="1389843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Images and Emotions</a:t>
            </a:r>
            <a:endParaRPr lang="zh-CN" altLang="en-US" sz="3200" b="1" dirty="0">
              <a:latin typeface="Times New Roman" pitchFamily="18" charset="0"/>
            </a:endParaRPr>
          </a:p>
        </p:txBody>
      </p:sp>
      <p:grpSp>
        <p:nvGrpSpPr>
          <p:cNvPr id="4" name="组合 3"/>
          <p:cNvGrpSpPr/>
          <p:nvPr/>
        </p:nvGrpSpPr>
        <p:grpSpPr>
          <a:xfrm>
            <a:off x="0" y="1700808"/>
            <a:ext cx="7884168" cy="3619564"/>
            <a:chOff x="0" y="1700808"/>
            <a:chExt cx="7884168" cy="3619564"/>
          </a:xfrm>
        </p:grpSpPr>
        <p:pic>
          <p:nvPicPr>
            <p:cNvPr id="13" name="Picture 50" descr="E:\AffectiveImageClassification\Data\IAPS\1603.jpg"/>
            <p:cNvPicPr>
              <a:picLocks noChangeAspect="1" noChangeArrowheads="1"/>
            </p:cNvPicPr>
            <p:nvPr/>
          </p:nvPicPr>
          <p:blipFill>
            <a:blip r:embed="rId4" cstate="print"/>
            <a:srcRect/>
            <a:stretch>
              <a:fillRect/>
            </a:stretch>
          </p:blipFill>
          <p:spPr bwMode="auto">
            <a:xfrm>
              <a:off x="238611" y="1700808"/>
              <a:ext cx="1800000" cy="1350000"/>
            </a:xfrm>
            <a:prstGeom prst="rect">
              <a:avLst/>
            </a:prstGeom>
            <a:noFill/>
          </p:spPr>
        </p:pic>
        <p:pic>
          <p:nvPicPr>
            <p:cNvPr id="14" name="Picture 55" descr="E:\AffectiveImageClassification\Data\IAPS\7580.jpg"/>
            <p:cNvPicPr>
              <a:picLocks noChangeAspect="1" noChangeArrowheads="1"/>
            </p:cNvPicPr>
            <p:nvPr/>
          </p:nvPicPr>
          <p:blipFill>
            <a:blip r:embed="rId5" cstate="print"/>
            <a:srcRect/>
            <a:stretch>
              <a:fillRect/>
            </a:stretch>
          </p:blipFill>
          <p:spPr bwMode="auto">
            <a:xfrm>
              <a:off x="2195736" y="1700808"/>
              <a:ext cx="1800000" cy="1350000"/>
            </a:xfrm>
            <a:prstGeom prst="rect">
              <a:avLst/>
            </a:prstGeom>
            <a:noFill/>
          </p:spPr>
        </p:pic>
        <p:pic>
          <p:nvPicPr>
            <p:cNvPr id="15" name="Picture 59" descr="E:\AffectiveImageClassification\Data\IAPS\2540.jpg"/>
            <p:cNvPicPr>
              <a:picLocks noChangeAspect="1" noChangeArrowheads="1"/>
            </p:cNvPicPr>
            <p:nvPr/>
          </p:nvPicPr>
          <p:blipFill>
            <a:blip r:embed="rId6" cstate="print"/>
            <a:srcRect/>
            <a:stretch>
              <a:fillRect/>
            </a:stretch>
          </p:blipFill>
          <p:spPr bwMode="auto">
            <a:xfrm>
              <a:off x="2195736" y="3591168"/>
              <a:ext cx="1800000" cy="1350000"/>
            </a:xfrm>
            <a:prstGeom prst="rect">
              <a:avLst/>
            </a:prstGeom>
            <a:noFill/>
          </p:spPr>
        </p:pic>
        <p:pic>
          <p:nvPicPr>
            <p:cNvPr id="16" name="Picture 65" descr="E:\AffectiveImageClassification\Data\IAPS\8200.jpg"/>
            <p:cNvPicPr>
              <a:picLocks noChangeAspect="1" noChangeArrowheads="1"/>
            </p:cNvPicPr>
            <p:nvPr/>
          </p:nvPicPr>
          <p:blipFill>
            <a:blip r:embed="rId7" cstate="print"/>
            <a:srcRect/>
            <a:stretch>
              <a:fillRect/>
            </a:stretch>
          </p:blipFill>
          <p:spPr bwMode="auto">
            <a:xfrm>
              <a:off x="4139952" y="3591168"/>
              <a:ext cx="1800000" cy="1350000"/>
            </a:xfrm>
            <a:prstGeom prst="rect">
              <a:avLst/>
            </a:prstGeom>
            <a:noFill/>
          </p:spPr>
        </p:pic>
        <p:pic>
          <p:nvPicPr>
            <p:cNvPr id="17" name="Picture 71" descr="E:\AffectiveImageClassification\Data\IAPS\6370.jpg"/>
            <p:cNvPicPr>
              <a:picLocks noChangeAspect="1" noChangeArrowheads="1"/>
            </p:cNvPicPr>
            <p:nvPr/>
          </p:nvPicPr>
          <p:blipFill>
            <a:blip r:embed="rId8" cstate="print"/>
            <a:srcRect/>
            <a:stretch>
              <a:fillRect/>
            </a:stretch>
          </p:blipFill>
          <p:spPr bwMode="auto">
            <a:xfrm>
              <a:off x="238611" y="3591168"/>
              <a:ext cx="1800000" cy="1350000"/>
            </a:xfrm>
            <a:prstGeom prst="rect">
              <a:avLst/>
            </a:prstGeom>
            <a:noFill/>
          </p:spPr>
        </p:pic>
        <p:pic>
          <p:nvPicPr>
            <p:cNvPr id="18" name="Picture 75" descr="E:\AffectiveImageClassification\Data\IAPS\1220.jpg"/>
            <p:cNvPicPr>
              <a:picLocks noChangeAspect="1" noChangeArrowheads="1"/>
            </p:cNvPicPr>
            <p:nvPr/>
          </p:nvPicPr>
          <p:blipFill>
            <a:blip r:embed="rId9" cstate="print"/>
            <a:srcRect/>
            <a:stretch>
              <a:fillRect/>
            </a:stretch>
          </p:blipFill>
          <p:spPr bwMode="auto">
            <a:xfrm>
              <a:off x="4139952" y="1700808"/>
              <a:ext cx="1800000" cy="1350000"/>
            </a:xfrm>
            <a:prstGeom prst="rect">
              <a:avLst/>
            </a:prstGeom>
            <a:noFill/>
          </p:spPr>
        </p:pic>
        <p:pic>
          <p:nvPicPr>
            <p:cNvPr id="19" name="Picture 79" descr="E:\AffectiveImageClassification\Data\IAPS\1302.jpg"/>
            <p:cNvPicPr>
              <a:picLocks noChangeAspect="1" noChangeArrowheads="1"/>
            </p:cNvPicPr>
            <p:nvPr/>
          </p:nvPicPr>
          <p:blipFill>
            <a:blip r:embed="rId10" cstate="print"/>
            <a:srcRect/>
            <a:stretch>
              <a:fillRect/>
            </a:stretch>
          </p:blipFill>
          <p:spPr bwMode="auto">
            <a:xfrm>
              <a:off x="6084168" y="1700808"/>
              <a:ext cx="1800000" cy="1350000"/>
            </a:xfrm>
            <a:prstGeom prst="rect">
              <a:avLst/>
            </a:prstGeom>
            <a:noFill/>
          </p:spPr>
        </p:pic>
        <p:pic>
          <p:nvPicPr>
            <p:cNvPr id="20" name="Picture 87" descr="E:\AffectiveImageClassification\Data\IAPS\9921.jpg"/>
            <p:cNvPicPr>
              <a:picLocks noChangeAspect="1" noChangeArrowheads="1"/>
            </p:cNvPicPr>
            <p:nvPr/>
          </p:nvPicPr>
          <p:blipFill>
            <a:blip r:embed="rId11" cstate="print"/>
            <a:srcRect/>
            <a:stretch>
              <a:fillRect/>
            </a:stretch>
          </p:blipFill>
          <p:spPr bwMode="auto">
            <a:xfrm>
              <a:off x="6084168" y="3591168"/>
              <a:ext cx="1800000" cy="1350000"/>
            </a:xfrm>
            <a:prstGeom prst="rect">
              <a:avLst/>
            </a:prstGeom>
            <a:noFill/>
          </p:spPr>
        </p:pic>
        <p:sp>
          <p:nvSpPr>
            <p:cNvPr id="21" name="TextBox 20"/>
            <p:cNvSpPr txBox="1"/>
            <p:nvPr/>
          </p:nvSpPr>
          <p:spPr>
            <a:xfrm>
              <a:off x="0" y="2941197"/>
              <a:ext cx="7884168" cy="523220"/>
            </a:xfrm>
            <a:prstGeom prst="rect">
              <a:avLst/>
            </a:prstGeom>
            <a:noFill/>
          </p:spPr>
          <p:txBody>
            <a:bodyPr wrap="square" rtlCol="0">
              <a:spAutoFit/>
            </a:bodyPr>
            <a:lstStyle/>
            <a:p>
              <a:r>
                <a:rPr lang="en-US" altLang="zh-CN" sz="2800" dirty="0" smtClean="0">
                  <a:latin typeface="Times New Roman" pitchFamily="18" charset="0"/>
                  <a:cs typeface="Times New Roman" pitchFamily="18" charset="0"/>
                </a:rPr>
                <a:t>   amusement         awe              disgust             fear </a:t>
              </a:r>
              <a:endParaRPr lang="zh-CN" altLang="en-US" sz="2800" dirty="0">
                <a:latin typeface="Times New Roman" pitchFamily="18" charset="0"/>
                <a:cs typeface="Times New Roman" pitchFamily="18" charset="0"/>
              </a:endParaRPr>
            </a:p>
          </p:txBody>
        </p:sp>
        <p:sp>
          <p:nvSpPr>
            <p:cNvPr id="22" name="TextBox 21"/>
            <p:cNvSpPr txBox="1"/>
            <p:nvPr/>
          </p:nvSpPr>
          <p:spPr>
            <a:xfrm>
              <a:off x="3059" y="4797152"/>
              <a:ext cx="7881109" cy="523220"/>
            </a:xfrm>
            <a:prstGeom prst="rect">
              <a:avLst/>
            </a:prstGeom>
            <a:noFill/>
          </p:spPr>
          <p:txBody>
            <a:bodyPr wrap="square" rtlCol="0">
              <a:spAutoFit/>
            </a:bodyPr>
            <a:lstStyle/>
            <a:p>
              <a:r>
                <a:rPr lang="en-US" altLang="zh-CN" sz="2800" dirty="0" smtClean="0">
                  <a:latin typeface="Times New Roman" pitchFamily="18" charset="0"/>
                  <a:cs typeface="Times New Roman" pitchFamily="18" charset="0"/>
                </a:rPr>
                <a:t>       anger        contentment    excitement      sadness</a:t>
              </a:r>
              <a:endParaRPr lang="zh-CN" altLang="en-US" sz="2800" dirty="0">
                <a:latin typeface="Times New Roman" pitchFamily="18" charset="0"/>
                <a:cs typeface="Times New Roman" pitchFamily="18" charset="0"/>
              </a:endParaRPr>
            </a:p>
          </p:txBody>
        </p:sp>
      </p:grpSp>
      <p:sp>
        <p:nvSpPr>
          <p:cNvPr id="23" name="右箭头 22"/>
          <p:cNvSpPr/>
          <p:nvPr/>
        </p:nvSpPr>
        <p:spPr>
          <a:xfrm>
            <a:off x="4094730" y="3230417"/>
            <a:ext cx="1404000" cy="468000"/>
          </a:xfrm>
          <a:prstGeom prst="rightArrow">
            <a:avLst>
              <a:gd name="adj1" fmla="val 50000"/>
              <a:gd name="adj2" fmla="val 57055"/>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applications</a:t>
            </a:r>
            <a:endParaRPr lang="zh-CN" altLang="en-US" dirty="0"/>
          </a:p>
        </p:txBody>
      </p:sp>
      <p:grpSp>
        <p:nvGrpSpPr>
          <p:cNvPr id="27" name="组合 26"/>
          <p:cNvGrpSpPr/>
          <p:nvPr/>
        </p:nvGrpSpPr>
        <p:grpSpPr>
          <a:xfrm>
            <a:off x="5590379" y="1659938"/>
            <a:ext cx="3419872" cy="1364339"/>
            <a:chOff x="5724128" y="1659938"/>
            <a:chExt cx="3419872" cy="1364339"/>
          </a:xfrm>
        </p:grpSpPr>
        <p:grpSp>
          <p:nvGrpSpPr>
            <p:cNvPr id="7" name="组合 6"/>
            <p:cNvGrpSpPr/>
            <p:nvPr/>
          </p:nvGrpSpPr>
          <p:grpSpPr>
            <a:xfrm>
              <a:off x="5783739" y="1659938"/>
              <a:ext cx="3360261" cy="1364339"/>
              <a:chOff x="5783739" y="1659938"/>
              <a:chExt cx="3360261" cy="1364339"/>
            </a:xfrm>
          </p:grpSpPr>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83739" y="2020719"/>
                <a:ext cx="3360261" cy="100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5796440" y="1659938"/>
                <a:ext cx="2643672" cy="400110"/>
              </a:xfrm>
              <a:prstGeom prst="rect">
                <a:avLst/>
              </a:prstGeom>
            </p:spPr>
            <p:txBody>
              <a:bodyPr wrap="none">
                <a:spAutoFit/>
              </a:bodyPr>
              <a:lstStyle/>
              <a:p>
                <a:r>
                  <a:rPr lang="en-US" altLang="zh-CN" sz="2000" dirty="0">
                    <a:latin typeface="Times New Roman" panose="02020603050405020304" pitchFamily="18" charset="0"/>
                    <a:cs typeface="Times New Roman" panose="02020603050405020304" pitchFamily="18" charset="0"/>
                  </a:rPr>
                  <a:t>Stock market prediction</a:t>
                </a:r>
              </a:p>
            </p:txBody>
          </p:sp>
        </p:grpSp>
        <p:sp>
          <p:nvSpPr>
            <p:cNvPr id="10" name="矩形 9"/>
            <p:cNvSpPr/>
            <p:nvPr/>
          </p:nvSpPr>
          <p:spPr>
            <a:xfrm>
              <a:off x="5724128" y="1659938"/>
              <a:ext cx="3412720" cy="1364339"/>
            </a:xfrm>
            <a:prstGeom prst="rect">
              <a:avLst/>
            </a:prstGeom>
            <a:noFill/>
            <a:ln>
              <a:solidFill>
                <a:srgbClr val="24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5590379" y="3130975"/>
            <a:ext cx="3412720" cy="756000"/>
            <a:chOff x="5672440" y="3130975"/>
            <a:chExt cx="3412720" cy="756000"/>
          </a:xfrm>
        </p:grpSpPr>
        <p:sp>
          <p:nvSpPr>
            <p:cNvPr id="24" name="矩形 23"/>
            <p:cNvSpPr/>
            <p:nvPr/>
          </p:nvSpPr>
          <p:spPr>
            <a:xfrm>
              <a:off x="7109365" y="3306762"/>
              <a:ext cx="1927131" cy="400110"/>
            </a:xfrm>
            <a:prstGeom prst="rect">
              <a:avLst/>
            </a:prstGeom>
          </p:spPr>
          <p:txBody>
            <a:bodyPr wrap="none">
              <a:spAutoFit/>
            </a:bodyPr>
            <a:lstStyle/>
            <a:p>
              <a:r>
                <a:rPr lang="en-US" altLang="zh-CN" sz="2000" dirty="0" smtClean="0">
                  <a:latin typeface="Times New Roman" panose="02020603050405020304" pitchFamily="18" charset="0"/>
                  <a:cs typeface="Times New Roman" panose="02020603050405020304" pitchFamily="18" charset="0"/>
                </a:rPr>
                <a:t>Decision making</a:t>
              </a:r>
              <a:endParaRPr lang="en-US" altLang="zh-CN" sz="2000" dirty="0">
                <a:latin typeface="Times New Roman" panose="02020603050405020304" pitchFamily="18" charset="0"/>
                <a:cs typeface="Times New Roman" panose="02020603050405020304" pitchFamily="18" charset="0"/>
              </a:endParaRPr>
            </a:p>
          </p:txBody>
        </p:sp>
        <p:pic>
          <p:nvPicPr>
            <p:cNvPr id="25" name="Picture 5" descr="C:\Users\Yue\Desktop\jm-thumbs-up-down.jpg"/>
            <p:cNvPicPr>
              <a:picLocks noChangeAspect="1" noChangeArrowheads="1"/>
            </p:cNvPicPr>
            <p:nvPr/>
          </p:nvPicPr>
          <p:blipFill>
            <a:blip r:embed="rId13" cstate="print"/>
            <a:srcRect/>
            <a:stretch>
              <a:fillRect/>
            </a:stretch>
          </p:blipFill>
          <p:spPr bwMode="auto">
            <a:xfrm>
              <a:off x="5737839" y="3163024"/>
              <a:ext cx="1354441" cy="687586"/>
            </a:xfrm>
            <a:prstGeom prst="rect">
              <a:avLst/>
            </a:prstGeom>
            <a:noFill/>
          </p:spPr>
        </p:pic>
        <p:sp>
          <p:nvSpPr>
            <p:cNvPr id="34" name="矩形 33"/>
            <p:cNvSpPr/>
            <p:nvPr/>
          </p:nvSpPr>
          <p:spPr>
            <a:xfrm>
              <a:off x="5672440" y="3130975"/>
              <a:ext cx="3412720" cy="756000"/>
            </a:xfrm>
            <a:prstGeom prst="rect">
              <a:avLst/>
            </a:prstGeom>
            <a:noFill/>
            <a:ln>
              <a:solidFill>
                <a:srgbClr val="24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5590379" y="4005064"/>
            <a:ext cx="3412720" cy="1246962"/>
            <a:chOff x="2771800" y="3212976"/>
            <a:chExt cx="3412720" cy="1246962"/>
          </a:xfrm>
        </p:grpSpPr>
        <p:sp>
          <p:nvSpPr>
            <p:cNvPr id="37" name="矩形 36"/>
            <p:cNvSpPr/>
            <p:nvPr/>
          </p:nvSpPr>
          <p:spPr>
            <a:xfrm>
              <a:off x="2843808" y="3212976"/>
              <a:ext cx="2751266" cy="400110"/>
            </a:xfrm>
            <a:prstGeom prst="rect">
              <a:avLst/>
            </a:prstGeom>
          </p:spPr>
          <p:txBody>
            <a:bodyPr wrap="none">
              <a:spAutoFit/>
            </a:bodyPr>
            <a:lstStyle/>
            <a:p>
              <a:r>
                <a:rPr lang="en-US" altLang="zh-CN" sz="2000" dirty="0" smtClean="0">
                  <a:latin typeface="Times New Roman" panose="02020603050405020304" pitchFamily="18" charset="0"/>
                  <a:cs typeface="Times New Roman" panose="02020603050405020304" pitchFamily="18" charset="0"/>
                </a:rPr>
                <a:t>Affective image retrieval</a:t>
              </a:r>
              <a:endParaRPr lang="en-US" altLang="zh-CN" sz="2000" dirty="0">
                <a:latin typeface="Times New Roman" panose="02020603050405020304" pitchFamily="18" charset="0"/>
                <a:cs typeface="Times New Roman" panose="02020603050405020304" pitchFamily="18" charset="0"/>
              </a:endParaRPr>
            </a:p>
          </p:txBody>
        </p:sp>
        <p:sp>
          <p:nvSpPr>
            <p:cNvPr id="38" name="矩形 37"/>
            <p:cNvSpPr/>
            <p:nvPr/>
          </p:nvSpPr>
          <p:spPr>
            <a:xfrm>
              <a:off x="2771800" y="3235938"/>
              <a:ext cx="3412720" cy="1224000"/>
            </a:xfrm>
            <a:prstGeom prst="rect">
              <a:avLst/>
            </a:prstGeom>
            <a:noFill/>
            <a:ln>
              <a:solidFill>
                <a:srgbClr val="245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Picture 2" descr="C:\Users\Administrator\Desktop\images.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19441" y="3628695"/>
              <a:ext cx="808303" cy="72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Administrator\Desktop\happy-dog-photos-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94848" y="3630900"/>
              <a:ext cx="1044110" cy="72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Users\Yue\Desktop\1-1310311P24XR.jpg"/>
            <p:cNvPicPr>
              <a:picLocks noChangeAspect="1" noChangeArrowheads="1"/>
            </p:cNvPicPr>
            <p:nvPr/>
          </p:nvPicPr>
          <p:blipFill>
            <a:blip r:embed="rId16" cstate="print"/>
            <a:srcRect/>
            <a:stretch>
              <a:fillRect/>
            </a:stretch>
          </p:blipFill>
          <p:spPr bwMode="auto">
            <a:xfrm>
              <a:off x="2887987" y="3628695"/>
              <a:ext cx="567136" cy="720000"/>
            </a:xfrm>
            <a:prstGeom prst="rect">
              <a:avLst/>
            </a:prstGeom>
            <a:noFill/>
          </p:spPr>
        </p:pic>
        <p:sp>
          <p:nvSpPr>
            <p:cNvPr id="42" name="TextBox 41"/>
            <p:cNvSpPr txBox="1"/>
            <p:nvPr/>
          </p:nvSpPr>
          <p:spPr>
            <a:xfrm>
              <a:off x="3474471" y="3462846"/>
              <a:ext cx="756000" cy="584775"/>
            </a:xfrm>
            <a:prstGeom prst="rect">
              <a:avLst/>
            </a:prstGeom>
            <a:noFill/>
          </p:spPr>
          <p:txBody>
            <a:bodyPr wrap="square" rtlCol="0">
              <a:spAutoFit/>
            </a:bodyPr>
            <a:lstStyle/>
            <a:p>
              <a:pPr algn="ctr"/>
              <a:r>
                <a:rPr lang="en-US" altLang="zh-CN" sz="1600" dirty="0" smtClean="0">
                  <a:latin typeface="Times New Roman" panose="02020603050405020304" pitchFamily="18" charset="0"/>
                  <a:cs typeface="Times New Roman" panose="02020603050405020304" pitchFamily="18" charset="0"/>
                </a:rPr>
                <a:t>Happy</a:t>
              </a:r>
            </a:p>
            <a:p>
              <a:pPr algn="ctr"/>
              <a:r>
                <a:rPr lang="en-US" altLang="zh-CN" sz="1600" dirty="0" smtClean="0">
                  <a:latin typeface="Times New Roman" panose="02020603050405020304" pitchFamily="18" charset="0"/>
                  <a:cs typeface="Times New Roman" panose="02020603050405020304" pitchFamily="18" charset="0"/>
                </a:rPr>
                <a:t>dog?</a:t>
              </a:r>
              <a:endParaRPr lang="zh-CN" altLang="en-US" sz="1600" dirty="0">
                <a:latin typeface="Times New Roman" panose="02020603050405020304" pitchFamily="18" charset="0"/>
                <a:cs typeface="Times New Roman" panose="02020603050405020304" pitchFamily="18" charset="0"/>
              </a:endParaRPr>
            </a:p>
          </p:txBody>
        </p:sp>
        <p:cxnSp>
          <p:nvCxnSpPr>
            <p:cNvPr id="43" name="直接箭头连接符 42"/>
            <p:cNvCxnSpPr/>
            <p:nvPr/>
          </p:nvCxnSpPr>
          <p:spPr>
            <a:xfrm>
              <a:off x="3461739" y="4047621"/>
              <a:ext cx="720000" cy="0"/>
            </a:xfrm>
            <a:prstGeom prst="straightConnector1">
              <a:avLst/>
            </a:prstGeom>
            <a:ln w="28575">
              <a:solidFill>
                <a:srgbClr val="245794"/>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9101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750" fill="hold"/>
                                        <p:tgtEl>
                                          <p:spTgt spid="4"/>
                                        </p:tgtEl>
                                      </p:cBhvr>
                                      <p:by x="50000" y="50000"/>
                                    </p:animScale>
                                  </p:childTnLst>
                                </p:cTn>
                              </p:par>
                              <p:par>
                                <p:cTn id="7" presetID="42" presetClass="path" presetSubtype="0" accel="50000" decel="50000" fill="hold" nodeType="withEffect">
                                  <p:stCondLst>
                                    <p:cond delay="0"/>
                                  </p:stCondLst>
                                  <p:childTnLst>
                                    <p:animMotion origin="layout" path="M 3.61111E-6 4.44444E-6 L -0.20677 -0.00139 " pathEditMode="relative" rAng="0" ptsTypes="AA">
                                      <p:cBhvr>
                                        <p:cTn id="8" dur="750" fill="hold"/>
                                        <p:tgtEl>
                                          <p:spTgt spid="4"/>
                                        </p:tgtEl>
                                        <p:attrNameLst>
                                          <p:attrName>ppt_x</p:attrName>
                                          <p:attrName>ppt_y</p:attrName>
                                        </p:attrNameLst>
                                      </p:cBhvr>
                                      <p:rCtr x="-10347" y="-69"/>
                                    </p:animMotion>
                                  </p:childTnLst>
                                </p:cTn>
                              </p:par>
                            </p:childTnLst>
                          </p:cTn>
                        </p:par>
                        <p:par>
                          <p:cTn id="9" fill="hold">
                            <p:stCondLst>
                              <p:cond delay="750"/>
                            </p:stCondLst>
                            <p:childTnLst>
                              <p:par>
                                <p:cTn id="10" presetID="1" presetClass="entr" presetSubtype="0" fill="hold" grpId="0" nodeType="afterEffect">
                                  <p:stCondLst>
                                    <p:cond delay="0"/>
                                  </p:stCondLst>
                                  <p:childTnLst>
                                    <p:set>
                                      <p:cBhvr>
                                        <p:cTn id="11" dur="1" fill="hold">
                                          <p:stCondLst>
                                            <p:cond delay="9"/>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Settings</a:t>
            </a:r>
            <a:endParaRPr lang="zh-CN" altLang="en-US" sz="3200" b="1" dirty="0">
              <a:latin typeface="Times New Roman" pitchFamily="18" charset="0"/>
            </a:endParaRPr>
          </a:p>
        </p:txBody>
      </p:sp>
      <p:sp>
        <p:nvSpPr>
          <p:cNvPr id="3" name="Content Placeholder 2"/>
          <p:cNvSpPr>
            <a:spLocks noGrp="1"/>
          </p:cNvSpPr>
          <p:nvPr>
            <p:ph idx="1"/>
          </p:nvPr>
        </p:nvSpPr>
        <p:spPr bwMode="auto">
          <a:xfrm>
            <a:off x="323528" y="1556792"/>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K-fold cross-validation </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K=5, 80% for training, 20% for testing</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10 </a:t>
            </a:r>
            <a:r>
              <a:rPr lang="en-US" altLang="zh-CN" sz="2400" dirty="0">
                <a:solidFill>
                  <a:schemeClr val="tx1"/>
                </a:solidFill>
                <a:latin typeface="Times New Roman" panose="02020603050405020304" pitchFamily="18" charset="0"/>
                <a:cs typeface="Times New Roman" panose="02020603050405020304" pitchFamily="18" charset="0"/>
              </a:rPr>
              <a:t>runs</a:t>
            </a: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Affective image classification</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Classifier: SVM with RBF kernel</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One vs. all</a:t>
            </a: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Measurement: True positive rate and STD</a:t>
            </a:r>
            <a:endParaRPr lang="en-US" altLang="zh-CN" sz="2400" dirty="0">
              <a:solidFill>
                <a:schemeClr val="tx1"/>
              </a:solidFill>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Affective image regression</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err="1">
                <a:solidFill>
                  <a:schemeClr val="tx1"/>
                </a:solidFill>
                <a:latin typeface="Times New Roman" panose="02020603050405020304" pitchFamily="18" charset="0"/>
                <a:cs typeface="Times New Roman" panose="02020603050405020304" pitchFamily="18" charset="0"/>
              </a:rPr>
              <a:t>Regressor</a:t>
            </a:r>
            <a:r>
              <a:rPr lang="en-US" altLang="zh-CN" sz="2400" dirty="0">
                <a:solidFill>
                  <a:schemeClr val="tx1"/>
                </a:solidFill>
                <a:latin typeface="Times New Roman" panose="02020603050405020304" pitchFamily="18" charset="0"/>
                <a:cs typeface="Times New Roman" panose="02020603050405020304" pitchFamily="18" charset="0"/>
              </a:rPr>
              <a:t>: SVR with RBF kernel</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Measurement: MSE and STD</a:t>
            </a:r>
          </a:p>
        </p:txBody>
      </p:sp>
    </p:spTree>
    <p:custDataLst>
      <p:tags r:id="rId1"/>
    </p:custDataLst>
    <p:extLst>
      <p:ext uri="{BB962C8B-B14F-4D97-AF65-F5344CB8AC3E}">
        <p14:creationId xmlns:p14="http://schemas.microsoft.com/office/powerpoint/2010/main" val="4123817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组合 13"/>
          <p:cNvGrpSpPr>
            <a:grpSpLocks noChangeAspect="1"/>
          </p:cNvGrpSpPr>
          <p:nvPr/>
        </p:nvGrpSpPr>
        <p:grpSpPr>
          <a:xfrm>
            <a:off x="2621456" y="4223750"/>
            <a:ext cx="4320000" cy="2656577"/>
            <a:chOff x="756352" y="1702819"/>
            <a:chExt cx="6984000" cy="4294800"/>
          </a:xfrm>
        </p:grpSpPr>
        <p:pic>
          <p:nvPicPr>
            <p:cNvPr id="15" name="Picture 2" descr="C:\Users\Administrator\Desktop\ArtPhotoClassificationResult.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352" y="1702819"/>
              <a:ext cx="6984000" cy="4294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995935" y="2060848"/>
              <a:ext cx="1672490" cy="611963"/>
            </a:xfrm>
            <a:prstGeom prst="rect">
              <a:avLst/>
            </a:prstGeom>
            <a:no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ArtPhoto</a:t>
              </a:r>
              <a:endParaRPr lang="zh-CN" altLang="en-US" sz="1600" dirty="0"/>
            </a:p>
          </p:txBody>
        </p:sp>
      </p:grpSp>
      <p:grpSp>
        <p:nvGrpSpPr>
          <p:cNvPr id="17" name="组合 16"/>
          <p:cNvGrpSpPr>
            <a:grpSpLocks noChangeAspect="1"/>
          </p:cNvGrpSpPr>
          <p:nvPr/>
        </p:nvGrpSpPr>
        <p:grpSpPr>
          <a:xfrm>
            <a:off x="4788023" y="1484727"/>
            <a:ext cx="4320000" cy="2647925"/>
            <a:chOff x="756350" y="1690635"/>
            <a:chExt cx="7006820" cy="4294801"/>
          </a:xfrm>
        </p:grpSpPr>
        <p:pic>
          <p:nvPicPr>
            <p:cNvPr id="18" name="Picture 2" descr="C:\Users\Administrator\Desktop\AbstractClassificationResult.jpg"/>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350" y="1690635"/>
              <a:ext cx="7006820" cy="429480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707901" y="2132854"/>
              <a:ext cx="1630073" cy="611963"/>
            </a:xfrm>
            <a:prstGeom prst="rect">
              <a:avLst/>
            </a:prstGeom>
            <a:noFill/>
          </p:spPr>
          <p:txBody>
            <a:bodyPr wrap="square" rtlCol="0">
              <a:spAutoFit/>
            </a:bodyPr>
            <a:lstStyle/>
            <a:p>
              <a:r>
                <a:rPr lang="en-US" altLang="zh-CN" sz="1600" dirty="0" smtClean="0">
                  <a:latin typeface="Times New Roman" panose="02020603050405020304" pitchFamily="18" charset="0"/>
                  <a:cs typeface="Times New Roman" panose="02020603050405020304" pitchFamily="18" charset="0"/>
                </a:rPr>
                <a:t>Abstract</a:t>
              </a:r>
              <a:endParaRPr lang="zh-CN" altLang="en-US" sz="1600" dirty="0"/>
            </a:p>
          </p:txBody>
        </p:sp>
      </p:grpSp>
      <p:grpSp>
        <p:nvGrpSpPr>
          <p:cNvPr id="4" name="组合 3"/>
          <p:cNvGrpSpPr>
            <a:grpSpLocks noChangeAspect="1"/>
          </p:cNvGrpSpPr>
          <p:nvPr/>
        </p:nvGrpSpPr>
        <p:grpSpPr>
          <a:xfrm>
            <a:off x="100324" y="1484727"/>
            <a:ext cx="4320000" cy="2656629"/>
            <a:chOff x="755577" y="1708069"/>
            <a:chExt cx="6984775" cy="4295360"/>
          </a:xfrm>
        </p:grpSpPr>
        <p:pic>
          <p:nvPicPr>
            <p:cNvPr id="1028" name="Picture 4" descr="C:\Users\Administrator\Desktop\IAPSClassificationResul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577" y="1708069"/>
              <a:ext cx="6984775" cy="42953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08103" y="2132856"/>
              <a:ext cx="1551566" cy="612043"/>
            </a:xfrm>
            <a:prstGeom prst="rect">
              <a:avLst/>
            </a:prstGeom>
            <a:noFill/>
          </p:spPr>
          <p:txBody>
            <a:bodyPr wrap="square" rtlCol="0">
              <a:spAutoFit/>
            </a:bodyPr>
            <a:lstStyle/>
            <a:p>
              <a:r>
                <a:rPr lang="en-US" altLang="zh-CN" sz="1600" dirty="0" err="1">
                  <a:latin typeface="Times New Roman" panose="02020603050405020304" pitchFamily="18" charset="0"/>
                  <a:cs typeface="Times New Roman" panose="02020603050405020304" pitchFamily="18" charset="0"/>
                </a:rPr>
                <a:t>IAPSa</a:t>
              </a:r>
              <a:endParaRPr lang="zh-CN" altLang="en-US" sz="1600" dirty="0"/>
            </a:p>
          </p:txBody>
        </p:sp>
      </p:grpSp>
      <p:sp>
        <p:nvSpPr>
          <p:cNvPr id="22"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a:latin typeface="Times New Roman" pitchFamily="18" charset="0"/>
              </a:rPr>
              <a:t>Affective Image Classification</a:t>
            </a:r>
            <a:endParaRPr lang="zh-CN" altLang="en-US" sz="3200" b="1" dirty="0">
              <a:latin typeface="Times New Roman" pitchFamily="18" charset="0"/>
            </a:endParaRPr>
          </a:p>
        </p:txBody>
      </p:sp>
      <p:sp>
        <p:nvSpPr>
          <p:cNvPr id="13" name="矩形 12"/>
          <p:cNvSpPr/>
          <p:nvPr/>
        </p:nvSpPr>
        <p:spPr>
          <a:xfrm>
            <a:off x="0" y="3212976"/>
            <a:ext cx="9144000" cy="11813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30000"/>
              </a:lnSpc>
            </a:pPr>
            <a:r>
              <a:rPr lang="en-US" altLang="zh-CN" sz="2800" dirty="0" smtClean="0"/>
              <a:t>O</a:t>
            </a:r>
            <a:r>
              <a:rPr lang="en-US" altLang="zh-CN" sz="2800" dirty="0" smtClean="0">
                <a:cs typeface="Times New Roman" panose="02020603050405020304" pitchFamily="18" charset="0"/>
              </a:rPr>
              <a:t>ur </a:t>
            </a:r>
            <a:r>
              <a:rPr lang="en-US" altLang="zh-CN" sz="2800" dirty="0">
                <a:cs typeface="Times New Roman" panose="02020603050405020304" pitchFamily="18" charset="0"/>
              </a:rPr>
              <a:t>method outperforms the </a:t>
            </a:r>
            <a:r>
              <a:rPr lang="en-US" altLang="zh-CN" sz="2800" dirty="0" smtClean="0">
                <a:cs typeface="Times New Roman" panose="02020603050405020304" pitchFamily="18" charset="0"/>
              </a:rPr>
              <a:t>state-of-the-art</a:t>
            </a:r>
          </a:p>
          <a:p>
            <a:pPr algn="ctr">
              <a:lnSpc>
                <a:spcPct val="130000"/>
              </a:lnSpc>
            </a:pPr>
            <a:r>
              <a:rPr lang="en-US" altLang="zh-CN" sz="2800" dirty="0" smtClean="0">
                <a:cs typeface="Times New Roman" panose="02020603050405020304" pitchFamily="18" charset="0"/>
              </a:rPr>
              <a:t>with about 5% improvement.</a:t>
            </a:r>
            <a:endParaRPr lang="zh-CN" altLang="en-US" sz="2800" b="1" dirty="0">
              <a:solidFill>
                <a:schemeClr val="bg1"/>
              </a:solidFill>
              <a:cs typeface="Aharoni" pitchFamily="2" charset="-79"/>
            </a:endParaRPr>
          </a:p>
        </p:txBody>
      </p:sp>
    </p:spTree>
    <p:custDataLst>
      <p:tags r:id="rId1"/>
    </p:custDataLst>
    <p:extLst>
      <p:ext uri="{BB962C8B-B14F-4D97-AF65-F5344CB8AC3E}">
        <p14:creationId xmlns:p14="http://schemas.microsoft.com/office/powerpoint/2010/main" val="3100115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2"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a:solidFill>
                  <a:prstClr val="black"/>
                </a:solidFill>
                <a:latin typeface="Times New Roman" pitchFamily="18" charset="0"/>
              </a:rPr>
              <a:t>Affective Image Classification</a:t>
            </a:r>
            <a:endParaRPr lang="zh-CN" altLang="en-US" sz="3200" b="1" dirty="0">
              <a:solidFill>
                <a:prstClr val="black"/>
              </a:solidFill>
              <a:latin typeface="Times New Roman" pitchFamily="18" charset="0"/>
            </a:endParaRPr>
          </a:p>
        </p:txBody>
      </p:sp>
      <p:sp>
        <p:nvSpPr>
          <p:cNvPr id="13" name="Content Placeholder 2"/>
          <p:cNvSpPr>
            <a:spLocks noGrp="1"/>
          </p:cNvSpPr>
          <p:nvPr>
            <p:ph idx="1"/>
          </p:nvPr>
        </p:nvSpPr>
        <p:spPr bwMode="auto">
          <a:xfrm>
            <a:off x="323528" y="1268760"/>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Average accuracy:</a:t>
            </a: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Perform better on </a:t>
            </a:r>
            <a:r>
              <a:rPr lang="en-US" altLang="zh-CN" sz="2800" dirty="0" err="1" smtClean="0">
                <a:latin typeface="Times New Roman" panose="02020603050405020304" pitchFamily="18" charset="0"/>
                <a:cs typeface="Times New Roman" panose="02020603050405020304" pitchFamily="18" charset="0"/>
              </a:rPr>
              <a:t>ArtPhoto</a:t>
            </a:r>
            <a:r>
              <a:rPr lang="en-US" altLang="zh-CN" sz="2800" dirty="0" smtClean="0">
                <a:latin typeface="Times New Roman" panose="02020603050405020304" pitchFamily="18" charset="0"/>
                <a:cs typeface="Times New Roman" panose="02020603050405020304" pitchFamily="18" charset="0"/>
              </a:rPr>
              <a:t> and Abstract than </a:t>
            </a:r>
            <a:r>
              <a:rPr lang="en-US" altLang="zh-CN" sz="2800" dirty="0" err="1" smtClean="0">
                <a:latin typeface="Times New Roman" panose="02020603050405020304" pitchFamily="18" charset="0"/>
                <a:cs typeface="Times New Roman" panose="02020603050405020304" pitchFamily="18" charset="0"/>
              </a:rPr>
              <a:t>IAPSa</a:t>
            </a:r>
            <a:r>
              <a:rPr lang="en-US" altLang="zh-CN" sz="2800" dirty="0" smtClean="0">
                <a:latin typeface="Times New Roman" panose="02020603050405020304" pitchFamily="18" charset="0"/>
                <a:cs typeface="Times New Roman" panose="02020603050405020304" pitchFamily="18" charset="0"/>
              </a:rPr>
              <a:t>.</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err="1" smtClean="0">
                <a:solidFill>
                  <a:schemeClr val="tx1"/>
                </a:solidFill>
                <a:latin typeface="Times New Roman" panose="02020603050405020304" pitchFamily="18" charset="0"/>
                <a:cs typeface="Times New Roman" panose="02020603050405020304" pitchFamily="18" charset="0"/>
              </a:rPr>
              <a:t>ArtPhoto</a:t>
            </a:r>
            <a:r>
              <a:rPr lang="en-US" altLang="zh-CN" sz="2400" dirty="0">
                <a:solidFill>
                  <a:schemeClr val="tx1"/>
                </a:solidFill>
                <a:latin typeface="Times New Roman" panose="02020603050405020304" pitchFamily="18" charset="0"/>
                <a:cs typeface="Times New Roman" panose="02020603050405020304" pitchFamily="18" charset="0"/>
              </a:rPr>
              <a:t>, Abstract: taken by artists using principles better</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4191846815"/>
              </p:ext>
            </p:extLst>
          </p:nvPr>
        </p:nvGraphicFramePr>
        <p:xfrm>
          <a:off x="3635896" y="1412776"/>
          <a:ext cx="4608511" cy="792480"/>
        </p:xfrm>
        <a:graphic>
          <a:graphicData uri="http://schemas.openxmlformats.org/drawingml/2006/table">
            <a:tbl>
              <a:tblPr firstRow="1" bandRow="1">
                <a:tableStyleId>{5C22544A-7EE6-4342-B048-85BDC9FD1C3A}</a:tableStyleId>
              </a:tblPr>
              <a:tblGrid>
                <a:gridCol w="1344148"/>
                <a:gridCol w="1536170"/>
                <a:gridCol w="1728193"/>
              </a:tblGrid>
              <a:tr h="370840">
                <a:tc>
                  <a:txBody>
                    <a:bodyPr/>
                    <a:lstStyle/>
                    <a:p>
                      <a:pPr algn="ctr"/>
                      <a:r>
                        <a:rPr lang="en-US" altLang="zh-CN" sz="2000" dirty="0" err="1" smtClean="0"/>
                        <a:t>IAPSa</a:t>
                      </a:r>
                      <a:endParaRPr lang="zh-CN" altLang="en-US" sz="2000" dirty="0"/>
                    </a:p>
                  </a:txBody>
                  <a:tcPr/>
                </a:tc>
                <a:tc>
                  <a:txBody>
                    <a:bodyPr/>
                    <a:lstStyle/>
                    <a:p>
                      <a:pPr algn="ctr"/>
                      <a:r>
                        <a:rPr lang="en-US" altLang="zh-CN" sz="2000" dirty="0" smtClean="0"/>
                        <a:t>Abstract</a:t>
                      </a:r>
                      <a:endParaRPr lang="zh-CN" altLang="en-US" sz="2000" dirty="0"/>
                    </a:p>
                  </a:txBody>
                  <a:tcPr/>
                </a:tc>
                <a:tc>
                  <a:txBody>
                    <a:bodyPr/>
                    <a:lstStyle/>
                    <a:p>
                      <a:pPr algn="ctr"/>
                      <a:r>
                        <a:rPr lang="en-US" altLang="zh-CN" sz="2000" dirty="0" err="1" smtClean="0"/>
                        <a:t>ArtPhoto</a:t>
                      </a:r>
                      <a:endParaRPr lang="zh-CN" altLang="en-US" sz="2000" dirty="0"/>
                    </a:p>
                  </a:txBody>
                  <a:tcPr/>
                </a:tc>
              </a:tr>
              <a:tr h="370840">
                <a:tc>
                  <a:txBody>
                    <a:bodyPr/>
                    <a:lstStyle/>
                    <a:p>
                      <a:pPr algn="ctr"/>
                      <a:r>
                        <a:rPr lang="en-US" altLang="zh-CN" sz="2000" dirty="0" smtClean="0"/>
                        <a:t>63.5%</a:t>
                      </a:r>
                      <a:endParaRPr lang="zh-CN" altLang="en-US" sz="2000" dirty="0"/>
                    </a:p>
                  </a:txBody>
                  <a:tcPr/>
                </a:tc>
                <a:tc>
                  <a:txBody>
                    <a:bodyPr/>
                    <a:lstStyle/>
                    <a:p>
                      <a:pPr algn="ctr"/>
                      <a:r>
                        <a:rPr lang="en-US" altLang="zh-CN" sz="2000" dirty="0" smtClean="0"/>
                        <a:t>65.7%</a:t>
                      </a:r>
                      <a:endParaRPr lang="zh-CN" altLang="en-US" sz="2000" dirty="0"/>
                    </a:p>
                  </a:txBody>
                  <a:tcPr/>
                </a:tc>
                <a:tc>
                  <a:txBody>
                    <a:bodyPr/>
                    <a:lstStyle/>
                    <a:p>
                      <a:pPr algn="ctr"/>
                      <a:r>
                        <a:rPr lang="en-US" altLang="zh-CN" sz="2000" dirty="0" smtClean="0"/>
                        <a:t>66.9%</a:t>
                      </a:r>
                      <a:endParaRPr lang="zh-CN" altLang="en-US" sz="2000" dirty="0"/>
                    </a:p>
                  </a:txBody>
                  <a:tcPr/>
                </a:tc>
              </a:tr>
            </a:tbl>
          </a:graphicData>
        </a:graphic>
      </p:graphicFrame>
      <p:grpSp>
        <p:nvGrpSpPr>
          <p:cNvPr id="9" name="组合 8"/>
          <p:cNvGrpSpPr/>
          <p:nvPr/>
        </p:nvGrpSpPr>
        <p:grpSpPr>
          <a:xfrm>
            <a:off x="34248" y="3356992"/>
            <a:ext cx="9062336" cy="1476000"/>
            <a:chOff x="34248" y="3356992"/>
            <a:chExt cx="9062336" cy="1476000"/>
          </a:xfrm>
        </p:grpSpPr>
        <p:pic>
          <p:nvPicPr>
            <p:cNvPr id="4099" name="Picture 3" descr="E:\AffectiveImageClassification\Data\ArtPhoto\amusement_05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9338" y="3356992"/>
              <a:ext cx="1992821"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E:\AffectiveImageClassification\Data\ArtPhoto\anger_025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48" y="3356992"/>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AffectiveImageClassification\Data\ArtPhoto\awe_083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8644" y="3356992"/>
              <a:ext cx="2065619"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E:\AffectiveImageClassification\Data\Abstract\abstract_019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8971" y="3356992"/>
              <a:ext cx="1479302" cy="1476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AffectiveImageClassification\Data\Abstract\abstract_0278.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17282" y="3356992"/>
              <a:ext cx="1479302" cy="147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34248" y="5392266"/>
            <a:ext cx="9026256" cy="1310708"/>
            <a:chOff x="34248" y="3293799"/>
            <a:chExt cx="9026256" cy="1310708"/>
          </a:xfrm>
        </p:grpSpPr>
        <p:pic>
          <p:nvPicPr>
            <p:cNvPr id="4105" name="Picture 9" descr="E:\AffectiveImageClassification\Data\IAPSdimension\70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58812" y="3308507"/>
              <a:ext cx="1728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E:\AffectiveImageClassification\Data\IAPSdimension\127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48" y="3308507"/>
              <a:ext cx="1728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AffectiveImageClassification\Data\IAPSdimension\193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83376" y="3293799"/>
              <a:ext cx="1728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E:\AffectiveImageClassification\Data\IAPSdimension\237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7940" y="3308507"/>
              <a:ext cx="1728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E:\AffectiveImageClassification\Data\IAPSdimension\6190.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32504" y="3293799"/>
              <a:ext cx="1728000" cy="1296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矩形 11"/>
          <p:cNvSpPr/>
          <p:nvPr/>
        </p:nvSpPr>
        <p:spPr>
          <a:xfrm>
            <a:off x="323528" y="4797152"/>
            <a:ext cx="748883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8640" lvl="1" indent="-274320" algn="just">
              <a:lnSpc>
                <a:spcPct val="120000"/>
              </a:lnSpc>
              <a:spcBef>
                <a:spcPct val="0"/>
              </a:spcBef>
              <a:buClr>
                <a:srgbClr val="00B0F0"/>
              </a:buClr>
              <a:buSzPct val="75000"/>
              <a:buFont typeface="Wingdings" panose="05000000000000000000" pitchFamily="2" charset="2"/>
              <a:buChar char="p"/>
              <a:defRPr/>
            </a:pPr>
            <a:r>
              <a:rPr lang="en-US" altLang="zh-CN" sz="2400" dirty="0" err="1">
                <a:solidFill>
                  <a:schemeClr val="tx1"/>
                </a:solidFill>
                <a:latin typeface="Times New Roman" panose="02020603050405020304" pitchFamily="18" charset="0"/>
                <a:cs typeface="Times New Roman" panose="02020603050405020304" pitchFamily="18" charset="0"/>
              </a:rPr>
              <a:t>IAPSa</a:t>
            </a:r>
            <a:r>
              <a:rPr lang="en-US" altLang="zh-CN" sz="2400" dirty="0">
                <a:solidFill>
                  <a:schemeClr val="tx1"/>
                </a:solidFill>
                <a:latin typeface="Times New Roman" panose="02020603050405020304" pitchFamily="18" charset="0"/>
                <a:cs typeface="Times New Roman" panose="02020603050405020304" pitchFamily="18" charset="0"/>
              </a:rPr>
              <a:t>: the emotions are evoked by certain objects</a:t>
            </a:r>
          </a:p>
        </p:txBody>
      </p:sp>
    </p:spTree>
    <p:custDataLst>
      <p:tags r:id="rId1"/>
    </p:custDataLst>
    <p:extLst>
      <p:ext uri="{BB962C8B-B14F-4D97-AF65-F5344CB8AC3E}">
        <p14:creationId xmlns:p14="http://schemas.microsoft.com/office/powerpoint/2010/main" val="58004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solidFill>
                  <a:prstClr val="black"/>
                </a:solidFill>
                <a:latin typeface="Times New Roman" pitchFamily="18" charset="0"/>
              </a:rPr>
              <a:t>Affective </a:t>
            </a:r>
            <a:r>
              <a:rPr lang="en-US" altLang="zh-CN" sz="3200" b="1" dirty="0">
                <a:solidFill>
                  <a:prstClr val="black"/>
                </a:solidFill>
                <a:latin typeface="Times New Roman" pitchFamily="18" charset="0"/>
              </a:rPr>
              <a:t>I</a:t>
            </a:r>
            <a:r>
              <a:rPr lang="en-US" altLang="zh-CN" sz="3200" b="1" dirty="0" smtClean="0">
                <a:solidFill>
                  <a:prstClr val="black"/>
                </a:solidFill>
                <a:latin typeface="Times New Roman" pitchFamily="18" charset="0"/>
              </a:rPr>
              <a:t>mage </a:t>
            </a:r>
            <a:r>
              <a:rPr lang="en-US" altLang="zh-CN" sz="3200" b="1" dirty="0">
                <a:solidFill>
                  <a:prstClr val="black"/>
                </a:solidFill>
                <a:latin typeface="Times New Roman" pitchFamily="18" charset="0"/>
              </a:rPr>
              <a:t>C</a:t>
            </a:r>
            <a:r>
              <a:rPr lang="en-US" altLang="zh-CN" sz="3200" b="1" dirty="0" smtClean="0">
                <a:solidFill>
                  <a:prstClr val="black"/>
                </a:solidFill>
                <a:latin typeface="Times New Roman" pitchFamily="18" charset="0"/>
              </a:rPr>
              <a:t>lassification</a:t>
            </a:r>
            <a:endParaRPr lang="zh-CN" altLang="en-US" sz="3200" b="1" dirty="0">
              <a:solidFill>
                <a:prstClr val="black"/>
              </a:solidFill>
              <a:latin typeface="Times New Roman" pitchFamily="18" charset="0"/>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556792"/>
            <a:ext cx="7920880" cy="339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5" name="表格 14"/>
          <p:cNvGraphicFramePr>
            <a:graphicFrameLocks noGrp="1"/>
          </p:cNvGraphicFramePr>
          <p:nvPr>
            <p:extLst>
              <p:ext uri="{D42A27DB-BD31-4B8C-83A1-F6EECF244321}">
                <p14:modId xmlns:p14="http://schemas.microsoft.com/office/powerpoint/2010/main" val="4040172450"/>
              </p:ext>
            </p:extLst>
          </p:nvPr>
        </p:nvGraphicFramePr>
        <p:xfrm>
          <a:off x="72006" y="5122856"/>
          <a:ext cx="9025612" cy="1474496"/>
        </p:xfrm>
        <a:graphic>
          <a:graphicData uri="http://schemas.openxmlformats.org/drawingml/2006/table">
            <a:tbl>
              <a:tblPr firstRow="1" bandRow="1">
                <a:tableStyleId>{8A107856-5554-42FB-B03E-39F5DBC370BA}</a:tableStyleId>
              </a:tblPr>
              <a:tblGrid>
                <a:gridCol w="248265"/>
                <a:gridCol w="2008594"/>
                <a:gridCol w="288032"/>
                <a:gridCol w="2376264"/>
                <a:gridCol w="288032"/>
                <a:gridCol w="3816425"/>
              </a:tblGrid>
              <a:tr h="368624">
                <a:tc>
                  <a:txBody>
                    <a:bodyPr/>
                    <a:lstStyle/>
                    <a:p>
                      <a:pPr algn="ctr"/>
                      <a:r>
                        <a:rPr lang="en-US" altLang="zh-CN" b="1" dirty="0" smtClean="0">
                          <a:latin typeface="Times New Roman" panose="02020603050405020304" pitchFamily="18" charset="0"/>
                          <a:cs typeface="Times New Roman" panose="02020603050405020304" pitchFamily="18" charset="0"/>
                        </a:rPr>
                        <a:t>a</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Bilateral symmetry</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b</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Rotational symmetry</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c</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Radial symmetry</a:t>
                      </a:r>
                      <a:endParaRPr lang="zh-CN" altLang="en-US" b="0" dirty="0">
                        <a:latin typeface="Times New Roman" panose="02020603050405020304" pitchFamily="18" charset="0"/>
                        <a:cs typeface="Times New Roman" panose="02020603050405020304" pitchFamily="18" charset="0"/>
                      </a:endParaRPr>
                    </a:p>
                  </a:txBody>
                  <a:tcPr/>
                </a:tc>
              </a:tr>
              <a:tr h="368624">
                <a:tc>
                  <a:txBody>
                    <a:bodyPr/>
                    <a:lstStyle/>
                    <a:p>
                      <a:pPr algn="ctr"/>
                      <a:r>
                        <a:rPr lang="en-US" altLang="zh-CN" b="1" dirty="0" smtClean="0">
                          <a:latin typeface="Times New Roman" panose="02020603050405020304" pitchFamily="18" charset="0"/>
                          <a:cs typeface="Times New Roman" panose="02020603050405020304" pitchFamily="18" charset="0"/>
                        </a:rPr>
                        <a:t>d</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err="1" smtClean="0">
                          <a:solidFill>
                            <a:schemeClr val="dk1"/>
                          </a:solidFill>
                          <a:latin typeface="+mn-lt"/>
                          <a:ea typeface="+mn-ea"/>
                          <a:cs typeface="+mn-cs"/>
                        </a:rPr>
                        <a:t>Itten</a:t>
                      </a:r>
                      <a:r>
                        <a:rPr kumimoji="0" lang="en-US" altLang="zh-CN" sz="1800" b="0" i="0" u="none" strike="noStrike" kern="1200" baseline="0" dirty="0" smtClean="0">
                          <a:solidFill>
                            <a:schemeClr val="dk1"/>
                          </a:solidFill>
                          <a:latin typeface="+mn-lt"/>
                          <a:ea typeface="+mn-ea"/>
                          <a:cs typeface="+mn-cs"/>
                        </a:rPr>
                        <a:t> color contrast</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e</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RFA</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f</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600" b="0" i="0" u="none" strike="noStrike" kern="1200" baseline="0" dirty="0" err="1" smtClean="0">
                          <a:solidFill>
                            <a:schemeClr val="dk1"/>
                          </a:solidFill>
                          <a:latin typeface="+mn-lt"/>
                          <a:ea typeface="+mn-ea"/>
                          <a:cs typeface="+mn-cs"/>
                        </a:rPr>
                        <a:t>Rangeability</a:t>
                      </a:r>
                      <a:r>
                        <a:rPr kumimoji="0" lang="en-US" altLang="zh-CN" sz="1600" b="0" i="0" u="none" strike="noStrike" kern="1200" baseline="0" dirty="0" smtClean="0">
                          <a:solidFill>
                            <a:schemeClr val="dk1"/>
                          </a:solidFill>
                          <a:latin typeface="+mn-lt"/>
                          <a:ea typeface="+mn-ea"/>
                          <a:cs typeface="+mn-cs"/>
                        </a:rPr>
                        <a:t> of hue and gradient direction</a:t>
                      </a:r>
                      <a:endParaRPr lang="zh-CN" altLang="en-US" sz="1600" b="0" dirty="0">
                        <a:latin typeface="Times New Roman" panose="02020603050405020304" pitchFamily="18" charset="0"/>
                        <a:cs typeface="Times New Roman" panose="02020603050405020304" pitchFamily="18" charset="0"/>
                      </a:endParaRPr>
                    </a:p>
                  </a:txBody>
                  <a:tcPr/>
                </a:tc>
              </a:tr>
              <a:tr h="368624">
                <a:tc>
                  <a:txBody>
                    <a:bodyPr/>
                    <a:lstStyle/>
                    <a:p>
                      <a:pPr algn="ctr"/>
                      <a:r>
                        <a:rPr lang="en-US" altLang="zh-CN" b="1" dirty="0" smtClean="0">
                          <a:latin typeface="Times New Roman" panose="02020603050405020304" pitchFamily="18" charset="0"/>
                          <a:cs typeface="Times New Roman" panose="02020603050405020304" pitchFamily="18" charset="0"/>
                        </a:rPr>
                        <a:t>g</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Color names</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h</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Distribution of gradient</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err="1" smtClean="0">
                          <a:latin typeface="Times New Roman" panose="02020603050405020304" pitchFamily="18" charset="0"/>
                          <a:cs typeface="Times New Roman" panose="02020603050405020304" pitchFamily="18" charset="0"/>
                        </a:rPr>
                        <a:t>i</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Absolute variation</a:t>
                      </a:r>
                      <a:endParaRPr lang="zh-CN" altLang="en-US" b="0" dirty="0">
                        <a:latin typeface="Times New Roman" panose="02020603050405020304" pitchFamily="18" charset="0"/>
                        <a:cs typeface="Times New Roman" panose="02020603050405020304" pitchFamily="18" charset="0"/>
                      </a:endParaRPr>
                    </a:p>
                  </a:txBody>
                  <a:tcPr/>
                </a:tc>
              </a:tr>
              <a:tr h="368624">
                <a:tc>
                  <a:txBody>
                    <a:bodyPr/>
                    <a:lstStyle/>
                    <a:p>
                      <a:pPr algn="ctr"/>
                      <a:r>
                        <a:rPr lang="en-US" altLang="zh-CN" b="1" dirty="0" smtClean="0">
                          <a:latin typeface="Times New Roman" panose="02020603050405020304" pitchFamily="18" charset="0"/>
                          <a:cs typeface="Times New Roman" panose="02020603050405020304" pitchFamily="18" charset="0"/>
                        </a:rPr>
                        <a:t>j</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Relative variation</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k</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Relative total variation</a:t>
                      </a:r>
                      <a:endParaRPr lang="zh-CN" altLang="en-US" b="0" dirty="0">
                        <a:latin typeface="Times New Roman" panose="02020603050405020304" pitchFamily="18" charset="0"/>
                        <a:cs typeface="Times New Roman" panose="02020603050405020304" pitchFamily="18" charset="0"/>
                      </a:endParaRPr>
                    </a:p>
                  </a:txBody>
                  <a:tcPr/>
                </a:tc>
                <a:tc>
                  <a:txBody>
                    <a:bodyPr/>
                    <a:lstStyle/>
                    <a:p>
                      <a:pPr algn="ctr"/>
                      <a:r>
                        <a:rPr lang="en-US" altLang="zh-CN" b="1" dirty="0" smtClean="0">
                          <a:latin typeface="Times New Roman" panose="02020603050405020304" pitchFamily="18" charset="0"/>
                          <a:cs typeface="Times New Roman" panose="02020603050405020304" pitchFamily="18" charset="0"/>
                        </a:rPr>
                        <a:t>l</a:t>
                      </a:r>
                      <a:endParaRPr lang="zh-CN" altLang="en-US" b="1" dirty="0">
                        <a:latin typeface="Times New Roman" panose="02020603050405020304" pitchFamily="18" charset="0"/>
                        <a:cs typeface="Times New Roman" panose="02020603050405020304" pitchFamily="18" charset="0"/>
                      </a:endParaRPr>
                    </a:p>
                  </a:txBody>
                  <a:tcPr/>
                </a:tc>
                <a:tc>
                  <a:txBody>
                    <a:bodyPr/>
                    <a:lstStyle/>
                    <a:p>
                      <a:pPr algn="ctr"/>
                      <a:r>
                        <a:rPr kumimoji="0" lang="en-US" altLang="zh-CN" sz="1800" b="0" i="0" u="none" strike="noStrike" kern="1200" baseline="0" dirty="0" smtClean="0">
                          <a:solidFill>
                            <a:schemeClr val="dk1"/>
                          </a:solidFill>
                          <a:latin typeface="+mn-lt"/>
                          <a:ea typeface="+mn-ea"/>
                          <a:cs typeface="+mn-cs"/>
                        </a:rPr>
                        <a:t>Gaze scan path</a:t>
                      </a:r>
                      <a:endParaRPr lang="zh-CN" altLang="en-US" b="0" dirty="0">
                        <a:latin typeface="Times New Roman" panose="02020603050405020304" pitchFamily="18" charset="0"/>
                        <a:cs typeface="Times New Roman" panose="02020603050405020304" pitchFamily="18" charset="0"/>
                      </a:endParaRPr>
                    </a:p>
                  </a:txBody>
                  <a:tcPr/>
                </a:tc>
              </a:tr>
            </a:tbl>
          </a:graphicData>
        </a:graphic>
      </p:graphicFrame>
    </p:spTree>
    <p:custDataLst>
      <p:tags r:id="rId1"/>
    </p:custDataLst>
    <p:extLst>
      <p:ext uri="{BB962C8B-B14F-4D97-AF65-F5344CB8AC3E}">
        <p14:creationId xmlns:p14="http://schemas.microsoft.com/office/powerpoint/2010/main" val="204086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solidFill>
                  <a:prstClr val="black"/>
                </a:solidFill>
                <a:latin typeface="Times New Roman" pitchFamily="18" charset="0"/>
              </a:rPr>
              <a:t>Affective </a:t>
            </a:r>
            <a:r>
              <a:rPr lang="en-US" altLang="zh-CN" sz="3200" b="1" dirty="0">
                <a:solidFill>
                  <a:prstClr val="black"/>
                </a:solidFill>
                <a:latin typeface="Times New Roman" pitchFamily="18" charset="0"/>
              </a:rPr>
              <a:t>I</a:t>
            </a:r>
            <a:r>
              <a:rPr lang="en-US" altLang="zh-CN" sz="3200" b="1" dirty="0" smtClean="0">
                <a:solidFill>
                  <a:prstClr val="black"/>
                </a:solidFill>
                <a:latin typeface="Times New Roman" pitchFamily="18" charset="0"/>
              </a:rPr>
              <a:t>mage </a:t>
            </a:r>
            <a:r>
              <a:rPr lang="en-US" altLang="zh-CN" sz="3200" b="1" dirty="0">
                <a:solidFill>
                  <a:prstClr val="black"/>
                </a:solidFill>
                <a:latin typeface="Times New Roman" pitchFamily="18" charset="0"/>
              </a:rPr>
              <a:t>C</a:t>
            </a:r>
            <a:r>
              <a:rPr lang="en-US" altLang="zh-CN" sz="3200" b="1" dirty="0" smtClean="0">
                <a:solidFill>
                  <a:prstClr val="black"/>
                </a:solidFill>
                <a:latin typeface="Times New Roman" pitchFamily="18" charset="0"/>
              </a:rPr>
              <a:t>lassification</a:t>
            </a:r>
            <a:endParaRPr lang="zh-CN" altLang="en-US" sz="3200" b="1" dirty="0">
              <a:solidFill>
                <a:prstClr val="black"/>
              </a:solidFill>
              <a:latin typeface="Times New Roman" pitchFamily="18" charset="0"/>
            </a:endParaRPr>
          </a:p>
        </p:txBody>
      </p:sp>
      <p:sp>
        <p:nvSpPr>
          <p:cNvPr id="4" name="Content Placeholder 2"/>
          <p:cNvSpPr txBox="1">
            <a:spLocks/>
          </p:cNvSpPr>
          <p:nvPr/>
        </p:nvSpPr>
        <p:spPr bwMode="auto">
          <a:xfrm>
            <a:off x="323528" y="1700808"/>
            <a:ext cx="8712968" cy="4680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The </a:t>
            </a:r>
            <a:r>
              <a:rPr lang="en-US" altLang="zh-CN" sz="2800" dirty="0">
                <a:latin typeface="Times New Roman" panose="02020603050405020304" pitchFamily="18" charset="0"/>
                <a:cs typeface="Times New Roman" panose="02020603050405020304" pitchFamily="18" charset="0"/>
              </a:rPr>
              <a:t>roles of different principles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Balance and harmony </a:t>
            </a:r>
            <a:r>
              <a:rPr lang="en-US" altLang="zh-CN" sz="2400" dirty="0" smtClean="0">
                <a:solidFill>
                  <a:schemeClr val="tx1"/>
                </a:solidFill>
                <a:latin typeface="Times New Roman" panose="02020603050405020304" pitchFamily="18" charset="0"/>
                <a:cs typeface="Times New Roman" panose="02020603050405020304" pitchFamily="18" charset="0"/>
              </a:rPr>
              <a:t>tend to express positive </a:t>
            </a:r>
            <a:r>
              <a:rPr lang="en-US" altLang="zh-CN" sz="2400" dirty="0">
                <a:solidFill>
                  <a:schemeClr val="tx1"/>
                </a:solidFill>
                <a:latin typeface="Times New Roman" panose="02020603050405020304" pitchFamily="18" charset="0"/>
                <a:cs typeface="Times New Roman" panose="02020603050405020304" pitchFamily="18" charset="0"/>
              </a:rPr>
              <a:t>emotions.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Emphasis and variety </a:t>
            </a:r>
            <a:r>
              <a:rPr lang="en-US" altLang="zh-CN" sz="2400" dirty="0" smtClean="0">
                <a:solidFill>
                  <a:schemeClr val="tx1"/>
                </a:solidFill>
                <a:latin typeface="Times New Roman" panose="02020603050405020304" pitchFamily="18" charset="0"/>
                <a:cs typeface="Times New Roman" panose="02020603050405020304" pitchFamily="18" charset="0"/>
              </a:rPr>
              <a:t>are more effective than others. </a:t>
            </a: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Relative variation performs better than absolute variation.</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The eye scan path mainly focuses on the emphasis area.</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RFA is extremely effective on Abstract dataset</a:t>
            </a:r>
            <a:r>
              <a:rPr lang="en-US" altLang="zh-CN" sz="2400" dirty="0" smtClean="0">
                <a:solidFill>
                  <a:schemeClr val="tx1"/>
                </a:solidFill>
                <a:latin typeface="Times New Roman" panose="02020603050405020304" pitchFamily="18" charset="0"/>
                <a:cs typeface="Times New Roman" panose="02020603050405020304" pitchFamily="18" charset="0"/>
              </a:rPr>
              <a:t>.</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1115616" y="4505449"/>
            <a:ext cx="6304110" cy="2163671"/>
            <a:chOff x="1115616" y="4505449"/>
            <a:chExt cx="6304110" cy="2163671"/>
          </a:xfrm>
        </p:grpSpPr>
        <p:pic>
          <p:nvPicPr>
            <p:cNvPr id="5" name="Picture 3" descr="Calder-Composition Guach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4509120"/>
              <a:ext cx="292014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G:\Papers\Survey\EmotionDataset\IAPS\Dataset\25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9726" y="4505449"/>
              <a:ext cx="2880000" cy="21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组合 2"/>
          <p:cNvGrpSpPr/>
          <p:nvPr/>
        </p:nvGrpSpPr>
        <p:grpSpPr>
          <a:xfrm>
            <a:off x="1264934" y="4509120"/>
            <a:ext cx="5784630" cy="2160000"/>
            <a:chOff x="1264934" y="4509120"/>
            <a:chExt cx="5784630" cy="2160000"/>
          </a:xfrm>
        </p:grpSpPr>
        <p:pic>
          <p:nvPicPr>
            <p:cNvPr id="7" name="Picture 4" descr="audreyfl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9887" y="4509120"/>
              <a:ext cx="2139677"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d 7" descr="itten2_Georges_de_la_tour_nativite.jpg"/>
            <p:cNvPicPr>
              <a:picLocks noChangeAspect="1"/>
            </p:cNvPicPr>
            <p:nvPr/>
          </p:nvPicPr>
          <p:blipFill>
            <a:blip r:embed="rId8"/>
            <a:stretch>
              <a:fillRect/>
            </a:stretch>
          </p:blipFill>
          <p:spPr>
            <a:xfrm>
              <a:off x="1264934" y="4509120"/>
              <a:ext cx="2621503" cy="2160000"/>
            </a:xfrm>
            <a:prstGeom prst="rect">
              <a:avLst/>
            </a:prstGeom>
          </p:spPr>
        </p:pic>
      </p:grpSp>
      <p:grpSp>
        <p:nvGrpSpPr>
          <p:cNvPr id="10" name="组合 9"/>
          <p:cNvGrpSpPr/>
          <p:nvPr/>
        </p:nvGrpSpPr>
        <p:grpSpPr>
          <a:xfrm>
            <a:off x="1149559" y="4489010"/>
            <a:ext cx="6279738" cy="2180110"/>
            <a:chOff x="1149559" y="4489010"/>
            <a:chExt cx="6279738" cy="2180110"/>
          </a:xfrm>
        </p:grpSpPr>
        <p:pic>
          <p:nvPicPr>
            <p:cNvPr id="4098" name="Picture 2" descr="C:\Users\Administrator\Desktop\图片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9726" y="4489010"/>
              <a:ext cx="2889571"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istrator\Desktop\图片1 - 副本.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9559" y="4509120"/>
              <a:ext cx="2852254" cy="21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1119952" y="4509120"/>
            <a:ext cx="6309345" cy="2160000"/>
            <a:chOff x="1119952" y="4509120"/>
            <a:chExt cx="6309345" cy="2160000"/>
          </a:xfrm>
        </p:grpSpPr>
        <p:pic>
          <p:nvPicPr>
            <p:cNvPr id="410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9952" y="4509120"/>
              <a:ext cx="2888124"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50233" y="4509120"/>
              <a:ext cx="2879064"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组合 11"/>
          <p:cNvGrpSpPr/>
          <p:nvPr/>
        </p:nvGrpSpPr>
        <p:grpSpPr>
          <a:xfrm>
            <a:off x="1368026" y="4505449"/>
            <a:ext cx="5681538" cy="2172900"/>
            <a:chOff x="1368026" y="4505449"/>
            <a:chExt cx="5681538" cy="2172900"/>
          </a:xfrm>
        </p:grpSpPr>
        <p:pic>
          <p:nvPicPr>
            <p:cNvPr id="4105" name="Picture 9" descr="G:\Papers\Survey\EmotionDataset\Abstract\Dataset\abstract_003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8026" y="4505449"/>
              <a:ext cx="2415319"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G:\Papers\Survey\EmotionDataset\Abstract\Dataset\abstract_0043.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3996" y="4518349"/>
              <a:ext cx="2145568" cy="21600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97345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latin typeface="Times New Roman" pitchFamily="18" charset="0"/>
              </a:rPr>
              <a:t>Affective </a:t>
            </a:r>
            <a:r>
              <a:rPr lang="en-US" altLang="zh-CN" sz="3200" b="1" dirty="0">
                <a:latin typeface="Times New Roman" pitchFamily="18" charset="0"/>
              </a:rPr>
              <a:t>I</a:t>
            </a:r>
            <a:r>
              <a:rPr lang="en-US" altLang="zh-CN" sz="3200" b="1" dirty="0" smtClean="0">
                <a:latin typeface="Times New Roman" pitchFamily="18" charset="0"/>
              </a:rPr>
              <a:t>mage </a:t>
            </a:r>
            <a:r>
              <a:rPr lang="en-US" altLang="zh-CN" sz="3200" b="1" dirty="0">
                <a:latin typeface="Times New Roman" pitchFamily="18" charset="0"/>
              </a:rPr>
              <a:t>C</a:t>
            </a:r>
            <a:r>
              <a:rPr lang="en-US" altLang="zh-CN" sz="3200" b="1" dirty="0" smtClean="0">
                <a:latin typeface="Times New Roman" pitchFamily="18" charset="0"/>
              </a:rPr>
              <a:t>lassification</a:t>
            </a:r>
            <a:endParaRPr lang="zh-CN" altLang="en-US" sz="3200" b="1" dirty="0">
              <a:latin typeface="Times New Roman" pitchFamily="18" charset="0"/>
            </a:endParaRPr>
          </a:p>
        </p:txBody>
      </p:sp>
      <p:sp>
        <p:nvSpPr>
          <p:cNvPr id="3" name="Content Placeholder 2"/>
          <p:cNvSpPr>
            <a:spLocks noGrp="1"/>
          </p:cNvSpPr>
          <p:nvPr>
            <p:ph idx="1"/>
          </p:nvPr>
        </p:nvSpPr>
        <p:spPr bwMode="auto">
          <a:xfrm>
            <a:off x="323528" y="1196752"/>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a:latin typeface="Times New Roman" panose="02020603050405020304" pitchFamily="18" charset="0"/>
                <a:cs typeface="Times New Roman" panose="02020603050405020304" pitchFamily="18" charset="0"/>
              </a:rPr>
              <a:t>Confusion matrix</a:t>
            </a:r>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979372"/>
            <a:ext cx="4623031" cy="375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479400" y="1772816"/>
            <a:ext cx="4572000" cy="2899255"/>
          </a:xfrm>
          <a:prstGeom prst="rect">
            <a:avLst/>
          </a:prstGeom>
        </p:spPr>
        <p:txBody>
          <a:bodyPr>
            <a:spAutoFit/>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a:latin typeface="Times New Roman" panose="02020603050405020304" pitchFamily="18" charset="0"/>
                <a:cs typeface="Times New Roman" panose="02020603050405020304" pitchFamily="18" charset="0"/>
              </a:rPr>
              <a:t>Some pair-wise emotions are difficult to classify</a:t>
            </a:r>
          </a:p>
          <a:p>
            <a:pPr marL="540000" lvl="1" indent="-342900" algn="just">
              <a:lnSpc>
                <a:spcPct val="120000"/>
              </a:lnSpc>
              <a:spcBef>
                <a:spcPct val="0"/>
              </a:spcBef>
              <a:buClr>
                <a:srgbClr val="00B0F0"/>
              </a:buClr>
              <a:buSzPct val="75000"/>
              <a:buFont typeface="Wingdings" panose="05000000000000000000" pitchFamily="2" charset="2"/>
              <a:buChar char="p"/>
              <a:defRPr/>
            </a:pPr>
            <a:r>
              <a:rPr lang="en-US" altLang="zh-CN" sz="2400" dirty="0">
                <a:latin typeface="Times New Roman" panose="02020603050405020304" pitchFamily="18" charset="0"/>
                <a:cs typeface="Times New Roman" panose="02020603050405020304" pitchFamily="18" charset="0"/>
              </a:rPr>
              <a:t>Amusement vs. contentment, fear vs. </a:t>
            </a:r>
            <a:r>
              <a:rPr lang="en-US" altLang="zh-CN" sz="2400" dirty="0" smtClean="0">
                <a:latin typeface="Times New Roman" panose="02020603050405020304" pitchFamily="18" charset="0"/>
                <a:cs typeface="Times New Roman" panose="02020603050405020304" pitchFamily="18" charset="0"/>
              </a:rPr>
              <a:t>disgust</a:t>
            </a:r>
          </a:p>
          <a:p>
            <a:pPr marL="540000" lvl="1" indent="-342900" algn="just">
              <a:lnSpc>
                <a:spcPct val="120000"/>
              </a:lnSpc>
              <a:spcBef>
                <a:spcPct val="0"/>
              </a:spcBef>
              <a:buClr>
                <a:srgbClr val="00B0F0"/>
              </a:buClr>
              <a:buSzPct val="75000"/>
              <a:buFont typeface="Wingdings" panose="05000000000000000000" pitchFamily="2" charset="2"/>
              <a:buChar char="p"/>
              <a:defRPr/>
            </a:pPr>
            <a:r>
              <a:rPr lang="en-US" altLang="zh-CN" sz="2400" dirty="0" smtClean="0">
                <a:latin typeface="Times New Roman" panose="02020603050405020304" pitchFamily="18" charset="0"/>
                <a:cs typeface="Times New Roman" panose="02020603050405020304" pitchFamily="18" charset="0"/>
              </a:rPr>
              <a:t>One </a:t>
            </a:r>
            <a:r>
              <a:rPr lang="en-US" altLang="zh-CN" sz="2400" dirty="0">
                <a:latin typeface="Times New Roman" panose="02020603050405020304" pitchFamily="18" charset="0"/>
                <a:cs typeface="Times New Roman" panose="02020603050405020304" pitchFamily="18" charset="0"/>
              </a:rPr>
              <a:t>image can evoke different emotions</a:t>
            </a:r>
          </a:p>
        </p:txBody>
      </p:sp>
      <p:sp>
        <p:nvSpPr>
          <p:cNvPr id="6" name="矩形 5"/>
          <p:cNvSpPr/>
          <p:nvPr/>
        </p:nvSpPr>
        <p:spPr>
          <a:xfrm>
            <a:off x="2411761" y="1979372"/>
            <a:ext cx="360040" cy="396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43215" y="3056105"/>
            <a:ext cx="360040" cy="396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771801" y="4125930"/>
            <a:ext cx="360040" cy="396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3491880" y="3403292"/>
            <a:ext cx="360040" cy="3960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2" descr="G:\Papers\ACMMM2014FullPaper\manuscriptV8\20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128" y="4609024"/>
            <a:ext cx="192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G:\Papers\ACMMM2014FullPaper\manuscriptV8\11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8264" y="4600838"/>
            <a:ext cx="19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2" name="左弧形箭头 11"/>
          <p:cNvSpPr/>
          <p:nvPr/>
        </p:nvSpPr>
        <p:spPr>
          <a:xfrm>
            <a:off x="4355974" y="2982763"/>
            <a:ext cx="720000" cy="1872208"/>
          </a:xfrm>
          <a:prstGeom prst="curvedRightArrow">
            <a:avLst/>
          </a:prstGeom>
          <a:solidFill>
            <a:srgbClr val="245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右弧形箭头 12"/>
          <p:cNvSpPr/>
          <p:nvPr/>
        </p:nvSpPr>
        <p:spPr>
          <a:xfrm rot="19041153">
            <a:off x="7446115" y="2883843"/>
            <a:ext cx="792000" cy="1872000"/>
          </a:xfrm>
          <a:prstGeom prst="curvedLeftArrow">
            <a:avLst/>
          </a:prstGeom>
          <a:solidFill>
            <a:srgbClr val="245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1"/>
    </p:custDataLst>
    <p:extLst>
      <p:ext uri="{BB962C8B-B14F-4D97-AF65-F5344CB8AC3E}">
        <p14:creationId xmlns:p14="http://schemas.microsoft.com/office/powerpoint/2010/main" val="285957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latin typeface="Times New Roman" pitchFamily="18" charset="0"/>
              </a:rPr>
              <a:t>Affective Image </a:t>
            </a:r>
            <a:r>
              <a:rPr lang="en-US" altLang="zh-CN" sz="3200" b="1" dirty="0">
                <a:latin typeface="Times New Roman" pitchFamily="18" charset="0"/>
              </a:rPr>
              <a:t>R</a:t>
            </a:r>
            <a:r>
              <a:rPr lang="en-US" altLang="zh-CN" sz="3200" b="1" dirty="0" smtClean="0">
                <a:latin typeface="Times New Roman" pitchFamily="18" charset="0"/>
              </a:rPr>
              <a:t>egression</a:t>
            </a:r>
            <a:endParaRPr lang="zh-CN" altLang="en-US" sz="3200" b="1" dirty="0">
              <a:latin typeface="Times New Roman" pitchFamily="18" charset="0"/>
            </a:endParaRPr>
          </a:p>
        </p:txBody>
      </p:sp>
      <p:sp>
        <p:nvSpPr>
          <p:cNvPr id="3" name="Content Placeholder 2"/>
          <p:cNvSpPr>
            <a:spLocks noGrp="1"/>
          </p:cNvSpPr>
          <p:nvPr>
            <p:ph idx="1"/>
          </p:nvPr>
        </p:nvSpPr>
        <p:spPr bwMode="auto">
          <a:xfrm>
            <a:off x="323528" y="1196752"/>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IAPS dataset. </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9294" y="4653136"/>
            <a:ext cx="8629075" cy="1717393"/>
          </a:xfrm>
          <a:prstGeom prst="rect">
            <a:avLst/>
          </a:prstGeom>
          <a:noFill/>
        </p:spPr>
        <p:txBody>
          <a:bodyPr wrap="square" rtlCol="0">
            <a:spAutoFit/>
          </a:bodyPr>
          <a:lstStyle/>
          <a:p>
            <a:pPr marL="274320" indent="-274320" algn="just">
              <a:lnSpc>
                <a:spcPct val="120000"/>
              </a:lnSpc>
              <a:spcBef>
                <a:spcPct val="0"/>
              </a:spcBef>
              <a:buClr>
                <a:srgbClr val="0070C0"/>
              </a:buClr>
              <a:buSzPct val="75000"/>
              <a:buFont typeface="Wingdings" panose="05000000000000000000" pitchFamily="2" charset="2"/>
              <a:buChar char="p"/>
              <a:defRPr/>
            </a:pPr>
            <a:r>
              <a:rPr lang="en-US" altLang="zh-CN" sz="2800" dirty="0">
                <a:latin typeface="Times New Roman" panose="02020603050405020304" pitchFamily="18" charset="0"/>
                <a:cs typeface="Times New Roman" panose="02020603050405020304" pitchFamily="18" charset="0"/>
              </a:rPr>
              <a:t>Findings:</a:t>
            </a:r>
          </a:p>
          <a:p>
            <a:pPr marL="540000" lvl="1" indent="-342900" algn="just">
              <a:lnSpc>
                <a:spcPct val="120000"/>
              </a:lnSpc>
              <a:spcBef>
                <a:spcPct val="0"/>
              </a:spcBef>
              <a:buClr>
                <a:srgbClr val="00B0F0"/>
              </a:buClr>
              <a:buSzPct val="75000"/>
              <a:buFont typeface="Wingdings" panose="05000000000000000000" pitchFamily="2" charset="2"/>
              <a:buChar char="p"/>
              <a:defRPr/>
            </a:pPr>
            <a:r>
              <a:rPr lang="en-US" altLang="zh-CN" sz="2000" dirty="0">
                <a:latin typeface="Times New Roman" panose="02020603050405020304" pitchFamily="18" charset="0"/>
                <a:cs typeface="Times New Roman" panose="02020603050405020304" pitchFamily="18" charset="0"/>
              </a:rPr>
              <a:t>1. Both valence and arousal are more accurately modeled by our features.</a:t>
            </a:r>
          </a:p>
          <a:p>
            <a:pPr marL="540000" lvl="1" indent="-342900" algn="just">
              <a:lnSpc>
                <a:spcPct val="120000"/>
              </a:lnSpc>
              <a:spcBef>
                <a:spcPct val="0"/>
              </a:spcBef>
              <a:buClr>
                <a:srgbClr val="00B0F0"/>
              </a:buClr>
              <a:buSzPct val="75000"/>
              <a:buFont typeface="Wingdings" panose="05000000000000000000" pitchFamily="2" charset="2"/>
              <a:buChar char="p"/>
              <a:defRPr/>
            </a:pPr>
            <a:r>
              <a:rPr lang="en-US" altLang="zh-CN" sz="2000" dirty="0">
                <a:latin typeface="Times New Roman" panose="02020603050405020304" pitchFamily="18" charset="0"/>
                <a:cs typeface="Times New Roman" panose="02020603050405020304" pitchFamily="18" charset="0"/>
              </a:rPr>
              <a:t>2. </a:t>
            </a:r>
            <a:r>
              <a:rPr lang="en-US" altLang="zh-CN" sz="2000" dirty="0" smtClean="0">
                <a:latin typeface="Times New Roman" panose="02020603050405020304" pitchFamily="18" charset="0"/>
                <a:cs typeface="Times New Roman" panose="02020603050405020304" pitchFamily="18" charset="0"/>
              </a:rPr>
              <a:t>Arousal </a:t>
            </a:r>
            <a:r>
              <a:rPr lang="en-US" altLang="zh-CN" sz="2000" dirty="0">
                <a:latin typeface="Times New Roman" panose="02020603050405020304" pitchFamily="18" charset="0"/>
                <a:cs typeface="Times New Roman" panose="02020603050405020304" pitchFamily="18" charset="0"/>
              </a:rPr>
              <a:t>is better predicted than valence by both </a:t>
            </a:r>
            <a:r>
              <a:rPr lang="en-US" altLang="zh-CN" sz="2000" dirty="0" smtClean="0">
                <a:latin typeface="Times New Roman" panose="02020603050405020304" pitchFamily="18" charset="0"/>
                <a:cs typeface="Times New Roman" panose="02020603050405020304" pitchFamily="18" charset="0"/>
              </a:rPr>
              <a:t>elements and principles.</a:t>
            </a:r>
            <a:endParaRPr lang="en-US" altLang="zh-CN" sz="2000" dirty="0">
              <a:latin typeface="Times New Roman" panose="02020603050405020304" pitchFamily="18" charset="0"/>
              <a:cs typeface="Times New Roman" panose="02020603050405020304" pitchFamily="18" charset="0"/>
            </a:endParaRPr>
          </a:p>
          <a:p>
            <a:pPr marL="540000" lvl="1" indent="-342900" algn="just">
              <a:lnSpc>
                <a:spcPct val="120000"/>
              </a:lnSpc>
              <a:spcBef>
                <a:spcPct val="0"/>
              </a:spcBef>
              <a:buClr>
                <a:srgbClr val="00B0F0"/>
              </a:buClr>
              <a:buSzPct val="75000"/>
              <a:buFont typeface="Wingdings" panose="05000000000000000000" pitchFamily="2" charset="2"/>
              <a:buChar char="p"/>
              <a:defRPr/>
            </a:pPr>
            <a:r>
              <a:rPr lang="en-US" altLang="zh-CN" sz="2000" dirty="0">
                <a:latin typeface="Times New Roman" panose="02020603050405020304" pitchFamily="18" charset="0"/>
                <a:cs typeface="Times New Roman" panose="02020603050405020304" pitchFamily="18" charset="0"/>
              </a:rPr>
              <a:t>3. </a:t>
            </a:r>
            <a:r>
              <a:rPr lang="en-US" altLang="zh-CN" sz="2000" dirty="0" smtClean="0">
                <a:latin typeface="Times New Roman" panose="02020603050405020304" pitchFamily="18" charset="0"/>
                <a:cs typeface="Times New Roman" panose="02020603050405020304" pitchFamily="18" charset="0"/>
              </a:rPr>
              <a:t>Variety</a:t>
            </a:r>
            <a:r>
              <a:rPr lang="en-US" altLang="zh-CN" sz="2000" dirty="0">
                <a:latin typeface="Times New Roman" panose="02020603050405020304" pitchFamily="18" charset="0"/>
                <a:cs typeface="Times New Roman" panose="02020603050405020304" pitchFamily="18" charset="0"/>
              </a:rPr>
              <a:t> </a:t>
            </a:r>
            <a:r>
              <a:rPr lang="en-US" altLang="zh-CN" sz="2000" dirty="0" smtClean="0">
                <a:latin typeface="Times New Roman" panose="02020603050405020304" pitchFamily="18" charset="0"/>
                <a:cs typeface="Times New Roman" panose="02020603050405020304" pitchFamily="18" charset="0"/>
              </a:rPr>
              <a:t>and emphasis perform better.</a:t>
            </a:r>
            <a:endParaRPr lang="zh-CN" altLang="en-US" sz="2000" dirty="0">
              <a:latin typeface="Times New Roman" panose="02020603050405020304" pitchFamily="18" charset="0"/>
              <a:cs typeface="Times New Roman" panose="02020603050405020304" pitchFamily="18" charset="0"/>
            </a:endParaRPr>
          </a:p>
        </p:txBody>
      </p:sp>
      <p:pic>
        <p:nvPicPr>
          <p:cNvPr id="6" name="Picture 3" descr="C:\Users\Administrator\Desktop\MS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266" y="1762048"/>
            <a:ext cx="4322813" cy="288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esktop\EachPrincipl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2095" y="1763696"/>
            <a:ext cx="4246274" cy="288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2928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323528" y="1340768"/>
            <a:ext cx="856895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Inferring van Gogh’ moods</a:t>
            </a:r>
            <a:endParaRPr lang="en-US" altLang="zh-CN" sz="2800" dirty="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Applications</a:t>
            </a:r>
            <a:endParaRPr lang="en-US" altLang="zh-CN" sz="3600" b="1" dirty="0">
              <a:latin typeface="Times New Roman"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7389" y="2195726"/>
            <a:ext cx="6323949" cy="209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05851" y="3429000"/>
            <a:ext cx="1501853" cy="1200329"/>
          </a:xfrm>
          <a:prstGeom prst="rect">
            <a:avLst/>
          </a:prstGeom>
          <a:noFill/>
        </p:spPr>
        <p:txBody>
          <a:bodyPr wrap="square" rtlCol="0">
            <a:spAutoFit/>
          </a:bodyPr>
          <a:lstStyle/>
          <a:p>
            <a:pPr algn="r"/>
            <a:r>
              <a:rPr lang="en-US" altLang="zh-CN" dirty="0" err="1" smtClean="0"/>
              <a:t>IAPSa</a:t>
            </a:r>
            <a:r>
              <a:rPr lang="en-US" altLang="zh-CN" dirty="0" smtClean="0"/>
              <a:t>:</a:t>
            </a:r>
          </a:p>
          <a:p>
            <a:pPr algn="r"/>
            <a:r>
              <a:rPr lang="en-US" altLang="zh-CN" dirty="0" smtClean="0"/>
              <a:t>Abstract:</a:t>
            </a:r>
          </a:p>
          <a:p>
            <a:pPr algn="r"/>
            <a:r>
              <a:rPr lang="en-US" altLang="zh-CN" dirty="0" err="1" smtClean="0"/>
              <a:t>ArtPhoto</a:t>
            </a:r>
            <a:r>
              <a:rPr lang="en-US" altLang="zh-CN" dirty="0" smtClean="0"/>
              <a:t>:</a:t>
            </a:r>
          </a:p>
          <a:p>
            <a:pPr algn="r"/>
            <a:r>
              <a:rPr lang="en-US" altLang="zh-CN" dirty="0" smtClean="0"/>
              <a:t>Ground truth:</a:t>
            </a:r>
            <a:endParaRPr lang="zh-CN" altLang="en-US" dirty="0"/>
          </a:p>
        </p:txBody>
      </p:sp>
      <p:sp>
        <p:nvSpPr>
          <p:cNvPr id="5" name="矩形 4"/>
          <p:cNvSpPr/>
          <p:nvPr/>
        </p:nvSpPr>
        <p:spPr>
          <a:xfrm>
            <a:off x="971600" y="4869160"/>
            <a:ext cx="7177730" cy="792088"/>
          </a:xfrm>
          <a:prstGeom prst="rect">
            <a:avLst/>
          </a:prstGeom>
          <a:solidFill>
            <a:srgbClr val="245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The </a:t>
            </a:r>
            <a:r>
              <a:rPr lang="en-US" altLang="zh-CN" sz="2400" dirty="0"/>
              <a:t>training </a:t>
            </a:r>
            <a:r>
              <a:rPr lang="en-US" altLang="zh-CN" sz="2400" dirty="0" smtClean="0"/>
              <a:t>results </a:t>
            </a:r>
            <a:r>
              <a:rPr lang="en-US" altLang="zh-CN" sz="2400" dirty="0"/>
              <a:t>in </a:t>
            </a:r>
            <a:r>
              <a:rPr lang="en-US" altLang="zh-CN" sz="2400" dirty="0" err="1" smtClean="0"/>
              <a:t>ArtPhoto</a:t>
            </a:r>
            <a:r>
              <a:rPr lang="en-US" altLang="zh-CN" sz="2400" dirty="0" smtClean="0"/>
              <a:t> dataset perform best.</a:t>
            </a:r>
            <a:endParaRPr lang="zh-CN" altLang="en-US" sz="2400" dirty="0"/>
          </a:p>
        </p:txBody>
      </p:sp>
      <p:sp>
        <p:nvSpPr>
          <p:cNvPr id="4" name="TextBox 3"/>
          <p:cNvSpPr txBox="1"/>
          <p:nvPr/>
        </p:nvSpPr>
        <p:spPr>
          <a:xfrm>
            <a:off x="2028570" y="4221088"/>
            <a:ext cx="6169618" cy="369332"/>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      Fear                     Awe               Contentment         Sadness</a:t>
            </a:r>
            <a:endParaRPr lang="zh-CN" alt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86480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323528" y="1340768"/>
            <a:ext cx="856895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Inferring van Gogh’ moods</a:t>
            </a:r>
            <a:endParaRPr lang="en-US" altLang="zh-CN" sz="2800" dirty="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Applications</a:t>
            </a:r>
            <a:endParaRPr lang="en-US" altLang="zh-CN" sz="3600" b="1" dirty="0">
              <a:latin typeface="Times New Roman" pitchFamily="18" charset="0"/>
            </a:endParaRPr>
          </a:p>
        </p:txBody>
      </p:sp>
      <p:pic>
        <p:nvPicPr>
          <p:cNvPr id="5122" name="Picture 2" descr="C:\Users\Administrator\Desktop\vanGog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2217794"/>
            <a:ext cx="5148951" cy="363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dministrator\Desktop\vanGoghPosNe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2075216"/>
            <a:ext cx="3780000" cy="3780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3212976"/>
            <a:ext cx="9144000" cy="115212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30000"/>
              </a:lnSpc>
            </a:pPr>
            <a:r>
              <a:rPr lang="en-US" altLang="zh-CN" sz="2800" b="1" dirty="0">
                <a:solidFill>
                  <a:schemeClr val="bg1"/>
                </a:solidFill>
                <a:latin typeface="Adobe Caslon Pro Bold" pitchFamily="18" charset="0"/>
                <a:cs typeface="Aharoni" pitchFamily="2" charset="-79"/>
              </a:rPr>
              <a:t>Negative emotions dominate</a:t>
            </a:r>
            <a:r>
              <a:rPr lang="en-US" altLang="zh-CN" sz="2800" b="1" dirty="0" smtClean="0">
                <a:solidFill>
                  <a:schemeClr val="bg1"/>
                </a:solidFill>
                <a:latin typeface="Adobe Caslon Pro Bold" pitchFamily="18" charset="0"/>
                <a:cs typeface="Aharoni" pitchFamily="2" charset="-79"/>
              </a:rPr>
              <a:t>!</a:t>
            </a:r>
          </a:p>
          <a:p>
            <a:pPr algn="ctr">
              <a:lnSpc>
                <a:spcPct val="130000"/>
              </a:lnSpc>
            </a:pPr>
            <a:r>
              <a:rPr lang="en-US" altLang="zh-CN" sz="2800" b="1" dirty="0">
                <a:solidFill>
                  <a:schemeClr val="bg1"/>
                </a:solidFill>
                <a:latin typeface="Adobe Caslon Pro Bold" pitchFamily="18" charset="0"/>
                <a:cs typeface="Aharoni" pitchFamily="2" charset="-79"/>
              </a:rPr>
              <a:t>Un</a:t>
            </a:r>
            <a:r>
              <a:rPr lang="en-US" altLang="zh-CN" sz="2800" b="1" dirty="0" smtClean="0">
                <a:solidFill>
                  <a:schemeClr val="bg1"/>
                </a:solidFill>
                <a:latin typeface="Adobe Caslon Pro Bold" pitchFamily="18" charset="0"/>
                <a:cs typeface="Aharoni" pitchFamily="2" charset="-79"/>
              </a:rPr>
              <a:t>satisfied with the society!</a:t>
            </a:r>
            <a:endParaRPr lang="zh-CN" altLang="en-US" sz="2800" b="1" dirty="0">
              <a:solidFill>
                <a:schemeClr val="bg1"/>
              </a:solidFill>
              <a:latin typeface="Adobe Caslon Pro Bold" pitchFamily="18" charset="0"/>
              <a:cs typeface="Aharoni" pitchFamily="2" charset="-79"/>
            </a:endParaRPr>
          </a:p>
        </p:txBody>
      </p:sp>
    </p:spTree>
    <p:custDataLst>
      <p:tags r:id="rId1"/>
    </p:custDataLst>
    <p:extLst>
      <p:ext uri="{BB962C8B-B14F-4D97-AF65-F5344CB8AC3E}">
        <p14:creationId xmlns:p14="http://schemas.microsoft.com/office/powerpoint/2010/main" val="3032759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16832"/>
            <a:ext cx="9144000"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Content Placeholder 2"/>
          <p:cNvSpPr>
            <a:spLocks noGrp="1"/>
          </p:cNvSpPr>
          <p:nvPr>
            <p:ph idx="1"/>
          </p:nvPr>
        </p:nvSpPr>
        <p:spPr bwMode="auto">
          <a:xfrm>
            <a:off x="323528" y="1340768"/>
            <a:ext cx="856895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Image </a:t>
            </a:r>
            <a:r>
              <a:rPr lang="en-US" altLang="zh-CN" sz="2800" dirty="0" err="1" smtClean="0">
                <a:latin typeface="Times New Roman" panose="02020603050405020304" pitchFamily="18" charset="0"/>
                <a:cs typeface="Times New Roman" panose="02020603050405020304" pitchFamily="18" charset="0"/>
              </a:rPr>
              <a:t>musicalization</a:t>
            </a:r>
            <a:endParaRPr lang="en-US" altLang="zh-CN" sz="2800" dirty="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Applications</a:t>
            </a:r>
            <a:endParaRPr lang="en-US" altLang="zh-CN" sz="3600" b="1" dirty="0">
              <a:latin typeface="Times New Roman" pitchFamily="18" charset="0"/>
            </a:endParaRPr>
          </a:p>
        </p:txBody>
      </p:sp>
    </p:spTree>
    <p:custDataLst>
      <p:tags r:id="rId1"/>
    </p:custDataLst>
    <p:extLst>
      <p:ext uri="{BB962C8B-B14F-4D97-AF65-F5344CB8AC3E}">
        <p14:creationId xmlns:p14="http://schemas.microsoft.com/office/powerpoint/2010/main" val="405983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latin typeface="Times New Roman" pitchFamily="18" charset="0"/>
              </a:rPr>
              <a:t>Emotion Models</a:t>
            </a:r>
            <a:endParaRPr lang="zh-CN" altLang="en-US" sz="3200" b="1" dirty="0">
              <a:latin typeface="Times New Roman" pitchFamily="18" charset="0"/>
            </a:endParaRPr>
          </a:p>
        </p:txBody>
      </p:sp>
      <p:sp>
        <p:nvSpPr>
          <p:cNvPr id="4" name="Content Placeholder 2"/>
          <p:cNvSpPr>
            <a:spLocks noGrp="1"/>
          </p:cNvSpPr>
          <p:nvPr>
            <p:ph idx="1"/>
          </p:nvPr>
        </p:nvSpPr>
        <p:spPr bwMode="auto">
          <a:xfrm>
            <a:off x="323528" y="1412776"/>
            <a:ext cx="8712968"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Categorical Emotion States (CES)</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happiness, surprise, anger, disgust, fear, sadness</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amusement, anger awe, contentment, disgust, excitement, fear, sadness</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joy, sadness, anger, fear, surprise, ……</a:t>
            </a:r>
          </a:p>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 </a:t>
            </a:r>
            <a:r>
              <a:rPr lang="en-US" altLang="zh-CN" sz="2800" dirty="0">
                <a:solidFill>
                  <a:schemeClr val="tx1"/>
                </a:solidFill>
                <a:latin typeface="Times New Roman" panose="02020603050405020304" pitchFamily="18" charset="0"/>
                <a:cs typeface="Times New Roman" panose="02020603050405020304" pitchFamily="18" charset="0"/>
              </a:rPr>
              <a:t>Dimensional Emotion Space (DES)</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Valence-Arousal-Dominance/Control</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Natural-Temporal-Energetic</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Activity-Weight-Heat</a:t>
            </a:r>
          </a:p>
          <a:p>
            <a:pPr lvl="1" algn="just">
              <a:lnSpc>
                <a:spcPct val="120000"/>
              </a:lnSpc>
              <a:spcBef>
                <a:spcPct val="0"/>
              </a:spcBef>
              <a:buClr>
                <a:srgbClr val="00B0F0"/>
              </a:buClr>
              <a:buSzPct val="75000"/>
              <a:buFont typeface="Wingdings" panose="05000000000000000000" pitchFamily="2" charset="2"/>
              <a:buChar char="p"/>
              <a:defRPr/>
            </a:pPr>
            <a:r>
              <a:rPr lang="en-US" altLang="zh-CN" sz="2000" dirty="0" smtClean="0">
                <a:solidFill>
                  <a:schemeClr val="tx1"/>
                </a:solidFill>
                <a:latin typeface="Times New Roman" panose="02020603050405020304" pitchFamily="18" charset="0"/>
                <a:cs typeface="Times New Roman" panose="02020603050405020304" pitchFamily="18" charset="0"/>
              </a:rPr>
              <a:t>Valence-Arousal </a:t>
            </a:r>
            <a:r>
              <a:rPr lang="en-US" altLang="zh-CN" sz="2000" dirty="0">
                <a:solidFill>
                  <a:schemeClr val="tx1"/>
                </a:solidFill>
                <a:latin typeface="Times New Roman" panose="02020603050405020304" pitchFamily="18" charset="0"/>
                <a:cs typeface="Times New Roman" panose="02020603050405020304" pitchFamily="18" charset="0"/>
              </a:rPr>
              <a:t>(VA)</a:t>
            </a:r>
            <a:endParaRPr lang="zh-CN" altLang="en-US" sz="20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zh-CN" altLang="en-US"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160" y="3068960"/>
            <a:ext cx="3002562" cy="189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descr="VAspace.PNG"/>
          <p:cNvPicPr>
            <a:picLocks noChangeAspect="1"/>
          </p:cNvPicPr>
          <p:nvPr/>
        </p:nvPicPr>
        <p:blipFill>
          <a:blip r:embed="rId5"/>
          <a:srcRect/>
          <a:stretch>
            <a:fillRect/>
          </a:stretch>
        </p:blipFill>
        <p:spPr bwMode="auto">
          <a:xfrm>
            <a:off x="3995936" y="4345421"/>
            <a:ext cx="1872208" cy="1874901"/>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132628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4">
                                            <p:txEl>
                                              <p:pRg st="8" end="8"/>
                                            </p:txEl>
                                          </p:spTgt>
                                        </p:tgtEl>
                                        <p:attrNameLst>
                                          <p:attrName>style.color</p:attrName>
                                        </p:attrNameLst>
                                      </p:cBhvr>
                                      <p:to>
                                        <a:srgbClr val="FF0000"/>
                                      </p:to>
                                    </p:animClr>
                                  </p:childTnLst>
                                </p:cTn>
                              </p:par>
                              <p:par>
                                <p:cTn id="7" presetID="3" presetClass="emph" presetSubtype="2" fill="hold" nodeType="withEffect">
                                  <p:stCondLst>
                                    <p:cond delay="0"/>
                                  </p:stCondLst>
                                  <p:childTnLst>
                                    <p:animClr clrSpc="rgb" dir="cw">
                                      <p:cBhvr override="childStyle">
                                        <p:cTn id="8" dur="10" fill="hold"/>
                                        <p:tgtEl>
                                          <p:spTgt spid="4">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323528" y="1340768"/>
            <a:ext cx="856895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Affective </a:t>
            </a:r>
            <a:r>
              <a:rPr lang="en-US" altLang="zh-CN" sz="2800" dirty="0">
                <a:latin typeface="Times New Roman" panose="02020603050405020304" pitchFamily="18" charset="0"/>
                <a:cs typeface="Times New Roman" panose="02020603050405020304" pitchFamily="18" charset="0"/>
              </a:rPr>
              <a:t>image </a:t>
            </a:r>
            <a:r>
              <a:rPr lang="en-US" altLang="zh-CN" sz="2800" dirty="0" smtClean="0">
                <a:latin typeface="Times New Roman" panose="02020603050405020304" pitchFamily="18" charset="0"/>
                <a:cs typeface="Times New Roman" panose="02020603050405020304" pitchFamily="18" charset="0"/>
              </a:rPr>
              <a:t>retrieval</a:t>
            </a:r>
            <a:endParaRPr lang="en-US" altLang="zh-CN" sz="2800" dirty="0">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a:latin typeface="Times New Roman" pitchFamily="18" charset="0"/>
              </a:rPr>
              <a:t>Applications</a:t>
            </a:r>
          </a:p>
        </p:txBody>
      </p:sp>
      <p:grpSp>
        <p:nvGrpSpPr>
          <p:cNvPr id="14" name="组合 13"/>
          <p:cNvGrpSpPr/>
          <p:nvPr/>
        </p:nvGrpSpPr>
        <p:grpSpPr>
          <a:xfrm>
            <a:off x="683568" y="1916832"/>
            <a:ext cx="7896491" cy="4832111"/>
            <a:chOff x="542848" y="1985033"/>
            <a:chExt cx="7896491" cy="4832111"/>
          </a:xfrm>
        </p:grpSpPr>
        <p:pic>
          <p:nvPicPr>
            <p:cNvPr id="16" name="Picture 245" descr="C:\Users\Administrator\Desktop\ShortPaperFigures\ResultAmusemen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848" y="1985033"/>
              <a:ext cx="3744000" cy="2137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6" descr="C:\Users\Administrator\Desktop\ShortPaperFigures\ResultContentm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5339" y="1985033"/>
              <a:ext cx="3744000" cy="2136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7" descr="C:\Users\Administrator\Desktop\ShortPaperFigures\ResultFea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034" y="4353686"/>
              <a:ext cx="3744000" cy="2132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8" descr="C:\Users\Administrator\Desktop\ShortPaperFigures\ResultSadness.jpg"/>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5339" y="4371043"/>
              <a:ext cx="3744000" cy="213274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42848" y="6417034"/>
              <a:ext cx="7896491" cy="400110"/>
            </a:xfrm>
            <a:prstGeom prst="rect">
              <a:avLst/>
            </a:prstGeom>
            <a:noFill/>
          </p:spPr>
          <p:txBody>
            <a:bodyPr wrap="square" rtlCol="0">
              <a:spAutoFit/>
            </a:bodyPr>
            <a:lstStyle>
              <a:defPPr>
                <a:defRPr lang="en-US"/>
              </a:defPPr>
              <a:lvl1pPr>
                <a:defRPr sz="2000">
                  <a:latin typeface="Times New Roman" panose="02020603050405020304" pitchFamily="18" charset="0"/>
                  <a:cs typeface="Times New Roman" panose="02020603050405020304" pitchFamily="18" charset="0"/>
                </a:defRPr>
              </a:lvl1pPr>
            </a:lstStyle>
            <a:p>
              <a:r>
                <a:rPr lang="en-US" altLang="zh-CN" dirty="0"/>
                <a:t>              </a:t>
              </a:r>
              <a:r>
                <a:rPr lang="en-US" altLang="zh-CN" dirty="0" smtClean="0"/>
                <a:t>          </a:t>
              </a:r>
              <a:r>
                <a:rPr lang="en-US" altLang="zh-CN" dirty="0"/>
                <a:t>Fear                                </a:t>
              </a:r>
              <a:r>
                <a:rPr lang="en-US" altLang="zh-CN" dirty="0" smtClean="0"/>
                <a:t>                        </a:t>
              </a:r>
              <a:r>
                <a:rPr lang="en-US" altLang="zh-CN" dirty="0"/>
                <a:t>Sadness</a:t>
              </a:r>
              <a:endParaRPr lang="zh-CN" altLang="en-US" dirty="0"/>
            </a:p>
          </p:txBody>
        </p:sp>
        <p:sp>
          <p:nvSpPr>
            <p:cNvPr id="21" name="TextBox 20"/>
            <p:cNvSpPr txBox="1"/>
            <p:nvPr/>
          </p:nvSpPr>
          <p:spPr>
            <a:xfrm>
              <a:off x="542848" y="4030585"/>
              <a:ext cx="7896491" cy="400110"/>
            </a:xfrm>
            <a:prstGeom prst="rect">
              <a:avLst/>
            </a:prstGeom>
            <a:noFill/>
          </p:spPr>
          <p:txBody>
            <a:bodyPr wrap="square" rtlCol="0">
              <a:spAutoFit/>
            </a:bodyPr>
            <a:lstStyle/>
            <a:p>
              <a:r>
                <a:rPr lang="en-US" altLang="zh-CN" sz="2000" dirty="0" smtClean="0">
                  <a:latin typeface="Times New Roman" panose="02020603050405020304" pitchFamily="18" charset="0"/>
                  <a:cs typeface="Times New Roman" panose="02020603050405020304" pitchFamily="18" charset="0"/>
                </a:rPr>
                <a:t>                   Amusement                                             Contentment </a:t>
              </a:r>
              <a:endParaRPr lang="zh-CN" altLang="en-US" sz="2000" dirty="0">
                <a:latin typeface="Times New Roman" panose="02020603050405020304" pitchFamily="18" charset="0"/>
                <a:cs typeface="Times New Roman" panose="02020603050405020304" pitchFamily="18" charset="0"/>
              </a:endParaRPr>
            </a:p>
          </p:txBody>
        </p:sp>
      </p:grpSp>
      <p:grpSp>
        <p:nvGrpSpPr>
          <p:cNvPr id="2" name="组合 1"/>
          <p:cNvGrpSpPr/>
          <p:nvPr/>
        </p:nvGrpSpPr>
        <p:grpSpPr>
          <a:xfrm>
            <a:off x="679733" y="1806680"/>
            <a:ext cx="7276643" cy="4790672"/>
            <a:chOff x="53050" y="1484784"/>
            <a:chExt cx="8564880" cy="5638800"/>
          </a:xfrm>
        </p:grpSpPr>
        <p:cxnSp>
          <p:nvCxnSpPr>
            <p:cNvPr id="64" name="Straight Arrow Connector 124"/>
            <p:cNvCxnSpPr>
              <a:stCxn id="84" idx="3"/>
            </p:cNvCxnSpPr>
            <p:nvPr/>
          </p:nvCxnSpPr>
          <p:spPr>
            <a:xfrm>
              <a:off x="6665430" y="5235409"/>
              <a:ext cx="457200" cy="0"/>
            </a:xfrm>
            <a:prstGeom prst="straightConnector1">
              <a:avLst/>
            </a:prstGeom>
            <a:noFill/>
            <a:ln w="38100" cap="flat" cmpd="sng" algn="ctr">
              <a:solidFill>
                <a:srgbClr val="4F81BD">
                  <a:shade val="95000"/>
                  <a:satMod val="105000"/>
                </a:srgbClr>
              </a:solidFill>
              <a:prstDash val="solid"/>
              <a:headEnd type="none" w="med" len="med"/>
              <a:tailEnd type="none" w="med" len="med"/>
            </a:ln>
            <a:effectLst/>
          </p:spPr>
        </p:cxnSp>
        <p:sp>
          <p:nvSpPr>
            <p:cNvPr id="65" name="Flowchart: Magnetic Disk 125"/>
            <p:cNvSpPr/>
            <p:nvPr/>
          </p:nvSpPr>
          <p:spPr>
            <a:xfrm>
              <a:off x="110925" y="5980584"/>
              <a:ext cx="1188720" cy="914400"/>
            </a:xfrm>
            <a:prstGeom prst="flowChartMagneticDisk">
              <a:avLst/>
            </a:prstGeom>
            <a:solidFill>
              <a:srgbClr val="4F81BD">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Image</a:t>
              </a:r>
            </a:p>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Dataset</a:t>
              </a:r>
            </a:p>
          </p:txBody>
        </p:sp>
        <p:sp>
          <p:nvSpPr>
            <p:cNvPr id="66" name="Rectangle 127"/>
            <p:cNvSpPr/>
            <p:nvPr/>
          </p:nvSpPr>
          <p:spPr>
            <a:xfrm>
              <a:off x="205450" y="2551584"/>
              <a:ext cx="1920240" cy="762000"/>
            </a:xfrm>
            <a:prstGeom prst="rect">
              <a:avLst/>
            </a:prstGeom>
            <a:solidFill>
              <a:srgbClr val="8064A2">
                <a:lumMod val="40000"/>
                <a:lumOff val="6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Times New Roman" pitchFamily="18" charset="0"/>
                  <a:ea typeface="宋体"/>
                  <a:cs typeface="Times New Roman" pitchFamily="18" charset="0"/>
                </a:rPr>
                <a:t>Elements-of-art</a:t>
              </a:r>
            </a:p>
            <a:p>
              <a:pPr marL="0" marR="0" lvl="0" indent="0" algn="ctr" defTabSz="368746"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prstClr val="black"/>
                  </a:solidFill>
                  <a:effectLst/>
                  <a:uLnTx/>
                  <a:uFillTx/>
                  <a:latin typeface="Times New Roman" pitchFamily="18" charset="0"/>
                  <a:ea typeface="宋体"/>
                  <a:cs typeface="Times New Roman" pitchFamily="18" charset="0"/>
                </a:rPr>
                <a:t>Based Features</a:t>
              </a:r>
            </a:p>
          </p:txBody>
        </p:sp>
        <p:sp>
          <p:nvSpPr>
            <p:cNvPr id="67" name="Rectangle 129"/>
            <p:cNvSpPr/>
            <p:nvPr/>
          </p:nvSpPr>
          <p:spPr>
            <a:xfrm>
              <a:off x="205450" y="4151784"/>
              <a:ext cx="1920240" cy="762000"/>
            </a:xfrm>
            <a:prstGeom prst="rect">
              <a:avLst/>
            </a:prstGeom>
            <a:solidFill>
              <a:srgbClr val="8064A2">
                <a:lumMod val="40000"/>
                <a:lumOff val="6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Generic Features</a:t>
              </a:r>
            </a:p>
          </p:txBody>
        </p:sp>
        <p:sp>
          <p:nvSpPr>
            <p:cNvPr id="68" name="Rectangle 130"/>
            <p:cNvSpPr/>
            <p:nvPr/>
          </p:nvSpPr>
          <p:spPr>
            <a:xfrm>
              <a:off x="2796250" y="2551584"/>
              <a:ext cx="2011680" cy="762000"/>
            </a:xfrm>
            <a:prstGeom prst="rect">
              <a:avLst/>
            </a:prstGeom>
            <a:solidFill>
              <a:srgbClr val="FF0000"/>
            </a:solidFill>
            <a:ln w="57150" cap="flat" cmpd="sng" algn="ctr">
              <a:solidFill>
                <a:srgbClr val="FF0000"/>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Principles-of-art</a:t>
              </a:r>
            </a:p>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Based Features</a:t>
              </a:r>
            </a:p>
          </p:txBody>
        </p:sp>
        <p:sp>
          <p:nvSpPr>
            <p:cNvPr id="69" name="Rectangle 131"/>
            <p:cNvSpPr/>
            <p:nvPr/>
          </p:nvSpPr>
          <p:spPr>
            <a:xfrm>
              <a:off x="2796250" y="3465984"/>
              <a:ext cx="2011680" cy="762000"/>
            </a:xfrm>
            <a:prstGeom prst="rect">
              <a:avLst/>
            </a:prstGeom>
            <a:solidFill>
              <a:srgbClr val="F79646">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Attributes</a:t>
              </a:r>
            </a:p>
          </p:txBody>
        </p:sp>
        <p:sp>
          <p:nvSpPr>
            <p:cNvPr id="70" name="Rectangle 132"/>
            <p:cNvSpPr/>
            <p:nvPr/>
          </p:nvSpPr>
          <p:spPr>
            <a:xfrm>
              <a:off x="2796250" y="4854409"/>
              <a:ext cx="2011680" cy="762000"/>
            </a:xfrm>
            <a:prstGeom prst="rect">
              <a:avLst/>
            </a:prstGeom>
            <a:solidFill>
              <a:srgbClr val="EEECE1">
                <a:lumMod val="75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Adjective Noun Concepts</a:t>
              </a:r>
            </a:p>
          </p:txBody>
        </p:sp>
        <p:sp>
          <p:nvSpPr>
            <p:cNvPr id="71" name="Rectangle 133"/>
            <p:cNvSpPr/>
            <p:nvPr/>
          </p:nvSpPr>
          <p:spPr>
            <a:xfrm>
              <a:off x="2796250" y="5921209"/>
              <a:ext cx="2011680" cy="762000"/>
            </a:xfrm>
            <a:prstGeom prst="rect">
              <a:avLst/>
            </a:prstGeom>
            <a:solidFill>
              <a:srgbClr val="EEECE1">
                <a:lumMod val="75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Facial Expressions</a:t>
              </a:r>
            </a:p>
          </p:txBody>
        </p:sp>
        <p:cxnSp>
          <p:nvCxnSpPr>
            <p:cNvPr id="72" name="Straight Arrow Connector 134"/>
            <p:cNvCxnSpPr>
              <a:stCxn id="66" idx="3"/>
              <a:endCxn id="68" idx="1"/>
            </p:cNvCxnSpPr>
            <p:nvPr/>
          </p:nvCxnSpPr>
          <p:spPr>
            <a:xfrm>
              <a:off x="2125690" y="2932584"/>
              <a:ext cx="670560" cy="0"/>
            </a:xfrm>
            <a:prstGeom prst="straightConnector1">
              <a:avLst/>
            </a:prstGeom>
            <a:noFill/>
            <a:ln w="38100" cap="flat" cmpd="sng" algn="ctr">
              <a:solidFill>
                <a:srgbClr val="4F81BD">
                  <a:shade val="95000"/>
                  <a:satMod val="105000"/>
                </a:srgbClr>
              </a:solidFill>
              <a:prstDash val="solid"/>
              <a:tailEnd type="arrow"/>
            </a:ln>
            <a:effectLst/>
          </p:spPr>
        </p:cxnSp>
        <p:sp>
          <p:nvSpPr>
            <p:cNvPr id="73" name="Rectangle 135"/>
            <p:cNvSpPr/>
            <p:nvPr/>
          </p:nvSpPr>
          <p:spPr>
            <a:xfrm>
              <a:off x="53050" y="2322984"/>
              <a:ext cx="2209800" cy="3124200"/>
            </a:xfrm>
            <a:prstGeom prst="rect">
              <a:avLst/>
            </a:prstGeom>
            <a:noFill/>
            <a:ln w="38100" cap="flat" cmpd="sng" algn="ctr">
              <a:solidFill>
                <a:srgbClr val="4F81BD">
                  <a:shade val="50000"/>
                </a:srgbClr>
              </a:solidFill>
              <a:prstDash val="sysDash"/>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smtClean="0">
                <a:ln>
                  <a:noFill/>
                </a:ln>
                <a:solidFill>
                  <a:prstClr val="white"/>
                </a:solidFill>
                <a:effectLst/>
                <a:uLnTx/>
                <a:uFillTx/>
                <a:latin typeface="Calibri"/>
              </a:endParaRPr>
            </a:p>
          </p:txBody>
        </p:sp>
        <p:sp>
          <p:nvSpPr>
            <p:cNvPr id="74" name="TextBox 73"/>
            <p:cNvSpPr txBox="1"/>
            <p:nvPr/>
          </p:nvSpPr>
          <p:spPr>
            <a:xfrm>
              <a:off x="129250" y="4966235"/>
              <a:ext cx="2057400" cy="362265"/>
            </a:xfrm>
            <a:prstGeom prst="rect">
              <a:avLst/>
            </a:prstGeom>
            <a:noFill/>
          </p:spPr>
          <p:txBody>
            <a:bodyPr wrap="square" rtlCol="0">
              <a:spAutoFit/>
            </a:bodyPr>
            <a:lstStyle/>
            <a:p>
              <a:pPr algn="ctr" defTabSz="368746"/>
              <a:r>
                <a:rPr lang="en-US" sz="1400" b="1" dirty="0" smtClean="0">
                  <a:solidFill>
                    <a:prstClr val="black"/>
                  </a:solidFill>
                  <a:latin typeface="Times New Roman" pitchFamily="18" charset="0"/>
                  <a:cs typeface="Times New Roman" pitchFamily="18" charset="0"/>
                </a:rPr>
                <a:t>Low-level</a:t>
              </a:r>
              <a:r>
                <a:rPr lang="en-US" sz="500" dirty="0" smtClean="0">
                  <a:solidFill>
                    <a:prstClr val="black"/>
                  </a:solidFill>
                  <a:latin typeface="Calibri"/>
                </a:rPr>
                <a:t> </a:t>
              </a:r>
              <a:r>
                <a:rPr lang="en-US" sz="1400" b="1" dirty="0" smtClean="0">
                  <a:solidFill>
                    <a:prstClr val="black"/>
                  </a:solidFill>
                  <a:latin typeface="Times New Roman" pitchFamily="18" charset="0"/>
                  <a:cs typeface="Times New Roman" pitchFamily="18" charset="0"/>
                </a:rPr>
                <a:t>Features</a:t>
              </a:r>
            </a:p>
          </p:txBody>
        </p:sp>
        <p:sp>
          <p:nvSpPr>
            <p:cNvPr id="75" name="Rectangle 137"/>
            <p:cNvSpPr/>
            <p:nvPr/>
          </p:nvSpPr>
          <p:spPr>
            <a:xfrm>
              <a:off x="2591400" y="1941983"/>
              <a:ext cx="2362200" cy="2421575"/>
            </a:xfrm>
            <a:prstGeom prst="rect">
              <a:avLst/>
            </a:prstGeom>
            <a:noFill/>
            <a:ln w="38100" cap="flat" cmpd="sng" algn="ctr">
              <a:solidFill>
                <a:srgbClr val="4F81BD">
                  <a:shade val="50000"/>
                </a:srgbClr>
              </a:solidFill>
              <a:prstDash val="sysDash"/>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smtClean="0">
                <a:ln>
                  <a:noFill/>
                </a:ln>
                <a:solidFill>
                  <a:prstClr val="white"/>
                </a:solidFill>
                <a:effectLst/>
                <a:uLnTx/>
                <a:uFillTx/>
                <a:latin typeface="Calibri"/>
              </a:endParaRPr>
            </a:p>
          </p:txBody>
        </p:sp>
        <p:sp>
          <p:nvSpPr>
            <p:cNvPr id="76" name="TextBox 75"/>
            <p:cNvSpPr txBox="1"/>
            <p:nvPr/>
          </p:nvSpPr>
          <p:spPr>
            <a:xfrm>
              <a:off x="2696264" y="2018184"/>
              <a:ext cx="2177178" cy="362265"/>
            </a:xfrm>
            <a:prstGeom prst="rect">
              <a:avLst/>
            </a:prstGeom>
            <a:noFill/>
          </p:spPr>
          <p:txBody>
            <a:bodyPr wrap="square" rtlCol="0">
              <a:spAutoFit/>
            </a:bodyPr>
            <a:lstStyle/>
            <a:p>
              <a:pPr algn="ctr" defTabSz="368746"/>
              <a:r>
                <a:rPr lang="en-US" sz="1400" b="1" dirty="0" smtClean="0">
                  <a:solidFill>
                    <a:prstClr val="black"/>
                  </a:solidFill>
                  <a:latin typeface="Times New Roman" pitchFamily="18" charset="0"/>
                  <a:cs typeface="Times New Roman" pitchFamily="18" charset="0"/>
                </a:rPr>
                <a:t>Mid-level</a:t>
              </a:r>
              <a:r>
                <a:rPr lang="en-US" sz="500" dirty="0" smtClean="0">
                  <a:solidFill>
                    <a:prstClr val="black"/>
                  </a:solidFill>
                  <a:latin typeface="Calibri"/>
                </a:rPr>
                <a:t> </a:t>
              </a:r>
              <a:r>
                <a:rPr lang="en-US" sz="1400" b="1" dirty="0" smtClean="0">
                  <a:solidFill>
                    <a:prstClr val="black"/>
                  </a:solidFill>
                  <a:latin typeface="Times New Roman" pitchFamily="18" charset="0"/>
                  <a:cs typeface="Times New Roman" pitchFamily="18" charset="0"/>
                </a:rPr>
                <a:t>Features</a:t>
              </a:r>
            </a:p>
          </p:txBody>
        </p:sp>
        <p:sp>
          <p:nvSpPr>
            <p:cNvPr id="77" name="Rectangle 139"/>
            <p:cNvSpPr/>
            <p:nvPr/>
          </p:nvSpPr>
          <p:spPr>
            <a:xfrm>
              <a:off x="2591400" y="4702009"/>
              <a:ext cx="2362200" cy="2421575"/>
            </a:xfrm>
            <a:prstGeom prst="rect">
              <a:avLst/>
            </a:prstGeom>
            <a:noFill/>
            <a:ln w="38100" cap="flat" cmpd="sng" algn="ctr">
              <a:solidFill>
                <a:srgbClr val="4F81BD">
                  <a:shade val="50000"/>
                </a:srgbClr>
              </a:solidFill>
              <a:prstDash val="sysDash"/>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smtClean="0">
                <a:ln>
                  <a:noFill/>
                </a:ln>
                <a:solidFill>
                  <a:prstClr val="white"/>
                </a:solidFill>
                <a:effectLst/>
                <a:uLnTx/>
                <a:uFillTx/>
                <a:latin typeface="Calibri"/>
              </a:endParaRPr>
            </a:p>
          </p:txBody>
        </p:sp>
        <p:sp>
          <p:nvSpPr>
            <p:cNvPr id="78" name="TextBox 77"/>
            <p:cNvSpPr txBox="1"/>
            <p:nvPr/>
          </p:nvSpPr>
          <p:spPr>
            <a:xfrm>
              <a:off x="2700222" y="6694878"/>
              <a:ext cx="2177178" cy="362265"/>
            </a:xfrm>
            <a:prstGeom prst="rect">
              <a:avLst/>
            </a:prstGeom>
            <a:noFill/>
          </p:spPr>
          <p:txBody>
            <a:bodyPr wrap="square" rtlCol="0">
              <a:spAutoFit/>
            </a:bodyPr>
            <a:lstStyle/>
            <a:p>
              <a:pPr algn="ctr" defTabSz="368746"/>
              <a:r>
                <a:rPr lang="en-US" sz="1400" b="1" dirty="0" smtClean="0">
                  <a:solidFill>
                    <a:prstClr val="black"/>
                  </a:solidFill>
                  <a:latin typeface="Times New Roman" pitchFamily="18" charset="0"/>
                  <a:cs typeface="Times New Roman" pitchFamily="18" charset="0"/>
                </a:rPr>
                <a:t>High-level</a:t>
              </a:r>
              <a:r>
                <a:rPr lang="en-US" sz="500" dirty="0" smtClean="0">
                  <a:solidFill>
                    <a:prstClr val="black"/>
                  </a:solidFill>
                  <a:latin typeface="Calibri"/>
                </a:rPr>
                <a:t> </a:t>
              </a:r>
              <a:r>
                <a:rPr lang="en-US" sz="1400" b="1" dirty="0" smtClean="0">
                  <a:solidFill>
                    <a:prstClr val="black"/>
                  </a:solidFill>
                  <a:latin typeface="Times New Roman" pitchFamily="18" charset="0"/>
                  <a:cs typeface="Times New Roman" pitchFamily="18" charset="0"/>
                </a:rPr>
                <a:t>Features</a:t>
              </a:r>
            </a:p>
          </p:txBody>
        </p:sp>
        <p:cxnSp>
          <p:nvCxnSpPr>
            <p:cNvPr id="79" name="Straight Arrow Connector 142"/>
            <p:cNvCxnSpPr>
              <a:stCxn id="67" idx="3"/>
              <a:endCxn id="69" idx="1"/>
            </p:cNvCxnSpPr>
            <p:nvPr/>
          </p:nvCxnSpPr>
          <p:spPr>
            <a:xfrm flipV="1">
              <a:off x="2125690" y="3846984"/>
              <a:ext cx="670560" cy="685800"/>
            </a:xfrm>
            <a:prstGeom prst="straightConnector1">
              <a:avLst/>
            </a:prstGeom>
            <a:noFill/>
            <a:ln w="38100" cap="flat" cmpd="sng" algn="ctr">
              <a:solidFill>
                <a:srgbClr val="4F81BD">
                  <a:shade val="95000"/>
                  <a:satMod val="105000"/>
                </a:srgbClr>
              </a:solidFill>
              <a:prstDash val="solid"/>
              <a:tailEnd type="arrow"/>
            </a:ln>
            <a:effectLst/>
          </p:spPr>
        </p:cxnSp>
        <p:cxnSp>
          <p:nvCxnSpPr>
            <p:cNvPr id="80" name="Straight Arrow Connector 144"/>
            <p:cNvCxnSpPr>
              <a:stCxn id="67" idx="3"/>
              <a:endCxn id="70" idx="1"/>
            </p:cNvCxnSpPr>
            <p:nvPr/>
          </p:nvCxnSpPr>
          <p:spPr>
            <a:xfrm>
              <a:off x="2125690" y="4532784"/>
              <a:ext cx="670560" cy="702625"/>
            </a:xfrm>
            <a:prstGeom prst="straightConnector1">
              <a:avLst/>
            </a:prstGeom>
            <a:noFill/>
            <a:ln w="38100" cap="flat" cmpd="sng" algn="ctr">
              <a:solidFill>
                <a:srgbClr val="4F81BD">
                  <a:shade val="95000"/>
                  <a:satMod val="105000"/>
                </a:srgbClr>
              </a:solidFill>
              <a:prstDash val="solid"/>
              <a:tailEnd type="arrow"/>
            </a:ln>
            <a:effectLst/>
          </p:spPr>
        </p:cxnSp>
        <p:cxnSp>
          <p:nvCxnSpPr>
            <p:cNvPr id="81" name="Straight Arrow Connector 145"/>
            <p:cNvCxnSpPr>
              <a:stCxn id="67" idx="3"/>
              <a:endCxn id="71" idx="1"/>
            </p:cNvCxnSpPr>
            <p:nvPr/>
          </p:nvCxnSpPr>
          <p:spPr>
            <a:xfrm>
              <a:off x="2125690" y="4532784"/>
              <a:ext cx="670560" cy="1769425"/>
            </a:xfrm>
            <a:prstGeom prst="straightConnector1">
              <a:avLst/>
            </a:prstGeom>
            <a:noFill/>
            <a:ln w="38100" cap="flat" cmpd="sng" algn="ctr">
              <a:solidFill>
                <a:srgbClr val="4F81BD">
                  <a:shade val="95000"/>
                  <a:satMod val="105000"/>
                </a:srgbClr>
              </a:solidFill>
              <a:prstDash val="solid"/>
              <a:tailEnd type="arrow"/>
            </a:ln>
            <a:effectLst/>
          </p:spPr>
        </p:cxnSp>
        <p:cxnSp>
          <p:nvCxnSpPr>
            <p:cNvPr id="82" name="Straight Arrow Connector 146"/>
            <p:cNvCxnSpPr>
              <a:stCxn id="67" idx="3"/>
              <a:endCxn id="83" idx="1"/>
            </p:cNvCxnSpPr>
            <p:nvPr/>
          </p:nvCxnSpPr>
          <p:spPr>
            <a:xfrm flipV="1">
              <a:off x="2125690" y="4530309"/>
              <a:ext cx="3259580" cy="2475"/>
            </a:xfrm>
            <a:prstGeom prst="straightConnector1">
              <a:avLst/>
            </a:prstGeom>
            <a:noFill/>
            <a:ln w="38100" cap="flat" cmpd="sng" algn="ctr">
              <a:solidFill>
                <a:srgbClr val="4F81BD">
                  <a:shade val="95000"/>
                  <a:satMod val="105000"/>
                </a:srgbClr>
              </a:solidFill>
              <a:prstDash val="solid"/>
              <a:tailEnd type="arrow"/>
            </a:ln>
            <a:effectLst/>
          </p:spPr>
        </p:cxnSp>
        <p:sp>
          <p:nvSpPr>
            <p:cNvPr id="83" name="Rounded Rectangle 148"/>
            <p:cNvSpPr/>
            <p:nvPr/>
          </p:nvSpPr>
          <p:spPr>
            <a:xfrm>
              <a:off x="5385270" y="4263609"/>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4</a:t>
              </a:r>
            </a:p>
          </p:txBody>
        </p:sp>
        <p:sp>
          <p:nvSpPr>
            <p:cNvPr id="84" name="Rounded Rectangle 149"/>
            <p:cNvSpPr/>
            <p:nvPr/>
          </p:nvSpPr>
          <p:spPr>
            <a:xfrm>
              <a:off x="5385270" y="4968709"/>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5</a:t>
              </a:r>
            </a:p>
          </p:txBody>
        </p:sp>
        <p:sp>
          <p:nvSpPr>
            <p:cNvPr id="85" name="Rounded Rectangle 150"/>
            <p:cNvSpPr/>
            <p:nvPr/>
          </p:nvSpPr>
          <p:spPr>
            <a:xfrm>
              <a:off x="5385270" y="6035509"/>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6</a:t>
              </a:r>
            </a:p>
          </p:txBody>
        </p:sp>
        <p:cxnSp>
          <p:nvCxnSpPr>
            <p:cNvPr id="86" name="Straight Arrow Connector 151"/>
            <p:cNvCxnSpPr>
              <a:stCxn id="70" idx="3"/>
              <a:endCxn id="84" idx="1"/>
            </p:cNvCxnSpPr>
            <p:nvPr/>
          </p:nvCxnSpPr>
          <p:spPr>
            <a:xfrm>
              <a:off x="4807930" y="5235409"/>
              <a:ext cx="577340" cy="0"/>
            </a:xfrm>
            <a:prstGeom prst="straightConnector1">
              <a:avLst/>
            </a:prstGeom>
            <a:noFill/>
            <a:ln w="38100" cap="flat" cmpd="sng" algn="ctr">
              <a:solidFill>
                <a:srgbClr val="4F81BD">
                  <a:shade val="95000"/>
                  <a:satMod val="105000"/>
                </a:srgbClr>
              </a:solidFill>
              <a:prstDash val="solid"/>
              <a:tailEnd type="arrow"/>
            </a:ln>
            <a:effectLst/>
          </p:spPr>
        </p:cxnSp>
        <p:cxnSp>
          <p:nvCxnSpPr>
            <p:cNvPr id="87" name="Straight Arrow Connector 152"/>
            <p:cNvCxnSpPr>
              <a:stCxn id="71" idx="3"/>
              <a:endCxn id="85" idx="1"/>
            </p:cNvCxnSpPr>
            <p:nvPr/>
          </p:nvCxnSpPr>
          <p:spPr>
            <a:xfrm>
              <a:off x="4807930" y="6302209"/>
              <a:ext cx="577340" cy="0"/>
            </a:xfrm>
            <a:prstGeom prst="straightConnector1">
              <a:avLst/>
            </a:prstGeom>
            <a:noFill/>
            <a:ln w="38100" cap="flat" cmpd="sng" algn="ctr">
              <a:solidFill>
                <a:srgbClr val="4F81BD">
                  <a:shade val="95000"/>
                  <a:satMod val="105000"/>
                </a:srgbClr>
              </a:solidFill>
              <a:prstDash val="solid"/>
              <a:tailEnd type="arrow"/>
            </a:ln>
            <a:effectLst/>
          </p:spPr>
        </p:cxnSp>
        <p:sp>
          <p:nvSpPr>
            <p:cNvPr id="88" name="Rounded Rectangle 153"/>
            <p:cNvSpPr/>
            <p:nvPr/>
          </p:nvSpPr>
          <p:spPr>
            <a:xfrm>
              <a:off x="5385270" y="2665884"/>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2</a:t>
              </a:r>
            </a:p>
          </p:txBody>
        </p:sp>
        <p:sp>
          <p:nvSpPr>
            <p:cNvPr id="89" name="Rounded Rectangle 154"/>
            <p:cNvSpPr/>
            <p:nvPr/>
          </p:nvSpPr>
          <p:spPr>
            <a:xfrm>
              <a:off x="5385270" y="3580284"/>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3</a:t>
              </a:r>
            </a:p>
          </p:txBody>
        </p:sp>
        <p:cxnSp>
          <p:nvCxnSpPr>
            <p:cNvPr id="90" name="Straight Arrow Connector 155"/>
            <p:cNvCxnSpPr>
              <a:stCxn id="68" idx="3"/>
              <a:endCxn id="88" idx="1"/>
            </p:cNvCxnSpPr>
            <p:nvPr/>
          </p:nvCxnSpPr>
          <p:spPr>
            <a:xfrm>
              <a:off x="4807930" y="2932584"/>
              <a:ext cx="577340" cy="0"/>
            </a:xfrm>
            <a:prstGeom prst="straightConnector1">
              <a:avLst/>
            </a:prstGeom>
            <a:noFill/>
            <a:ln w="38100" cap="flat" cmpd="sng" algn="ctr">
              <a:solidFill>
                <a:srgbClr val="4F81BD">
                  <a:shade val="95000"/>
                  <a:satMod val="105000"/>
                </a:srgbClr>
              </a:solidFill>
              <a:prstDash val="solid"/>
              <a:tailEnd type="arrow"/>
            </a:ln>
            <a:effectLst/>
          </p:spPr>
        </p:cxnSp>
        <p:cxnSp>
          <p:nvCxnSpPr>
            <p:cNvPr id="91" name="Straight Arrow Connector 156"/>
            <p:cNvCxnSpPr>
              <a:stCxn id="69" idx="3"/>
              <a:endCxn id="89" idx="1"/>
            </p:cNvCxnSpPr>
            <p:nvPr/>
          </p:nvCxnSpPr>
          <p:spPr>
            <a:xfrm>
              <a:off x="4807930" y="3846984"/>
              <a:ext cx="577340" cy="0"/>
            </a:xfrm>
            <a:prstGeom prst="straightConnector1">
              <a:avLst/>
            </a:prstGeom>
            <a:noFill/>
            <a:ln w="38100" cap="flat" cmpd="sng" algn="ctr">
              <a:solidFill>
                <a:srgbClr val="4F81BD">
                  <a:shade val="95000"/>
                  <a:satMod val="105000"/>
                </a:srgbClr>
              </a:solidFill>
              <a:prstDash val="solid"/>
              <a:tailEnd type="arrow"/>
            </a:ln>
            <a:effectLst/>
          </p:spPr>
        </p:cxnSp>
        <p:sp>
          <p:nvSpPr>
            <p:cNvPr id="92" name="Rounded Rectangle 157"/>
            <p:cNvSpPr/>
            <p:nvPr/>
          </p:nvSpPr>
          <p:spPr>
            <a:xfrm>
              <a:off x="5356570" y="1484784"/>
              <a:ext cx="1280160" cy="53340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Graph 1</a:t>
              </a:r>
            </a:p>
          </p:txBody>
        </p:sp>
        <p:cxnSp>
          <p:nvCxnSpPr>
            <p:cNvPr id="93" name="Elbow Connector 117"/>
            <p:cNvCxnSpPr>
              <a:stCxn id="66" idx="0"/>
              <a:endCxn id="92" idx="1"/>
            </p:cNvCxnSpPr>
            <p:nvPr/>
          </p:nvCxnSpPr>
          <p:spPr>
            <a:xfrm rot="5400000" flipH="1" flipV="1">
              <a:off x="2861020" y="56034"/>
              <a:ext cx="800100" cy="4191000"/>
            </a:xfrm>
            <a:prstGeom prst="bentConnector2">
              <a:avLst/>
            </a:prstGeom>
            <a:noFill/>
            <a:ln w="38100" cap="flat" cmpd="sng" algn="ctr">
              <a:solidFill>
                <a:srgbClr val="4F81BD">
                  <a:shade val="95000"/>
                  <a:satMod val="105000"/>
                </a:srgbClr>
              </a:solidFill>
              <a:prstDash val="solid"/>
              <a:tailEnd type="arrow"/>
            </a:ln>
            <a:effectLst/>
          </p:spPr>
        </p:cxnSp>
        <p:sp>
          <p:nvSpPr>
            <p:cNvPr id="94" name="Rounded Rectangle 159"/>
            <p:cNvSpPr/>
            <p:nvPr/>
          </p:nvSpPr>
          <p:spPr>
            <a:xfrm>
              <a:off x="7520650" y="3484589"/>
              <a:ext cx="1097280" cy="731520"/>
            </a:xfrm>
            <a:prstGeom prst="roundRect">
              <a:avLst>
                <a:gd name="adj" fmla="val 27517"/>
              </a:avLst>
            </a:prstGeom>
            <a:solidFill>
              <a:srgbClr val="9BBB59">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Fused Graph </a:t>
              </a:r>
            </a:p>
          </p:txBody>
        </p:sp>
        <p:sp>
          <p:nvSpPr>
            <p:cNvPr id="95" name="Rectangle 160"/>
            <p:cNvSpPr/>
            <p:nvPr/>
          </p:nvSpPr>
          <p:spPr>
            <a:xfrm>
              <a:off x="7520650" y="4913784"/>
              <a:ext cx="1097280" cy="731520"/>
            </a:xfrm>
            <a:prstGeom prst="rect">
              <a:avLst/>
            </a:prstGeom>
            <a:solidFill>
              <a:srgbClr val="4F81BD">
                <a:lumMod val="20000"/>
                <a:lumOff val="80000"/>
              </a:srgbClr>
            </a:solidFill>
            <a:ln w="38100" cap="flat" cmpd="sng" algn="ctr">
              <a:solidFill>
                <a:srgbClr val="4F81BD"/>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Retrieval Result</a:t>
              </a:r>
            </a:p>
          </p:txBody>
        </p:sp>
        <p:cxnSp>
          <p:nvCxnSpPr>
            <p:cNvPr id="96" name="Straight Arrow Connector 161"/>
            <p:cNvCxnSpPr>
              <a:stCxn id="89" idx="3"/>
              <a:endCxn id="94" idx="1"/>
            </p:cNvCxnSpPr>
            <p:nvPr/>
          </p:nvCxnSpPr>
          <p:spPr>
            <a:xfrm>
              <a:off x="6665430" y="3846984"/>
              <a:ext cx="855220" cy="3365"/>
            </a:xfrm>
            <a:prstGeom prst="straightConnector1">
              <a:avLst/>
            </a:prstGeom>
            <a:noFill/>
            <a:ln w="38100" cap="flat" cmpd="sng" algn="ctr">
              <a:solidFill>
                <a:srgbClr val="4F81BD">
                  <a:shade val="95000"/>
                  <a:satMod val="105000"/>
                </a:srgbClr>
              </a:solidFill>
              <a:prstDash val="solid"/>
              <a:headEnd type="none" w="med" len="med"/>
              <a:tailEnd type="arrow" w="med" len="med"/>
            </a:ln>
            <a:effectLst/>
          </p:spPr>
        </p:cxnSp>
        <p:cxnSp>
          <p:nvCxnSpPr>
            <p:cNvPr id="97" name="Straight Arrow Connector 162"/>
            <p:cNvCxnSpPr>
              <a:stCxn id="88" idx="3"/>
            </p:cNvCxnSpPr>
            <p:nvPr/>
          </p:nvCxnSpPr>
          <p:spPr>
            <a:xfrm>
              <a:off x="6665430" y="2932584"/>
              <a:ext cx="457200" cy="0"/>
            </a:xfrm>
            <a:prstGeom prst="straightConnector1">
              <a:avLst/>
            </a:prstGeom>
            <a:noFill/>
            <a:ln w="38100" cap="flat" cmpd="sng" algn="ctr">
              <a:solidFill>
                <a:srgbClr val="4F81BD">
                  <a:shade val="95000"/>
                  <a:satMod val="105000"/>
                </a:srgbClr>
              </a:solidFill>
              <a:prstDash val="solid"/>
              <a:headEnd type="none" w="med" len="med"/>
              <a:tailEnd type="none" w="med" len="med"/>
            </a:ln>
            <a:effectLst/>
          </p:spPr>
        </p:cxnSp>
        <p:cxnSp>
          <p:nvCxnSpPr>
            <p:cNvPr id="98" name="Straight Arrow Connector 163"/>
            <p:cNvCxnSpPr>
              <a:stCxn id="83" idx="3"/>
            </p:cNvCxnSpPr>
            <p:nvPr/>
          </p:nvCxnSpPr>
          <p:spPr>
            <a:xfrm>
              <a:off x="6665430" y="4530309"/>
              <a:ext cx="457200" cy="2475"/>
            </a:xfrm>
            <a:prstGeom prst="straightConnector1">
              <a:avLst/>
            </a:prstGeom>
            <a:noFill/>
            <a:ln w="38100" cap="flat" cmpd="sng" algn="ctr">
              <a:solidFill>
                <a:srgbClr val="4F81BD">
                  <a:shade val="95000"/>
                  <a:satMod val="105000"/>
                </a:srgbClr>
              </a:solidFill>
              <a:prstDash val="solid"/>
              <a:headEnd type="none" w="med" len="med"/>
              <a:tailEnd type="none" w="med" len="med"/>
            </a:ln>
            <a:effectLst/>
          </p:spPr>
        </p:cxnSp>
        <p:cxnSp>
          <p:nvCxnSpPr>
            <p:cNvPr id="99" name="Straight Arrow Connector 164"/>
            <p:cNvCxnSpPr>
              <a:stCxn id="94" idx="2"/>
              <a:endCxn id="95" idx="0"/>
            </p:cNvCxnSpPr>
            <p:nvPr/>
          </p:nvCxnSpPr>
          <p:spPr>
            <a:xfrm>
              <a:off x="8069290" y="4216109"/>
              <a:ext cx="0" cy="697675"/>
            </a:xfrm>
            <a:prstGeom prst="straightConnector1">
              <a:avLst/>
            </a:prstGeom>
            <a:noFill/>
            <a:ln w="38100" cap="flat" cmpd="sng" algn="ctr">
              <a:solidFill>
                <a:srgbClr val="4F81BD">
                  <a:shade val="95000"/>
                  <a:satMod val="105000"/>
                </a:srgbClr>
              </a:solidFill>
              <a:prstDash val="solid"/>
              <a:tailEnd type="arrow"/>
            </a:ln>
            <a:effectLst/>
          </p:spPr>
        </p:cxnSp>
        <p:cxnSp>
          <p:nvCxnSpPr>
            <p:cNvPr id="100" name="Elbow Connector 165"/>
            <p:cNvCxnSpPr>
              <a:stCxn id="92" idx="3"/>
              <a:endCxn id="85" idx="3"/>
            </p:cNvCxnSpPr>
            <p:nvPr/>
          </p:nvCxnSpPr>
          <p:spPr>
            <a:xfrm>
              <a:off x="6636730" y="1751484"/>
              <a:ext cx="28700" cy="4550725"/>
            </a:xfrm>
            <a:prstGeom prst="bentConnector3">
              <a:avLst>
                <a:gd name="adj1" fmla="val 1641311"/>
              </a:avLst>
            </a:prstGeom>
            <a:noFill/>
            <a:ln w="38100" cap="flat" cmpd="sng" algn="ctr">
              <a:solidFill>
                <a:srgbClr val="4F81BD">
                  <a:shade val="95000"/>
                  <a:satMod val="105000"/>
                </a:srgbClr>
              </a:solidFill>
              <a:prstDash val="solid"/>
              <a:headEnd type="none" w="med" len="med"/>
              <a:tailEnd type="none" w="med" len="med"/>
            </a:ln>
            <a:effectLst/>
          </p:spPr>
        </p:cxnSp>
        <p:cxnSp>
          <p:nvCxnSpPr>
            <p:cNvPr id="101" name="Straight Arrow Connector 44"/>
            <p:cNvCxnSpPr/>
            <p:nvPr/>
          </p:nvCxnSpPr>
          <p:spPr>
            <a:xfrm rot="16200000">
              <a:off x="446206" y="5731609"/>
              <a:ext cx="548640" cy="0"/>
            </a:xfrm>
            <a:prstGeom prst="straightConnector1">
              <a:avLst/>
            </a:prstGeom>
            <a:noFill/>
            <a:ln w="38100" cap="flat" cmpd="sng" algn="ctr">
              <a:solidFill>
                <a:srgbClr val="4F81BD">
                  <a:shade val="95000"/>
                  <a:satMod val="105000"/>
                </a:srgbClr>
              </a:solidFill>
              <a:prstDash val="solid"/>
              <a:tailEnd type="arrow"/>
            </a:ln>
            <a:effectLst/>
          </p:spPr>
        </p:cxnSp>
        <p:pic>
          <p:nvPicPr>
            <p:cNvPr id="102" name="Picture 2" descr="F:\MyResearch\Survey\EmotionDataset\ArtPhoto\Dataset\amusement_0489.jpg"/>
            <p:cNvPicPr>
              <a:picLocks noChangeAspect="1" noChangeArrowheads="1"/>
            </p:cNvPicPr>
            <p:nvPr/>
          </p:nvPicPr>
          <p:blipFill>
            <a:blip r:embed="rId9" cstate="print"/>
            <a:srcRect/>
            <a:stretch>
              <a:fillRect/>
            </a:stretch>
          </p:blipFill>
          <p:spPr bwMode="auto">
            <a:xfrm>
              <a:off x="1459375" y="6056784"/>
              <a:ext cx="746477" cy="533400"/>
            </a:xfrm>
            <a:prstGeom prst="rect">
              <a:avLst/>
            </a:prstGeom>
            <a:noFill/>
          </p:spPr>
        </p:pic>
        <p:sp>
          <p:nvSpPr>
            <p:cNvPr id="103" name="Rectangle 46"/>
            <p:cNvSpPr/>
            <p:nvPr/>
          </p:nvSpPr>
          <p:spPr>
            <a:xfrm>
              <a:off x="1371600" y="5980584"/>
              <a:ext cx="914400" cy="914400"/>
            </a:xfrm>
            <a:prstGeom prst="rect">
              <a:avLst/>
            </a:prstGeom>
            <a:noFill/>
            <a:ln w="25400" cap="flat" cmpd="sng" algn="ctr">
              <a:solidFill>
                <a:srgbClr val="4F81BD">
                  <a:shade val="50000"/>
                </a:srgbClr>
              </a:solidFill>
              <a:prstDash val="solid"/>
            </a:ln>
            <a:effectLst/>
          </p:spPr>
          <p:txBody>
            <a:bodyPr rtlCol="0" anchor="ctr"/>
            <a:lstStyle/>
            <a:p>
              <a:pPr marL="0" marR="0" lvl="0" indent="0" algn="ctr" defTabSz="368746" eaLnBrk="1" fontAlgn="auto" latinLnBrk="0" hangingPunct="1">
                <a:lnSpc>
                  <a:spcPct val="100000"/>
                </a:lnSpc>
                <a:spcBef>
                  <a:spcPts val="0"/>
                </a:spcBef>
                <a:spcAft>
                  <a:spcPts val="0"/>
                </a:spcAft>
                <a:buClrTx/>
                <a:buSzTx/>
                <a:buFontTx/>
                <a:buNone/>
                <a:tabLst/>
                <a:defRPr/>
              </a:pPr>
              <a:endParaRPr kumimoji="0" lang="en-US" sz="500" b="0" i="0" u="none" strike="noStrike" kern="0" cap="none" spc="0" normalizeH="0" baseline="0" noProof="0" smtClean="0">
                <a:ln>
                  <a:noFill/>
                </a:ln>
                <a:solidFill>
                  <a:prstClr val="white"/>
                </a:solidFill>
                <a:effectLst/>
                <a:uLnTx/>
                <a:uFillTx/>
                <a:latin typeface="Calibri"/>
              </a:endParaRPr>
            </a:p>
          </p:txBody>
        </p:sp>
        <p:cxnSp>
          <p:nvCxnSpPr>
            <p:cNvPr id="104" name="Straight Arrow Connector 47"/>
            <p:cNvCxnSpPr/>
            <p:nvPr/>
          </p:nvCxnSpPr>
          <p:spPr>
            <a:xfrm rot="16200000">
              <a:off x="1542905" y="5709929"/>
              <a:ext cx="548640" cy="0"/>
            </a:xfrm>
            <a:prstGeom prst="straightConnector1">
              <a:avLst/>
            </a:prstGeom>
            <a:noFill/>
            <a:ln w="38100" cap="flat" cmpd="sng" algn="ctr">
              <a:solidFill>
                <a:srgbClr val="4F81BD">
                  <a:shade val="95000"/>
                  <a:satMod val="105000"/>
                </a:srgbClr>
              </a:solidFill>
              <a:prstDash val="solid"/>
              <a:tailEnd type="arrow"/>
            </a:ln>
            <a:effectLst/>
          </p:spPr>
        </p:cxnSp>
        <p:sp>
          <p:nvSpPr>
            <p:cNvPr id="105" name="TextBox 104"/>
            <p:cNvSpPr txBox="1"/>
            <p:nvPr/>
          </p:nvSpPr>
          <p:spPr>
            <a:xfrm>
              <a:off x="1371600" y="6513985"/>
              <a:ext cx="914400" cy="362265"/>
            </a:xfrm>
            <a:prstGeom prst="rect">
              <a:avLst/>
            </a:prstGeom>
            <a:noFill/>
          </p:spPr>
          <p:txBody>
            <a:bodyPr wrap="square" rtlCol="0">
              <a:spAutoFit/>
            </a:bodyPr>
            <a:lstStyle/>
            <a:p>
              <a:pPr algn="ctr" defTabSz="368746"/>
              <a:r>
                <a:rPr lang="en-US" sz="1400" b="1" dirty="0" smtClean="0">
                  <a:solidFill>
                    <a:prstClr val="black"/>
                  </a:solidFill>
                  <a:latin typeface="Times New Roman" pitchFamily="18" charset="0"/>
                  <a:cs typeface="Times New Roman" pitchFamily="18" charset="0"/>
                </a:rPr>
                <a:t>Query</a:t>
              </a:r>
            </a:p>
          </p:txBody>
        </p:sp>
      </p:grpSp>
    </p:spTree>
    <p:custDataLst>
      <p:tags r:id="rId1"/>
    </p:custDataLst>
    <p:extLst>
      <p:ext uri="{BB962C8B-B14F-4D97-AF65-F5344CB8AC3E}">
        <p14:creationId xmlns:p14="http://schemas.microsoft.com/office/powerpoint/2010/main" val="200482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590872" y="1556792"/>
            <a:ext cx="8229600"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smtClean="0">
                <a:solidFill>
                  <a:schemeClr val="bg1">
                    <a:lumMod val="75000"/>
                  </a:schemeClr>
                </a:solidFill>
                <a:latin typeface="Times New Roman" panose="02020603050405020304" pitchFamily="18" charset="0"/>
                <a:cs typeface="Times New Roman" panose="02020603050405020304" pitchFamily="18" charset="0"/>
              </a:rPr>
              <a:t>Background </a:t>
            </a:r>
            <a:r>
              <a:rPr lang="en-US" altLang="zh-CN" sz="3600" dirty="0">
                <a:solidFill>
                  <a:schemeClr val="bg1">
                    <a:lumMod val="75000"/>
                  </a:schemeClr>
                </a:solidFill>
                <a:latin typeface="Times New Roman" panose="02020603050405020304" pitchFamily="18" charset="0"/>
                <a:cs typeface="Times New Roman" panose="02020603050405020304" pitchFamily="18" charset="0"/>
              </a:rPr>
              <a:t>and Motivation</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Principles-of-Art Features</a:t>
            </a:r>
          </a:p>
          <a:p>
            <a:pPr algn="just">
              <a:lnSpc>
                <a:spcPct val="120000"/>
              </a:lnSpc>
              <a:spcBef>
                <a:spcPct val="0"/>
              </a:spcBef>
              <a:buClr>
                <a:schemeClr val="bg1">
                  <a:lumMod val="75000"/>
                </a:schemeClr>
              </a:buClr>
              <a:buFont typeface="Wingdings" panose="05000000000000000000" pitchFamily="2" charset="2"/>
              <a:buChar char="p"/>
              <a:defRPr/>
            </a:pPr>
            <a:r>
              <a:rPr lang="en-US" altLang="zh-CN" sz="3600" dirty="0">
                <a:solidFill>
                  <a:schemeClr val="bg1">
                    <a:lumMod val="75000"/>
                  </a:schemeClr>
                </a:solidFill>
                <a:latin typeface="Times New Roman" panose="02020603050405020304" pitchFamily="18" charset="0"/>
                <a:cs typeface="Times New Roman" panose="02020603050405020304" pitchFamily="18" charset="0"/>
              </a:rPr>
              <a:t> Experiments and Applications</a:t>
            </a:r>
          </a:p>
          <a:p>
            <a:pPr algn="just">
              <a:lnSpc>
                <a:spcPct val="120000"/>
              </a:lnSpc>
              <a:spcBef>
                <a:spcPct val="0"/>
              </a:spcBef>
              <a:buClr>
                <a:srgbClr val="FF0000"/>
              </a:buClr>
              <a:buFont typeface="Wingdings" panose="05000000000000000000" pitchFamily="2" charset="2"/>
              <a:buChar char="p"/>
              <a:defRPr/>
            </a:pPr>
            <a:r>
              <a:rPr lang="en-US" altLang="zh-CN" sz="3600" dirty="0" smtClean="0">
                <a:latin typeface="Times New Roman" panose="02020603050405020304" pitchFamily="18" charset="0"/>
                <a:cs typeface="Times New Roman" panose="02020603050405020304" pitchFamily="18" charset="0"/>
              </a:rPr>
              <a:t> </a:t>
            </a:r>
            <a:r>
              <a:rPr lang="en-US" altLang="zh-CN" sz="3600" dirty="0" smtClean="0">
                <a:solidFill>
                  <a:srgbClr val="FF0000"/>
                </a:solidFill>
                <a:latin typeface="Times New Roman" panose="02020603050405020304" pitchFamily="18" charset="0"/>
                <a:cs typeface="Times New Roman" panose="02020603050405020304" pitchFamily="18" charset="0"/>
              </a:rPr>
              <a:t>Conclusions</a:t>
            </a: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Outline</a:t>
            </a:r>
            <a:endParaRPr lang="zh-CN" altLang="en-US" sz="3200" b="1" dirty="0">
              <a:latin typeface="Times New Roman" pitchFamily="18" charset="0"/>
            </a:endParaRPr>
          </a:p>
        </p:txBody>
      </p:sp>
    </p:spTree>
    <p:custDataLst>
      <p:tags r:id="rId1"/>
    </p:custDataLst>
    <p:extLst>
      <p:ext uri="{BB962C8B-B14F-4D97-AF65-F5344CB8AC3E}">
        <p14:creationId xmlns:p14="http://schemas.microsoft.com/office/powerpoint/2010/main" val="372084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bwMode="auto">
          <a:xfrm>
            <a:off x="323528" y="1556792"/>
            <a:ext cx="8568952" cy="468052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Principles-of-art </a:t>
            </a:r>
            <a:r>
              <a:rPr lang="en-US" altLang="zh-CN" sz="2800" dirty="0">
                <a:latin typeface="Times New Roman" panose="02020603050405020304" pitchFamily="18" charset="0"/>
                <a:cs typeface="Times New Roman" panose="02020603050405020304" pitchFamily="18" charset="0"/>
              </a:rPr>
              <a:t>features can model image emotions better and are more robust in image emotion </a:t>
            </a:r>
            <a:r>
              <a:rPr lang="en-US" altLang="zh-CN" sz="2800" dirty="0" smtClean="0">
                <a:latin typeface="Times New Roman" panose="02020603050405020304" pitchFamily="18" charset="0"/>
                <a:cs typeface="Times New Roman" panose="02020603050405020304" pitchFamily="18" charset="0"/>
              </a:rPr>
              <a:t>recognition.</a:t>
            </a:r>
            <a:endParaRPr lang="en-US" altLang="zh-CN" sz="2800" dirty="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Especially useful for abstract </a:t>
            </a:r>
            <a:r>
              <a:rPr lang="en-US" altLang="zh-CN" sz="2800" dirty="0">
                <a:latin typeface="Times New Roman" panose="02020603050405020304" pitchFamily="18" charset="0"/>
                <a:cs typeface="Times New Roman" panose="02020603050405020304" pitchFamily="18" charset="0"/>
              </a:rPr>
              <a:t>and artistic </a:t>
            </a:r>
            <a:r>
              <a:rPr lang="en-US" altLang="zh-CN" sz="2800" dirty="0" smtClean="0">
                <a:latin typeface="Times New Roman" panose="02020603050405020304" pitchFamily="18" charset="0"/>
                <a:cs typeface="Times New Roman" panose="02020603050405020304" pitchFamily="18" charset="0"/>
              </a:rPr>
              <a:t>images.</a:t>
            </a:r>
            <a:endParaRPr lang="en-US" altLang="zh-CN" sz="2800" dirty="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r>
              <a:rPr lang="en-US" altLang="zh-CN" sz="2800" dirty="0">
                <a:latin typeface="Times New Roman" panose="02020603050405020304" pitchFamily="18" charset="0"/>
                <a:cs typeface="Times New Roman" panose="02020603050405020304" pitchFamily="18" charset="0"/>
              </a:rPr>
              <a:t>Future works</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More effective measurements </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smtClean="0">
                <a:solidFill>
                  <a:schemeClr val="tx1"/>
                </a:solidFill>
                <a:latin typeface="Times New Roman" panose="02020603050405020304" pitchFamily="18" charset="0"/>
                <a:cs typeface="Times New Roman" panose="02020603050405020304" pitchFamily="18" charset="0"/>
              </a:rPr>
              <a:t>Content </a:t>
            </a:r>
            <a:r>
              <a:rPr lang="en-US" altLang="zh-CN" sz="2400" dirty="0">
                <a:solidFill>
                  <a:schemeClr val="tx1"/>
                </a:solidFill>
                <a:latin typeface="Times New Roman" panose="02020603050405020304" pitchFamily="18" charset="0"/>
                <a:cs typeface="Times New Roman" panose="02020603050405020304" pitchFamily="18" charset="0"/>
              </a:rPr>
              <a:t>understanding methods (</a:t>
            </a:r>
            <a:r>
              <a:rPr lang="en-US" altLang="zh-CN" sz="2400" dirty="0" err="1">
                <a:solidFill>
                  <a:schemeClr val="tx1"/>
                </a:solidFill>
                <a:latin typeface="Times New Roman" panose="02020603050405020304" pitchFamily="18" charset="0"/>
                <a:cs typeface="Times New Roman" panose="02020603050405020304" pitchFamily="18" charset="0"/>
              </a:rPr>
              <a:t>SentiBank</a:t>
            </a:r>
            <a:r>
              <a:rPr lang="en-US" altLang="zh-CN" sz="2400" dirty="0">
                <a:solidFill>
                  <a:schemeClr val="tx1"/>
                </a:solidFill>
                <a:latin typeface="Times New Roman" panose="02020603050405020304" pitchFamily="18" charset="0"/>
                <a:cs typeface="Times New Roman" panose="02020603050405020304" pitchFamily="18" charset="0"/>
              </a:rPr>
              <a:t>)</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Large-scale image emotion dataset</a:t>
            </a:r>
          </a:p>
          <a:p>
            <a:pPr lvl="1" algn="just">
              <a:lnSpc>
                <a:spcPct val="120000"/>
              </a:lnSpc>
              <a:spcBef>
                <a:spcPct val="0"/>
              </a:spcBef>
              <a:buClr>
                <a:srgbClr val="00B0F0"/>
              </a:buClr>
              <a:buSzPct val="75000"/>
              <a:buFont typeface="Wingdings" panose="05000000000000000000" pitchFamily="2" charset="2"/>
              <a:buChar char="p"/>
              <a:defRPr/>
            </a:pPr>
            <a:r>
              <a:rPr lang="en-US" altLang="zh-CN" sz="2400" dirty="0">
                <a:solidFill>
                  <a:schemeClr val="tx1"/>
                </a:solidFill>
                <a:latin typeface="Times New Roman" panose="02020603050405020304" pitchFamily="18" charset="0"/>
                <a:cs typeface="Times New Roman" panose="02020603050405020304" pitchFamily="18" charset="0"/>
              </a:rPr>
              <a:t>Expected emotions vs. actual </a:t>
            </a:r>
            <a:r>
              <a:rPr lang="en-US" altLang="zh-CN" sz="2400" dirty="0" smtClean="0">
                <a:solidFill>
                  <a:schemeClr val="tx1"/>
                </a:solidFill>
                <a:latin typeface="Times New Roman" panose="02020603050405020304" pitchFamily="18" charset="0"/>
                <a:cs typeface="Times New Roman" panose="02020603050405020304" pitchFamily="18" charset="0"/>
              </a:rPr>
              <a:t>emotions</a:t>
            </a: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Conclusions</a:t>
            </a:r>
            <a:endParaRPr lang="en-US" altLang="zh-CN" sz="3600" b="1" dirty="0">
              <a:latin typeface="Times New Roman" pitchFamily="18" charset="0"/>
            </a:endParaRPr>
          </a:p>
        </p:txBody>
      </p:sp>
    </p:spTree>
    <p:custDataLst>
      <p:tags r:id="rId1"/>
    </p:custDataLst>
    <p:extLst>
      <p:ext uri="{BB962C8B-B14F-4D97-AF65-F5344CB8AC3E}">
        <p14:creationId xmlns:p14="http://schemas.microsoft.com/office/powerpoint/2010/main" val="48100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300" dirty="0" smtClean="0"/>
              <a:t>Thanks</a:t>
            </a:r>
            <a:r>
              <a:rPr lang="en-US" dirty="0" smtClean="0"/>
              <a:t/>
            </a:r>
            <a:br>
              <a:rPr lang="en-US" dirty="0" smtClean="0"/>
            </a:br>
            <a:r>
              <a:rPr lang="en-US" dirty="0" smtClean="0"/>
              <a:t>Q &amp; A</a:t>
            </a:r>
            <a:endParaRPr lang="en-SG" dirty="0"/>
          </a:p>
        </p:txBody>
      </p:sp>
      <p:pic>
        <p:nvPicPr>
          <p:cNvPr id="7" name="Picture 3" descr="G:\Papers\Survey\EmotionDataset\GAPED\Dataset\P095.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056" y="4771256"/>
            <a:ext cx="201545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Papers\Survey\EmotionDataset\GAPED\Dataset\P091.bm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314" y="4797152"/>
            <a:ext cx="2015452" cy="151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G:\Papers\Survey\EmotionDataset\GAPED\Dataset\H102.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2083" y="4771256"/>
            <a:ext cx="2016546" cy="151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G:\Papers\Survey\EmotionDataset\Abstract100\Dataset\07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4946" y="4771256"/>
            <a:ext cx="2285792" cy="15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253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600" b="1" dirty="0" smtClean="0">
                <a:latin typeface="Times New Roman" pitchFamily="18" charset="0"/>
              </a:rPr>
              <a:t>Affective Content Analysis</a:t>
            </a:r>
            <a:endParaRPr lang="zh-CN" altLang="en-US" sz="3200" b="1" dirty="0">
              <a:latin typeface="Times New Roman" pitchFamily="18" charset="0"/>
            </a:endParaRPr>
          </a:p>
        </p:txBody>
      </p:sp>
      <p:graphicFrame>
        <p:nvGraphicFramePr>
          <p:cNvPr id="3" name="表格 2"/>
          <p:cNvGraphicFramePr>
            <a:graphicFrameLocks noGrp="1"/>
          </p:cNvGraphicFramePr>
          <p:nvPr>
            <p:extLst>
              <p:ext uri="{D42A27DB-BD31-4B8C-83A1-F6EECF244321}">
                <p14:modId xmlns:p14="http://schemas.microsoft.com/office/powerpoint/2010/main" val="3571779595"/>
              </p:ext>
            </p:extLst>
          </p:nvPr>
        </p:nvGraphicFramePr>
        <p:xfrm>
          <a:off x="395536" y="1462718"/>
          <a:ext cx="8208600" cy="4547240"/>
        </p:xfrm>
        <a:graphic>
          <a:graphicData uri="http://schemas.openxmlformats.org/drawingml/2006/table">
            <a:tbl>
              <a:tblPr firstRow="1" bandRow="1">
                <a:tableStyleId>{5DA37D80-6434-44D0-A028-1B22A696006F}</a:tableStyleId>
              </a:tblPr>
              <a:tblGrid>
                <a:gridCol w="1872208"/>
                <a:gridCol w="1656184"/>
                <a:gridCol w="1512168"/>
                <a:gridCol w="3168040"/>
              </a:tblGrid>
              <a:tr h="468000">
                <a:tc>
                  <a:txBody>
                    <a:bodyPr/>
                    <a:lstStyle/>
                    <a:p>
                      <a:r>
                        <a:rPr kumimoji="0" lang="en-US" altLang="zh-CN" sz="2200" b="1" kern="1200" dirty="0" smtClean="0">
                          <a:solidFill>
                            <a:srgbClr val="002060"/>
                          </a:solidFill>
                          <a:latin typeface="Adobe Caslon Pro" pitchFamily="18" charset="0"/>
                          <a:ea typeface="+mj-ea"/>
                          <a:cs typeface="Aharoni" pitchFamily="2" charset="-79"/>
                        </a:rPr>
                        <a:t>Category</a:t>
                      </a:r>
                      <a:endParaRPr kumimoji="0" lang="zh-CN" altLang="en-US" sz="2200" b="1" kern="1200" dirty="0">
                        <a:solidFill>
                          <a:srgbClr val="002060"/>
                        </a:solidFill>
                        <a:latin typeface="Adobe Caslon Pro" pitchFamily="18" charset="0"/>
                        <a:ea typeface="+mj-ea"/>
                        <a:cs typeface="Aharoni" pitchFamily="2" charset="-79"/>
                      </a:endParaRPr>
                    </a:p>
                  </a:txBody>
                  <a:tcPr anchor="ctr"/>
                </a:tc>
                <a:tc gridSpan="2">
                  <a:txBody>
                    <a:bodyPr/>
                    <a:lstStyle/>
                    <a:p>
                      <a:r>
                        <a:rPr kumimoji="0" lang="en-US" altLang="zh-CN" sz="2200" b="1" kern="1200" dirty="0" smtClean="0">
                          <a:solidFill>
                            <a:srgbClr val="002060"/>
                          </a:solidFill>
                          <a:latin typeface="Adobe Caslon Pro" pitchFamily="18" charset="0"/>
                          <a:ea typeface="+mj-ea"/>
                          <a:cs typeface="Aharoni" pitchFamily="2" charset="-79"/>
                        </a:rPr>
                        <a:t>Classification</a:t>
                      </a:r>
                      <a:endParaRPr kumimoji="0" lang="zh-CN" altLang="en-US" sz="2200" b="1" kern="1200" dirty="0">
                        <a:solidFill>
                          <a:srgbClr val="002060"/>
                        </a:solidFill>
                        <a:latin typeface="Adobe Caslon Pro" pitchFamily="18" charset="0"/>
                        <a:ea typeface="+mj-ea"/>
                        <a:cs typeface="Aharoni" pitchFamily="2" charset="-79"/>
                      </a:endParaRPr>
                    </a:p>
                  </a:txBody>
                  <a:tcPr anchor="ctr"/>
                </a:tc>
                <a:tc hMerge="1">
                  <a:txBody>
                    <a:bodyPr/>
                    <a:lstStyle/>
                    <a:p>
                      <a:endParaRPr lang="zh-CN" altLang="en-US" dirty="0"/>
                    </a:p>
                  </a:txBody>
                  <a:tcPr/>
                </a:tc>
                <a:tc>
                  <a:txBody>
                    <a:bodyPr/>
                    <a:lstStyle/>
                    <a:p>
                      <a:r>
                        <a:rPr kumimoji="0" lang="en-US" altLang="zh-CN" sz="2200" b="1" kern="1200" smtClean="0">
                          <a:solidFill>
                            <a:srgbClr val="002060"/>
                          </a:solidFill>
                          <a:latin typeface="Adobe Caslon Pro" pitchFamily="18" charset="0"/>
                          <a:ea typeface="+mj-ea"/>
                          <a:cs typeface="Aharoni" pitchFamily="2" charset="-79"/>
                        </a:rPr>
                        <a:t>Examples</a:t>
                      </a:r>
                      <a:endParaRPr kumimoji="0" lang="zh-CN" altLang="en-US" sz="2200" b="1" kern="1200" dirty="0">
                        <a:solidFill>
                          <a:srgbClr val="002060"/>
                        </a:solidFill>
                        <a:latin typeface="Adobe Caslon Pro" pitchFamily="18" charset="0"/>
                        <a:ea typeface="+mj-ea"/>
                        <a:cs typeface="Aharoni" pitchFamily="2" charset="-79"/>
                      </a:endParaRPr>
                    </a:p>
                  </a:txBody>
                  <a:tcPr anchor="ctr"/>
                </a:tc>
              </a:tr>
              <a:tr h="370840">
                <a:tc rowSpan="2">
                  <a:txBody>
                    <a:bodyPr/>
                    <a:lstStyle/>
                    <a:p>
                      <a:r>
                        <a:rPr kumimoji="0" lang="en-US" altLang="zh-CN" sz="1800" b="0" kern="1200" dirty="0" smtClean="0">
                          <a:solidFill>
                            <a:srgbClr val="002060"/>
                          </a:solidFill>
                          <a:latin typeface="Adobe Caslon Pro" pitchFamily="18" charset="0"/>
                          <a:ea typeface="+mj-ea"/>
                          <a:cs typeface="Aharoni" pitchFamily="2" charset="-79"/>
                        </a:rPr>
                        <a:t>Data types</a:t>
                      </a:r>
                      <a:endParaRPr kumimoji="0" lang="zh-CN" altLang="en-US" sz="1800" b="0" kern="1200" dirty="0">
                        <a:solidFill>
                          <a:srgbClr val="002060"/>
                        </a:solidFill>
                        <a:latin typeface="Adobe Caslon Pro" pitchFamily="18" charset="0"/>
                        <a:ea typeface="+mj-ea"/>
                        <a:cs typeface="Aharoni" pitchFamily="2" charset="-79"/>
                      </a:endParaRPr>
                    </a:p>
                  </a:txBody>
                  <a:tcPr/>
                </a:tc>
                <a:tc gridSpan="2">
                  <a:txBody>
                    <a:bodyPr/>
                    <a:lstStyle/>
                    <a:p>
                      <a:r>
                        <a:rPr kumimoji="0" lang="en-US" altLang="zh-CN" sz="1800" b="0" kern="1200" dirty="0" smtClean="0">
                          <a:solidFill>
                            <a:srgbClr val="002060"/>
                          </a:solidFill>
                          <a:latin typeface="Adobe Caslon Pro" pitchFamily="18" charset="0"/>
                          <a:ea typeface="+mj-ea"/>
                          <a:cs typeface="Aharoni" pitchFamily="2" charset="-79"/>
                        </a:rPr>
                        <a:t>Still images</a:t>
                      </a:r>
                      <a:endParaRPr kumimoji="0" lang="zh-CN" altLang="en-US" sz="1800" b="0" kern="1200" dirty="0">
                        <a:solidFill>
                          <a:srgbClr val="002060"/>
                        </a:solidFill>
                        <a:latin typeface="Adobe Caslon Pro" pitchFamily="18" charset="0"/>
                        <a:ea typeface="+mj-ea"/>
                        <a:cs typeface="Aharoni" pitchFamily="2" charset="-79"/>
                      </a:endParaRPr>
                    </a:p>
                  </a:txBody>
                  <a:tcPr/>
                </a:tc>
                <a:tc hMerge="1">
                  <a:txBody>
                    <a:bodyPr/>
                    <a:lstStyle/>
                    <a:p>
                      <a:endParaRPr lang="zh-CN" altLang="en-US" dirty="0"/>
                    </a:p>
                  </a:txBody>
                  <a:tcPr/>
                </a:tc>
                <a:tc>
                  <a:txBody>
                    <a:bodyPr/>
                    <a:lstStyle/>
                    <a:p>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gridSpan="2">
                  <a:txBody>
                    <a:bodyPr/>
                    <a:lstStyle/>
                    <a:p>
                      <a:r>
                        <a:rPr kumimoji="0" lang="en-US" altLang="zh-CN" sz="1800" b="0" kern="1200" dirty="0" smtClean="0">
                          <a:solidFill>
                            <a:srgbClr val="002060"/>
                          </a:solidFill>
                          <a:latin typeface="Adobe Caslon Pro" pitchFamily="18" charset="0"/>
                          <a:ea typeface="+mj-ea"/>
                          <a:cs typeface="Aharoni" pitchFamily="2" charset="-79"/>
                        </a:rPr>
                        <a:t>Dynamic videos</a:t>
                      </a:r>
                      <a:endParaRPr kumimoji="0" lang="zh-CN" altLang="en-US" sz="1800" b="0" kern="1200" dirty="0">
                        <a:solidFill>
                          <a:srgbClr val="002060"/>
                        </a:solidFill>
                        <a:latin typeface="Adobe Caslon Pro" pitchFamily="18" charset="0"/>
                        <a:ea typeface="+mj-ea"/>
                        <a:cs typeface="Aharoni" pitchFamily="2" charset="-79"/>
                      </a:endParaRPr>
                    </a:p>
                  </a:txBody>
                  <a:tcPr/>
                </a:tc>
                <a:tc hMerge="1">
                  <a:txBody>
                    <a:bodyPr/>
                    <a:lstStyle/>
                    <a:p>
                      <a:endParaRPr lang="zh-CN" altLang="en-US" dirty="0"/>
                    </a:p>
                  </a:txBody>
                  <a:tcPr/>
                </a:tc>
                <a:tc>
                  <a:txBody>
                    <a:bodyPr/>
                    <a:lstStyle/>
                    <a:p>
                      <a:endParaRPr kumimoji="0" lang="zh-CN" altLang="en-US" sz="1800" b="0" kern="1200" dirty="0">
                        <a:solidFill>
                          <a:srgbClr val="002060"/>
                        </a:solidFill>
                        <a:latin typeface="Adobe Caslon Pro" pitchFamily="18" charset="0"/>
                        <a:ea typeface="+mj-ea"/>
                        <a:cs typeface="Aharoni" pitchFamily="2" charset="-79"/>
                      </a:endParaRPr>
                    </a:p>
                  </a:txBody>
                  <a:tcPr/>
                </a:tc>
              </a:tr>
              <a:tr h="370840">
                <a:tc rowSpan="2">
                  <a:txBody>
                    <a:bodyPr/>
                    <a:lstStyle/>
                    <a:p>
                      <a:r>
                        <a:rPr kumimoji="0" lang="en-US" altLang="zh-CN" sz="1800" b="0" kern="1200" dirty="0" smtClean="0">
                          <a:solidFill>
                            <a:srgbClr val="002060"/>
                          </a:solidFill>
                          <a:latin typeface="Adobe Caslon Pro" pitchFamily="18" charset="0"/>
                          <a:ea typeface="+mj-ea"/>
                          <a:cs typeface="Aharoni" pitchFamily="2" charset="-79"/>
                        </a:rPr>
                        <a:t>Emotion models</a:t>
                      </a:r>
                      <a:endParaRPr kumimoji="0" lang="zh-CN" altLang="en-US" sz="1800" b="0" kern="1200" dirty="0">
                        <a:solidFill>
                          <a:srgbClr val="002060"/>
                        </a:solidFill>
                        <a:latin typeface="Adobe Caslon Pro" pitchFamily="18" charset="0"/>
                        <a:ea typeface="+mj-ea"/>
                        <a:cs typeface="Aharoni" pitchFamily="2" charset="-79"/>
                      </a:endParaRPr>
                    </a:p>
                  </a:txBody>
                  <a:tcPr/>
                </a:tc>
                <a:tc gridSpan="2">
                  <a:txBody>
                    <a:bodyPr/>
                    <a:lstStyle/>
                    <a:p>
                      <a:r>
                        <a:rPr kumimoji="0" lang="en-US" altLang="zh-CN" sz="1800" b="0" kern="1200" dirty="0" smtClean="0">
                          <a:solidFill>
                            <a:srgbClr val="002060"/>
                          </a:solidFill>
                          <a:latin typeface="Adobe Caslon Pro" pitchFamily="18" charset="0"/>
                          <a:ea typeface="+mj-ea"/>
                          <a:cs typeface="Aharoni" pitchFamily="2" charset="-79"/>
                        </a:rPr>
                        <a:t>Categorical</a:t>
                      </a:r>
                      <a:endParaRPr kumimoji="0" lang="zh-CN" altLang="en-US" sz="1800" b="0" kern="1200" dirty="0">
                        <a:solidFill>
                          <a:srgbClr val="002060"/>
                        </a:solidFill>
                        <a:latin typeface="Adobe Caslon Pro" pitchFamily="18" charset="0"/>
                        <a:ea typeface="+mj-ea"/>
                        <a:cs typeface="Aharoni" pitchFamily="2" charset="-79"/>
                      </a:endParaRPr>
                    </a:p>
                  </a:txBody>
                  <a:tcPr/>
                </a:tc>
                <a:tc hMerge="1">
                  <a:txBody>
                    <a:bodyPr/>
                    <a:lstStyle/>
                    <a:p>
                      <a:endParaRPr lang="zh-CN" altLang="en-US" dirty="0"/>
                    </a:p>
                  </a:txBody>
                  <a:tcPr/>
                </a:tc>
                <a:tc>
                  <a:txBody>
                    <a:bodyPr/>
                    <a:lstStyle/>
                    <a:p>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gridSpan="2">
                  <a:txBody>
                    <a:bodyPr/>
                    <a:lstStyle/>
                    <a:p>
                      <a:r>
                        <a:rPr kumimoji="0" lang="en-US" altLang="zh-CN" sz="1800" b="0" kern="1200" dirty="0" smtClean="0">
                          <a:solidFill>
                            <a:srgbClr val="002060"/>
                          </a:solidFill>
                          <a:latin typeface="Adobe Caslon Pro" pitchFamily="18" charset="0"/>
                          <a:ea typeface="+mj-ea"/>
                          <a:cs typeface="Aharoni" pitchFamily="2" charset="-79"/>
                        </a:rPr>
                        <a:t>Dimensional</a:t>
                      </a:r>
                      <a:endParaRPr kumimoji="0" lang="zh-CN" altLang="en-US" sz="1800" b="0" kern="1200" dirty="0">
                        <a:solidFill>
                          <a:srgbClr val="002060"/>
                        </a:solidFill>
                        <a:latin typeface="Adobe Caslon Pro" pitchFamily="18" charset="0"/>
                        <a:ea typeface="+mj-ea"/>
                        <a:cs typeface="Aharoni" pitchFamily="2" charset="-79"/>
                      </a:endParaRPr>
                    </a:p>
                  </a:txBody>
                  <a:tcPr/>
                </a:tc>
                <a:tc hMerge="1">
                  <a:txBody>
                    <a:bodyPr/>
                    <a:lstStyle/>
                    <a:p>
                      <a:endParaRPr lang="zh-CN" altLang="en-US" dirty="0"/>
                    </a:p>
                  </a:txBody>
                  <a:tcPr/>
                </a:tc>
                <a:tc>
                  <a:txBody>
                    <a:bodyPr/>
                    <a:lstStyle/>
                    <a:p>
                      <a:endParaRPr kumimoji="0" lang="zh-CN" altLang="en-US" sz="1800" b="0" kern="1200" dirty="0">
                        <a:solidFill>
                          <a:srgbClr val="002060"/>
                        </a:solidFill>
                        <a:latin typeface="Adobe Caslon Pro" pitchFamily="18" charset="0"/>
                        <a:ea typeface="+mj-ea"/>
                        <a:cs typeface="Aharoni" pitchFamily="2" charset="-79"/>
                      </a:endParaRPr>
                    </a:p>
                  </a:txBody>
                  <a:tcPr/>
                </a:tc>
              </a:tr>
              <a:tr h="370840">
                <a:tc rowSpan="7">
                  <a:txBody>
                    <a:bodyPr/>
                    <a:lstStyle/>
                    <a:p>
                      <a:r>
                        <a:rPr kumimoji="0" lang="en-US" altLang="zh-CN" sz="1800" b="0" kern="1200" dirty="0" smtClean="0">
                          <a:solidFill>
                            <a:srgbClr val="002060"/>
                          </a:solidFill>
                          <a:latin typeface="Adobe Caslon Pro" pitchFamily="18" charset="0"/>
                          <a:ea typeface="+mj-ea"/>
                          <a:cs typeface="Aharoni" pitchFamily="2" charset="-79"/>
                        </a:rPr>
                        <a:t>Features</a:t>
                      </a:r>
                      <a:endParaRPr kumimoji="0" lang="zh-CN" altLang="en-US" sz="1800" b="0" kern="1200" dirty="0">
                        <a:solidFill>
                          <a:srgbClr val="002060"/>
                        </a:solidFill>
                        <a:latin typeface="Adobe Caslon Pro" pitchFamily="18" charset="0"/>
                        <a:ea typeface="+mj-ea"/>
                        <a:cs typeface="Aharoni" pitchFamily="2" charset="-79"/>
                      </a:endParaRPr>
                    </a:p>
                  </a:txBody>
                  <a:tcPr/>
                </a:tc>
                <a:tc rowSpan="2">
                  <a:txBody>
                    <a:bodyPr/>
                    <a:lstStyle/>
                    <a:p>
                      <a:r>
                        <a:rPr kumimoji="0" lang="en-US" altLang="zh-CN" sz="1800" b="0" kern="1200" dirty="0" smtClean="0">
                          <a:solidFill>
                            <a:srgbClr val="002060"/>
                          </a:solidFill>
                          <a:latin typeface="Adobe Caslon Pro" pitchFamily="18" charset="0"/>
                          <a:ea typeface="+mj-ea"/>
                          <a:cs typeface="Aharoni" pitchFamily="2" charset="-79"/>
                        </a:rPr>
                        <a:t>Generality</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Generic</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SIFT</a:t>
                      </a:r>
                      <a:r>
                        <a:rPr kumimoji="0" lang="en-US" altLang="zh-CN" sz="1800" b="0" kern="1200" smtClean="0">
                          <a:solidFill>
                            <a:srgbClr val="002060"/>
                          </a:solidFill>
                          <a:latin typeface="Adobe Caslon Pro" pitchFamily="18" charset="0"/>
                          <a:ea typeface="+mj-ea"/>
                          <a:cs typeface="Aharoni" pitchFamily="2" charset="-79"/>
                        </a:rPr>
                        <a:t>, HOG</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vMerge="1">
                  <a:txBody>
                    <a:bodyPr/>
                    <a:lstStyle/>
                    <a:p>
                      <a:endParaRPr lang="zh-CN" altLang="en-US" dirty="0"/>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Specific</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Color, Texture, Composition</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rowSpan="3">
                  <a:txBody>
                    <a:bodyPr/>
                    <a:lstStyle/>
                    <a:p>
                      <a:r>
                        <a:rPr kumimoji="0" lang="en-US" altLang="zh-CN" sz="1800" b="0" kern="1200" dirty="0" smtClean="0">
                          <a:solidFill>
                            <a:srgbClr val="002060"/>
                          </a:solidFill>
                          <a:latin typeface="Adobe Caslon Pro" pitchFamily="18" charset="0"/>
                          <a:ea typeface="+mj-ea"/>
                          <a:cs typeface="Aharoni" pitchFamily="2" charset="-79"/>
                        </a:rPr>
                        <a:t>Level</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Low</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SIFT,</a:t>
                      </a:r>
                      <a:r>
                        <a:rPr kumimoji="0" lang="en-US" altLang="zh-CN" sz="1800" b="0" kern="1200" baseline="0" dirty="0" smtClean="0">
                          <a:solidFill>
                            <a:srgbClr val="002060"/>
                          </a:solidFill>
                          <a:latin typeface="Adobe Caslon Pro" pitchFamily="18" charset="0"/>
                          <a:ea typeface="+mj-ea"/>
                          <a:cs typeface="Aharoni" pitchFamily="2" charset="-79"/>
                        </a:rPr>
                        <a:t> Color, Shape</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vMerge="1">
                  <a:txBody>
                    <a:bodyPr/>
                    <a:lstStyle/>
                    <a:p>
                      <a:endParaRPr lang="zh-CN" altLang="en-US" dirty="0"/>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Mid</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Composition, BOW</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vMerge="1">
                  <a:txBody>
                    <a:bodyPr/>
                    <a:lstStyle/>
                    <a:p>
                      <a:endParaRPr lang="zh-CN" altLang="en-US" dirty="0"/>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High</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Face, Skin</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rowSpan="2">
                  <a:txBody>
                    <a:bodyPr/>
                    <a:lstStyle/>
                    <a:p>
                      <a:r>
                        <a:rPr kumimoji="0" lang="en-US" altLang="zh-CN" sz="1800" b="0" kern="1200" dirty="0" smtClean="0">
                          <a:solidFill>
                            <a:srgbClr val="002060"/>
                          </a:solidFill>
                          <a:latin typeface="Adobe Caslon Pro" pitchFamily="18" charset="0"/>
                          <a:ea typeface="+mj-ea"/>
                          <a:cs typeface="Aharoni" pitchFamily="2" charset="-79"/>
                        </a:rPr>
                        <a:t>Art theory</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Elements</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Color, Line, Shape</a:t>
                      </a:r>
                      <a:endParaRPr kumimoji="0" lang="zh-CN" altLang="en-US" sz="1800" b="0" kern="1200" dirty="0">
                        <a:solidFill>
                          <a:srgbClr val="002060"/>
                        </a:solidFill>
                        <a:latin typeface="Adobe Caslon Pro" pitchFamily="18" charset="0"/>
                        <a:ea typeface="+mj-ea"/>
                        <a:cs typeface="Aharoni" pitchFamily="2" charset="-79"/>
                      </a:endParaRPr>
                    </a:p>
                  </a:txBody>
                  <a:tcPr/>
                </a:tc>
              </a:tr>
              <a:tr h="370840">
                <a:tc vMerge="1">
                  <a:txBody>
                    <a:bodyPr/>
                    <a:lstStyle/>
                    <a:p>
                      <a:endParaRPr lang="zh-CN" altLang="en-US" dirty="0"/>
                    </a:p>
                  </a:txBody>
                  <a:tcPr/>
                </a:tc>
                <a:tc vMerge="1">
                  <a:txBody>
                    <a:bodyPr/>
                    <a:lstStyle/>
                    <a:p>
                      <a:endParaRPr lang="zh-CN" altLang="en-US" dirty="0"/>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Principles</a:t>
                      </a:r>
                      <a:endParaRPr kumimoji="0" lang="zh-CN" altLang="en-US" sz="1800" b="0" kern="1200" dirty="0">
                        <a:solidFill>
                          <a:srgbClr val="002060"/>
                        </a:solidFill>
                        <a:latin typeface="Adobe Caslon Pro" pitchFamily="18" charset="0"/>
                        <a:ea typeface="+mj-ea"/>
                        <a:cs typeface="Aharoni" pitchFamily="2" charset="-79"/>
                      </a:endParaRPr>
                    </a:p>
                  </a:txBody>
                  <a:tcPr/>
                </a:tc>
                <a:tc>
                  <a:txBody>
                    <a:bodyPr/>
                    <a:lstStyle/>
                    <a:p>
                      <a:r>
                        <a:rPr kumimoji="0" lang="en-US" altLang="zh-CN" sz="1800" b="0" kern="1200" dirty="0" smtClean="0">
                          <a:solidFill>
                            <a:srgbClr val="002060"/>
                          </a:solidFill>
                          <a:latin typeface="Adobe Caslon Pro" pitchFamily="18" charset="0"/>
                          <a:ea typeface="+mj-ea"/>
                          <a:cs typeface="Aharoni" pitchFamily="2" charset="-79"/>
                        </a:rPr>
                        <a:t>Emphasis,</a:t>
                      </a:r>
                      <a:r>
                        <a:rPr kumimoji="0" lang="en-US" altLang="zh-CN" sz="1800" b="0" kern="1200" baseline="0" dirty="0" smtClean="0">
                          <a:solidFill>
                            <a:srgbClr val="002060"/>
                          </a:solidFill>
                          <a:latin typeface="Adobe Caslon Pro" pitchFamily="18" charset="0"/>
                          <a:ea typeface="+mj-ea"/>
                          <a:cs typeface="Aharoni" pitchFamily="2" charset="-79"/>
                        </a:rPr>
                        <a:t> Variety</a:t>
                      </a:r>
                      <a:endParaRPr kumimoji="0" lang="zh-CN" altLang="en-US" sz="1800" b="0" kern="1200" dirty="0">
                        <a:solidFill>
                          <a:srgbClr val="002060"/>
                        </a:solidFill>
                        <a:latin typeface="Adobe Caslon Pro" pitchFamily="18" charset="0"/>
                        <a:ea typeface="+mj-ea"/>
                        <a:cs typeface="Aharoni" pitchFamily="2" charset="-79"/>
                      </a:endParaRPr>
                    </a:p>
                  </a:txBody>
                  <a:tcPr/>
                </a:tc>
              </a:tr>
            </a:tbl>
          </a:graphicData>
        </a:graphic>
      </p:graphicFrame>
      <p:sp>
        <p:nvSpPr>
          <p:cNvPr id="10" name="矩形 9"/>
          <p:cNvSpPr/>
          <p:nvPr/>
        </p:nvSpPr>
        <p:spPr>
          <a:xfrm>
            <a:off x="2267744" y="4159240"/>
            <a:ext cx="633600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2267744" y="5269840"/>
            <a:ext cx="633600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H:\NUS_Programs\E\AffectiveImageClassification\Dataset\ArtPhoto\sad_03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063" y="1926104"/>
            <a:ext cx="546445"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H:\NUS_Programs\E\AffectiveImageClassification\Dataset\ArtPhoto\amusement_04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0728" y="1926104"/>
            <a:ext cx="503809"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NUS_Programs\E\AffectiveImageClassification\Dataset\ArtPhoto\awe_06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4408" y="1926104"/>
            <a:ext cx="48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istrator\Desktop\QQ截图2014103112270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3584" y="3033500"/>
            <a:ext cx="382445" cy="365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Yue\Desktop\video.jpg"/>
          <p:cNvPicPr>
            <a:picLocks noChangeAspect="1" noChangeArrowheads="1"/>
          </p:cNvPicPr>
          <p:nvPr/>
        </p:nvPicPr>
        <p:blipFill>
          <a:blip r:embed="rId8" cstate="print"/>
          <a:srcRect/>
          <a:stretch>
            <a:fillRect/>
          </a:stretch>
        </p:blipFill>
        <p:spPr bwMode="auto">
          <a:xfrm>
            <a:off x="5526128" y="2277892"/>
            <a:ext cx="396000" cy="396000"/>
          </a:xfrm>
          <a:prstGeom prst="rect">
            <a:avLst/>
          </a:prstGeom>
          <a:noFill/>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9361" y="3033500"/>
            <a:ext cx="399718" cy="365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Administrator\Desktop\Video-Workstation-6.1.2.4.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00192" y="2309678"/>
            <a:ext cx="369808" cy="360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materials1\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76035" y="2309678"/>
            <a:ext cx="908333" cy="360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无标题.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104" y="2700674"/>
            <a:ext cx="3000375" cy="3238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07659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latin typeface="Times New Roman" pitchFamily="18" charset="0"/>
              </a:rPr>
              <a:t>Elements-of-Art</a:t>
            </a:r>
            <a:endParaRPr lang="zh-CN" altLang="en-US" sz="3200" b="1" dirty="0">
              <a:latin typeface="Times New Roman" pitchFamily="18" charset="0"/>
            </a:endParaRPr>
          </a:p>
        </p:txBody>
      </p:sp>
      <p:sp>
        <p:nvSpPr>
          <p:cNvPr id="4" name="Content Placeholder 2"/>
          <p:cNvSpPr>
            <a:spLocks noGrp="1"/>
          </p:cNvSpPr>
          <p:nvPr>
            <p:ph idx="1"/>
          </p:nvPr>
        </p:nvSpPr>
        <p:spPr bwMode="auto">
          <a:xfrm>
            <a:off x="323528" y="1268760"/>
            <a:ext cx="8712968" cy="50405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Color, value, line, texture, shape, form and space</a:t>
            </a: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a:latin typeface="Times New Roman" panose="02020603050405020304" pitchFamily="18" charset="0"/>
              <a:cs typeface="Times New Roman" panose="02020603050405020304" pitchFamily="18" charset="0"/>
            </a:endParaRPr>
          </a:p>
          <a:p>
            <a:pPr algn="just">
              <a:lnSpc>
                <a:spcPct val="120000"/>
              </a:lnSpc>
              <a:spcBef>
                <a:spcPct val="0"/>
              </a:spcBef>
              <a:buClr>
                <a:srgbClr val="0070C0"/>
              </a:buClr>
              <a:buSzPct val="75000"/>
              <a:buFont typeface="Wingdings" panose="05000000000000000000" pitchFamily="2" charset="2"/>
              <a:buChar char="p"/>
              <a:defRPr/>
            </a:pPr>
            <a:endParaRPr lang="en-US" altLang="zh-CN" sz="2800" dirty="0" smtClean="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323529" y="1916832"/>
            <a:ext cx="7011420" cy="1049342"/>
            <a:chOff x="-310448" y="6346"/>
            <a:chExt cx="8468219" cy="1049342"/>
          </a:xfrm>
        </p:grpSpPr>
        <p:pic>
          <p:nvPicPr>
            <p:cNvPr id="6" name="Picture 2"/>
            <p:cNvPicPr>
              <a:picLocks noChangeAspect="1" noChangeArrowheads="1"/>
            </p:cNvPicPr>
            <p:nvPr/>
          </p:nvPicPr>
          <p:blipFill>
            <a:blip r:embed="rId5"/>
            <a:srcRect/>
            <a:stretch>
              <a:fillRect/>
            </a:stretch>
          </p:blipFill>
          <p:spPr bwMode="auto">
            <a:xfrm>
              <a:off x="-2722" y="6346"/>
              <a:ext cx="7730699" cy="1049342"/>
            </a:xfrm>
            <a:prstGeom prst="rect">
              <a:avLst/>
            </a:prstGeom>
            <a:noFill/>
            <a:ln w="9525">
              <a:noFill/>
              <a:miter lim="800000"/>
              <a:headEnd/>
              <a:tailEnd/>
            </a:ln>
          </p:spPr>
        </p:pic>
        <p:sp>
          <p:nvSpPr>
            <p:cNvPr id="7" name="TextBox 6"/>
            <p:cNvSpPr txBox="1"/>
            <p:nvPr/>
          </p:nvSpPr>
          <p:spPr>
            <a:xfrm>
              <a:off x="-310448" y="87309"/>
              <a:ext cx="553998" cy="890295"/>
            </a:xfrm>
            <a:prstGeom prst="rect">
              <a:avLst/>
            </a:prstGeom>
            <a:noFill/>
          </p:spPr>
          <p:txBody>
            <a:bodyPr vert="eaVert" wrap="square" rtlCol="0">
              <a:spAutoFit/>
            </a:bodyPr>
            <a:lstStyle/>
            <a:p>
              <a:pPr algn="ctr"/>
              <a:r>
                <a:rPr lang="en-US" altLang="zh-CN" sz="2400" dirty="0" smtClean="0">
                  <a:latin typeface="Times New Roman" pitchFamily="18" charset="0"/>
                  <a:cs typeface="Times New Roman" pitchFamily="18" charset="0"/>
                </a:rPr>
                <a:t>Shade</a:t>
              </a:r>
              <a:endParaRPr lang="zh-CN" altLang="en-US" sz="2400" dirty="0">
                <a:latin typeface="Times New Roman" pitchFamily="18" charset="0"/>
                <a:cs typeface="Times New Roman" pitchFamily="18" charset="0"/>
              </a:endParaRPr>
            </a:p>
          </p:txBody>
        </p:sp>
        <p:sp>
          <p:nvSpPr>
            <p:cNvPr id="8" name="TextBox 7"/>
            <p:cNvSpPr txBox="1"/>
            <p:nvPr/>
          </p:nvSpPr>
          <p:spPr>
            <a:xfrm>
              <a:off x="7603773" y="138246"/>
              <a:ext cx="553998" cy="756000"/>
            </a:xfrm>
            <a:prstGeom prst="rect">
              <a:avLst/>
            </a:prstGeom>
            <a:noFill/>
          </p:spPr>
          <p:txBody>
            <a:bodyPr vert="eaVert" wrap="square" rtlCol="0">
              <a:spAutoFit/>
            </a:bodyPr>
            <a:lstStyle/>
            <a:p>
              <a:pPr algn="ctr"/>
              <a:r>
                <a:rPr lang="en-US" altLang="zh-CN" sz="2400" dirty="0" smtClean="0">
                  <a:latin typeface="Times New Roman" pitchFamily="18" charset="0"/>
                  <a:cs typeface="Times New Roman" pitchFamily="18" charset="0"/>
                </a:rPr>
                <a:t>Tint</a:t>
              </a:r>
              <a:endParaRPr lang="zh-CN" altLang="en-US" sz="2400" dirty="0">
                <a:latin typeface="Times New Roman" pitchFamily="18" charset="0"/>
                <a:cs typeface="Times New Roman" pitchFamily="18" charset="0"/>
              </a:endParaRPr>
            </a:p>
          </p:txBody>
        </p:sp>
      </p:grpSp>
      <p:graphicFrame>
        <p:nvGraphicFramePr>
          <p:cNvPr id="2" name="对象 1"/>
          <p:cNvGraphicFramePr>
            <a:graphicFrameLocks noChangeAspect="1"/>
          </p:cNvGraphicFramePr>
          <p:nvPr>
            <p:extLst>
              <p:ext uri="{D42A27DB-BD31-4B8C-83A1-F6EECF244321}">
                <p14:modId xmlns:p14="http://schemas.microsoft.com/office/powerpoint/2010/main" val="3935300046"/>
              </p:ext>
            </p:extLst>
          </p:nvPr>
        </p:nvGraphicFramePr>
        <p:xfrm>
          <a:off x="107504" y="3645024"/>
          <a:ext cx="1656000" cy="1656000"/>
        </p:xfrm>
        <a:graphic>
          <a:graphicData uri="http://schemas.openxmlformats.org/presentationml/2006/ole">
            <mc:AlternateContent xmlns:mc="http://schemas.openxmlformats.org/markup-compatibility/2006">
              <mc:Choice xmlns:v="urn:schemas-microsoft-com:vml" Requires="v">
                <p:oleObj spid="_x0000_s3576" name="演示文稿" r:id="rId7" imgW="842673" imgH="842790" progId="PowerPoint.Show.12">
                  <p:embed/>
                </p:oleObj>
              </mc:Choice>
              <mc:Fallback>
                <p:oleObj name="演示文稿" r:id="rId7" imgW="842673" imgH="842790" progId="PowerPoint.Show.12">
                  <p:embed/>
                  <p:pic>
                    <p:nvPicPr>
                      <p:cNvPr id="0" name=""/>
                      <p:cNvPicPr/>
                      <p:nvPr/>
                    </p:nvPicPr>
                    <p:blipFill>
                      <a:blip r:embed="rId8"/>
                      <a:stretch>
                        <a:fillRect/>
                      </a:stretch>
                    </p:blipFill>
                    <p:spPr>
                      <a:xfrm>
                        <a:off x="107504" y="3645024"/>
                        <a:ext cx="1656000" cy="1656000"/>
                      </a:xfrm>
                      <a:prstGeom prst="rect">
                        <a:avLst/>
                      </a:prstGeom>
                    </p:spPr>
                  </p:pic>
                </p:oleObj>
              </mc:Fallback>
            </mc:AlternateContent>
          </a:graphicData>
        </a:graphic>
      </p:graphicFrame>
      <p:graphicFrame>
        <p:nvGraphicFramePr>
          <p:cNvPr id="3" name="对象 2"/>
          <p:cNvGraphicFramePr>
            <a:graphicFrameLocks noChangeAspect="1"/>
          </p:cNvGraphicFramePr>
          <p:nvPr>
            <p:extLst>
              <p:ext uri="{D42A27DB-BD31-4B8C-83A1-F6EECF244321}">
                <p14:modId xmlns:p14="http://schemas.microsoft.com/office/powerpoint/2010/main" val="2675105369"/>
              </p:ext>
            </p:extLst>
          </p:nvPr>
        </p:nvGraphicFramePr>
        <p:xfrm>
          <a:off x="1979712" y="3573016"/>
          <a:ext cx="1656000" cy="1656000"/>
        </p:xfrm>
        <a:graphic>
          <a:graphicData uri="http://schemas.openxmlformats.org/presentationml/2006/ole">
            <mc:AlternateContent xmlns:mc="http://schemas.openxmlformats.org/markup-compatibility/2006">
              <mc:Choice xmlns:v="urn:schemas-microsoft-com:vml" Requires="v">
                <p:oleObj spid="_x0000_s3577" name="演示文稿" r:id="rId10" imgW="772510" imgH="772588" progId="PowerPoint.Show.12">
                  <p:embed/>
                </p:oleObj>
              </mc:Choice>
              <mc:Fallback>
                <p:oleObj name="演示文稿" r:id="rId10" imgW="772510" imgH="772588" progId="PowerPoint.Show.12">
                  <p:embed/>
                  <p:pic>
                    <p:nvPicPr>
                      <p:cNvPr id="0" name=""/>
                      <p:cNvPicPr/>
                      <p:nvPr/>
                    </p:nvPicPr>
                    <p:blipFill>
                      <a:blip r:embed="rId11"/>
                      <a:stretch>
                        <a:fillRect/>
                      </a:stretch>
                    </p:blipFill>
                    <p:spPr>
                      <a:xfrm>
                        <a:off x="1979712" y="3573016"/>
                        <a:ext cx="1656000" cy="1656000"/>
                      </a:xfrm>
                      <a:prstGeom prst="rect">
                        <a:avLst/>
                      </a:prstGeom>
                    </p:spPr>
                  </p:pic>
                </p:oleObj>
              </mc:Fallback>
            </mc:AlternateContent>
          </a:graphicData>
        </a:graphic>
      </p:graphicFrame>
      <p:pic>
        <p:nvPicPr>
          <p:cNvPr id="12" name="Picture 3"/>
          <p:cNvPicPr>
            <a:picLocks noChangeAspect="1" noChangeArrowheads="1"/>
          </p:cNvPicPr>
          <p:nvPr/>
        </p:nvPicPr>
        <p:blipFill>
          <a:blip r:embed="rId12"/>
          <a:srcRect/>
          <a:stretch>
            <a:fillRect/>
          </a:stretch>
        </p:blipFill>
        <p:spPr bwMode="auto">
          <a:xfrm>
            <a:off x="3964200" y="3573015"/>
            <a:ext cx="1615912" cy="1656000"/>
          </a:xfrm>
          <a:prstGeom prst="rect">
            <a:avLst/>
          </a:prstGeom>
          <a:noFill/>
          <a:ln w="9525">
            <a:noFill/>
            <a:miter lim="800000"/>
            <a:headEnd/>
            <a:tailEnd/>
          </a:ln>
        </p:spPr>
      </p:pic>
      <p:pic>
        <p:nvPicPr>
          <p:cNvPr id="13" name="Picture 4"/>
          <p:cNvPicPr>
            <a:picLocks noChangeAspect="1" noChangeArrowheads="1"/>
          </p:cNvPicPr>
          <p:nvPr/>
        </p:nvPicPr>
        <p:blipFill>
          <a:blip r:embed="rId13"/>
          <a:srcRect/>
          <a:stretch>
            <a:fillRect/>
          </a:stretch>
        </p:blipFill>
        <p:spPr bwMode="auto">
          <a:xfrm>
            <a:off x="5613818" y="3573015"/>
            <a:ext cx="1614600" cy="1656000"/>
          </a:xfrm>
          <a:prstGeom prst="rect">
            <a:avLst/>
          </a:prstGeom>
          <a:noFill/>
          <a:ln w="9525">
            <a:noFill/>
            <a:miter lim="800000"/>
            <a:headEnd/>
            <a:tailEnd/>
          </a:ln>
        </p:spPr>
      </p:pic>
      <p:sp>
        <p:nvSpPr>
          <p:cNvPr id="9" name="TextBox 8"/>
          <p:cNvSpPr txBox="1"/>
          <p:nvPr/>
        </p:nvSpPr>
        <p:spPr>
          <a:xfrm>
            <a:off x="2489588" y="2966174"/>
            <a:ext cx="2664296"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Values</a:t>
            </a:r>
            <a:endParaRPr lang="zh-CN" altLang="en-US" sz="2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51520" y="5373216"/>
            <a:ext cx="1451193"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Colors</a:t>
            </a:r>
            <a:endParaRPr lang="zh-CN" altLang="en-US" sz="2400"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2098914" y="5373216"/>
            <a:ext cx="1451193"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Lines</a:t>
            </a:r>
            <a:endParaRPr lang="zh-CN" altLang="en-US" sz="2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153327" y="5373216"/>
            <a:ext cx="3082969"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Textures and Shapes</a:t>
            </a:r>
            <a:endParaRPr lang="zh-CN" altLang="en-US" sz="2400" dirty="0">
              <a:latin typeface="Times New Roman" panose="02020603050405020304" pitchFamily="18" charset="0"/>
              <a:cs typeface="Times New Roman" panose="02020603050405020304" pitchFamily="18" charset="0"/>
            </a:endParaRPr>
          </a:p>
        </p:txBody>
      </p:sp>
      <p:pic>
        <p:nvPicPr>
          <p:cNvPr id="18" name="Picture 3" descr="Arp-Torsoofagiant196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6336" y="3555015"/>
            <a:ext cx="1272482" cy="169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applethorp-call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93349" y="1788271"/>
            <a:ext cx="1275469" cy="12806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505486" y="5373215"/>
            <a:ext cx="1451193"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Form</a:t>
            </a:r>
            <a:endParaRPr lang="zh-CN" altLang="en-US"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7524328" y="2996952"/>
            <a:ext cx="1451193" cy="461665"/>
          </a:xfrm>
          <a:prstGeom prst="rect">
            <a:avLst/>
          </a:prstGeom>
          <a:noFill/>
        </p:spPr>
        <p:txBody>
          <a:bodyPr wrap="square" rtlCol="0">
            <a:spAutoFit/>
          </a:bodyPr>
          <a:lstStyle/>
          <a:p>
            <a:pPr algn="ctr"/>
            <a:r>
              <a:rPr lang="en-US" altLang="zh-CN" sz="2400" dirty="0" smtClean="0">
                <a:latin typeface="Times New Roman" panose="02020603050405020304" pitchFamily="18" charset="0"/>
                <a:cs typeface="Times New Roman" panose="02020603050405020304" pitchFamily="18" charset="0"/>
              </a:rPr>
              <a:t>Space</a:t>
            </a:r>
            <a:endParaRPr lang="zh-CN" altLang="en-US" sz="2400" dirty="0">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683882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a:latin typeface="Times New Roman" pitchFamily="18" charset="0"/>
              </a:rPr>
              <a:t>Elements-of-Art: </a:t>
            </a:r>
            <a:r>
              <a:rPr lang="en-US" altLang="zh-CN" sz="3200" b="1" dirty="0" smtClean="0">
                <a:latin typeface="Times New Roman" pitchFamily="18" charset="0"/>
              </a:rPr>
              <a:t>Limitations</a:t>
            </a:r>
            <a:endParaRPr lang="zh-CN" altLang="en-US" sz="3200" b="1" dirty="0">
              <a:latin typeface="Times New Roman" pitchFamily="18" charset="0"/>
            </a:endParaRPr>
          </a:p>
        </p:txBody>
      </p:sp>
      <p:sp>
        <p:nvSpPr>
          <p:cNvPr id="4" name="Content Placeholder 2"/>
          <p:cNvSpPr>
            <a:spLocks noGrp="1"/>
          </p:cNvSpPr>
          <p:nvPr>
            <p:ph idx="1"/>
          </p:nvPr>
        </p:nvSpPr>
        <p:spPr bwMode="auto">
          <a:xfrm>
            <a:off x="300378" y="1556792"/>
            <a:ext cx="4464496" cy="50405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800" dirty="0" smtClean="0">
                <a:solidFill>
                  <a:schemeClr val="tx1"/>
                </a:solidFill>
                <a:latin typeface="Times New Roman" panose="02020603050405020304" pitchFamily="18" charset="0"/>
                <a:cs typeface="Times New Roman" panose="02020603050405020304" pitchFamily="18" charset="0"/>
              </a:rPr>
              <a:t>Uninterpretable </a:t>
            </a:r>
            <a:r>
              <a:rPr lang="en-US" altLang="zh-CN" sz="2800" dirty="0">
                <a:solidFill>
                  <a:schemeClr val="tx1"/>
                </a:solidFill>
                <a:latin typeface="Times New Roman" panose="02020603050405020304" pitchFamily="18" charset="0"/>
                <a:cs typeface="Times New Roman" panose="02020603050405020304" pitchFamily="18" charset="0"/>
              </a:rPr>
              <a:t>by </a:t>
            </a:r>
            <a:r>
              <a:rPr lang="en-US" altLang="zh-CN" sz="2800" dirty="0" smtClean="0">
                <a:solidFill>
                  <a:schemeClr val="tx1"/>
                </a:solidFill>
                <a:latin typeface="Times New Roman" panose="02020603050405020304" pitchFamily="18" charset="0"/>
                <a:cs typeface="Times New Roman" panose="02020603050405020304" pitchFamily="18" charset="0"/>
              </a:rPr>
              <a:t>humans</a:t>
            </a: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marL="274320" lvl="1" indent="0" algn="just">
              <a:lnSpc>
                <a:spcPct val="120000"/>
              </a:lnSpc>
              <a:spcBef>
                <a:spcPct val="0"/>
              </a:spcBef>
              <a:buClr>
                <a:srgbClr val="00B0F0"/>
              </a:buClr>
              <a:buSzPct val="75000"/>
              <a:buNone/>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grpSp>
        <p:nvGrpSpPr>
          <p:cNvPr id="2" name="组合 1"/>
          <p:cNvGrpSpPr/>
          <p:nvPr/>
        </p:nvGrpSpPr>
        <p:grpSpPr>
          <a:xfrm>
            <a:off x="611560" y="2852936"/>
            <a:ext cx="8010177" cy="1944000"/>
            <a:chOff x="611560" y="2852936"/>
            <a:chExt cx="8010177" cy="1944000"/>
          </a:xfrm>
        </p:grpSpPr>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8877" y="2852936"/>
              <a:ext cx="2370532" cy="19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116" y="2852936"/>
              <a:ext cx="2697621" cy="19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2852936"/>
              <a:ext cx="2465561" cy="19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Content Placeholder 2"/>
          <p:cNvSpPr txBox="1">
            <a:spLocks/>
          </p:cNvSpPr>
          <p:nvPr/>
        </p:nvSpPr>
        <p:spPr bwMode="auto">
          <a:xfrm>
            <a:off x="4862016" y="1556792"/>
            <a:ext cx="4281984" cy="5040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800" dirty="0" smtClean="0">
                <a:solidFill>
                  <a:schemeClr val="tx1"/>
                </a:solidFill>
                <a:latin typeface="Times New Roman" panose="02020603050405020304" pitchFamily="18" charset="0"/>
                <a:cs typeface="Times New Roman" panose="02020603050405020304" pitchFamily="18" charset="0"/>
              </a:rPr>
              <a:t>Weak link to emotions</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marL="274320" lvl="1" indent="0" algn="just">
              <a:lnSpc>
                <a:spcPct val="120000"/>
              </a:lnSpc>
              <a:spcBef>
                <a:spcPct val="0"/>
              </a:spcBef>
              <a:buClr>
                <a:srgbClr val="00B0F0"/>
              </a:buClr>
              <a:buSzPct val="75000"/>
              <a:buFont typeface="Wingdings 3"/>
              <a:buNone/>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bwMode="auto">
          <a:xfrm>
            <a:off x="300378" y="1547775"/>
            <a:ext cx="4752528" cy="5040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solidFill>
                  <a:schemeClr val="tx1"/>
                </a:solidFill>
                <a:latin typeface="Times New Roman" panose="02020603050405020304" pitchFamily="18" charset="0"/>
                <a:cs typeface="Times New Roman" panose="02020603050405020304" pitchFamily="18" charset="0"/>
              </a:rPr>
              <a:t>Uninterpretable by humans</a:t>
            </a:r>
          </a:p>
        </p:txBody>
      </p:sp>
    </p:spTree>
    <p:custDataLst>
      <p:tags r:id="rId1"/>
    </p:custDataLst>
    <p:extLst>
      <p:ext uri="{BB962C8B-B14F-4D97-AF65-F5344CB8AC3E}">
        <p14:creationId xmlns:p14="http://schemas.microsoft.com/office/powerpoint/2010/main" val="2631858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a:solidFill>
                  <a:prstClr val="black"/>
                </a:solidFill>
                <a:latin typeface="Times New Roman" pitchFamily="18" charset="0"/>
              </a:rPr>
              <a:t>Elements-of-Art : Limitations</a:t>
            </a:r>
            <a:endParaRPr lang="zh-CN" altLang="en-US" sz="3200" b="1" dirty="0">
              <a:solidFill>
                <a:prstClr val="black"/>
              </a:solidFill>
              <a:latin typeface="Times New Roman" pitchFamily="18" charset="0"/>
            </a:endParaRPr>
          </a:p>
        </p:txBody>
      </p:sp>
      <p:grpSp>
        <p:nvGrpSpPr>
          <p:cNvPr id="6" name="组合 5"/>
          <p:cNvGrpSpPr/>
          <p:nvPr/>
        </p:nvGrpSpPr>
        <p:grpSpPr>
          <a:xfrm>
            <a:off x="1007134" y="4725144"/>
            <a:ext cx="7489771" cy="2065863"/>
            <a:chOff x="971600" y="2338418"/>
            <a:chExt cx="7489771" cy="2065863"/>
          </a:xfrm>
        </p:grpSpPr>
        <p:pic>
          <p:nvPicPr>
            <p:cNvPr id="4098" name="Picture 2" descr="G:\Papers\Survey\EmotionDataset\IAPS\Dataset\31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2500" y="2338418"/>
              <a:ext cx="2112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G:\Papers\Survey\EmotionDataset\IAPSdimension\Dataset\26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9371" y="2338506"/>
              <a:ext cx="2112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istrator\Desktop\U687P461T5D221654F154DT200808172025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1600" y="2338418"/>
              <a:ext cx="2376000" cy="1584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19872" y="3942616"/>
              <a:ext cx="2664296" cy="461665"/>
            </a:xfrm>
            <a:prstGeom prst="rect">
              <a:avLst/>
            </a:prstGeom>
            <a:noFill/>
          </p:spPr>
          <p:txBody>
            <a:bodyPr wrap="square" rtlCol="0">
              <a:spAutoFit/>
            </a:bodyPr>
            <a:lstStyle/>
            <a:p>
              <a:pPr algn="ctr"/>
              <a:r>
                <a:rPr lang="en-US" altLang="zh-CN" sz="2400" dirty="0" smtClean="0">
                  <a:solidFill>
                    <a:prstClr val="black"/>
                  </a:solidFill>
                  <a:latin typeface="Times New Roman" panose="02020603050405020304" pitchFamily="18" charset="0"/>
                  <a:cs typeface="Times New Roman" panose="02020603050405020304" pitchFamily="18" charset="0"/>
                </a:rPr>
                <a:t>Color</a:t>
              </a:r>
              <a:endParaRPr lang="zh-CN" altLang="en-US" sz="2400" dirty="0">
                <a:solidFill>
                  <a:prstClr val="black"/>
                </a:solidFill>
                <a:latin typeface="Times New Roman" panose="02020603050405020304" pitchFamily="18" charset="0"/>
                <a:cs typeface="Times New Roman" panose="02020603050405020304" pitchFamily="18" charset="0"/>
              </a:endParaRPr>
            </a:p>
          </p:txBody>
        </p:sp>
      </p:grpSp>
      <p:grpSp>
        <p:nvGrpSpPr>
          <p:cNvPr id="8" name="组合 7"/>
          <p:cNvGrpSpPr/>
          <p:nvPr/>
        </p:nvGrpSpPr>
        <p:grpSpPr>
          <a:xfrm>
            <a:off x="1103600" y="2420888"/>
            <a:ext cx="7357771" cy="2117849"/>
            <a:chOff x="1103600" y="2411377"/>
            <a:chExt cx="7357771" cy="2117849"/>
          </a:xfrm>
        </p:grpSpPr>
        <p:pic>
          <p:nvPicPr>
            <p:cNvPr id="4101" name="Picture 5" descr="G:\Papers\Survey\EmotionDataset\IAPSdimension\Dataset\72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7663" y="2440994"/>
              <a:ext cx="2112000" cy="1584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Papers\Survey\EmotionDataset\IAPSdimension\Dataset\589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9371" y="2440994"/>
              <a:ext cx="2112000" cy="1584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419872" y="4067561"/>
              <a:ext cx="2664296" cy="461665"/>
            </a:xfrm>
            <a:prstGeom prst="rect">
              <a:avLst/>
            </a:prstGeom>
            <a:noFill/>
          </p:spPr>
          <p:txBody>
            <a:bodyPr wrap="square" rtlCol="0">
              <a:spAutoFit/>
            </a:bodyPr>
            <a:lstStyle/>
            <a:p>
              <a:pPr algn="ctr"/>
              <a:r>
                <a:rPr lang="en-US" altLang="zh-CN" sz="2400" dirty="0" smtClean="0">
                  <a:solidFill>
                    <a:prstClr val="black"/>
                  </a:solidFill>
                  <a:latin typeface="Times New Roman" panose="02020603050405020304" pitchFamily="18" charset="0"/>
                  <a:cs typeface="Times New Roman" panose="02020603050405020304" pitchFamily="18" charset="0"/>
                </a:rPr>
                <a:t>Shape</a:t>
              </a:r>
              <a:endParaRPr lang="zh-CN" altLang="en-US" sz="2400" dirty="0">
                <a:solidFill>
                  <a:prstClr val="black"/>
                </a:solidFill>
                <a:latin typeface="Times New Roman" panose="02020603050405020304" pitchFamily="18" charset="0"/>
                <a:cs typeface="Times New Roman" panose="02020603050405020304" pitchFamily="18" charset="0"/>
              </a:endParaRPr>
            </a:p>
          </p:txBody>
        </p:sp>
        <p:pic>
          <p:nvPicPr>
            <p:cNvPr id="4109" name="Picture 13" descr="G:\Papers\Survey\EmotionDataset\IAPSdimension\Dataset\735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3600" y="2411377"/>
              <a:ext cx="2112000" cy="15840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矩形 14"/>
          <p:cNvSpPr/>
          <p:nvPr/>
        </p:nvSpPr>
        <p:spPr>
          <a:xfrm>
            <a:off x="0" y="3429000"/>
            <a:ext cx="9144000" cy="103772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30000"/>
              </a:lnSpc>
            </a:pPr>
            <a:r>
              <a:rPr lang="en-US" altLang="zh-CN" sz="2800" dirty="0" smtClean="0">
                <a:solidFill>
                  <a:prstClr val="white"/>
                </a:solidFill>
              </a:rPr>
              <a:t>Using </a:t>
            </a:r>
            <a:r>
              <a:rPr lang="en-US" altLang="zh-CN" sz="2800" dirty="0">
                <a:solidFill>
                  <a:prstClr val="white"/>
                </a:solidFill>
              </a:rPr>
              <a:t>elements-of-art </a:t>
            </a:r>
            <a:r>
              <a:rPr lang="en-US" altLang="zh-CN" sz="2800" dirty="0" smtClean="0">
                <a:solidFill>
                  <a:prstClr val="white"/>
                </a:solidFill>
              </a:rPr>
              <a:t>features </a:t>
            </a:r>
            <a:r>
              <a:rPr lang="en-US" altLang="zh-CN" sz="2800" dirty="0">
                <a:solidFill>
                  <a:prstClr val="white"/>
                </a:solidFill>
              </a:rPr>
              <a:t>to recognize emotions </a:t>
            </a:r>
            <a:r>
              <a:rPr lang="en-US" altLang="zh-CN" sz="2800" dirty="0" smtClean="0">
                <a:solidFill>
                  <a:prstClr val="white"/>
                </a:solidFill>
              </a:rPr>
              <a:t>may fail!</a:t>
            </a:r>
            <a:endParaRPr lang="zh-CN" altLang="en-US" sz="2800" b="1" dirty="0">
              <a:solidFill>
                <a:prstClr val="white"/>
              </a:solidFill>
              <a:cs typeface="Aharoni" pitchFamily="2" charset="-79"/>
            </a:endParaRPr>
          </a:p>
        </p:txBody>
      </p:sp>
      <p:sp>
        <p:nvSpPr>
          <p:cNvPr id="16" name="Content Placeholder 2"/>
          <p:cNvSpPr txBox="1">
            <a:spLocks/>
          </p:cNvSpPr>
          <p:nvPr/>
        </p:nvSpPr>
        <p:spPr bwMode="auto">
          <a:xfrm>
            <a:off x="4862016" y="1556792"/>
            <a:ext cx="4281984" cy="5040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800" b="1" dirty="0" smtClean="0">
                <a:solidFill>
                  <a:schemeClr val="tx1"/>
                </a:solidFill>
                <a:latin typeface="Times New Roman" panose="02020603050405020304" pitchFamily="18" charset="0"/>
                <a:cs typeface="Times New Roman" panose="02020603050405020304" pitchFamily="18" charset="0"/>
              </a:rPr>
              <a:t>Weak link to emotions</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marL="274320" lvl="1" indent="0" algn="just">
              <a:lnSpc>
                <a:spcPct val="120000"/>
              </a:lnSpc>
              <a:spcBef>
                <a:spcPct val="0"/>
              </a:spcBef>
              <a:buClr>
                <a:srgbClr val="00B0F0"/>
              </a:buClr>
              <a:buSzPct val="75000"/>
              <a:buFont typeface="Wingdings 3"/>
              <a:buNone/>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sp>
        <p:nvSpPr>
          <p:cNvPr id="17" name="Content Placeholder 2"/>
          <p:cNvSpPr txBox="1">
            <a:spLocks/>
          </p:cNvSpPr>
          <p:nvPr/>
        </p:nvSpPr>
        <p:spPr bwMode="auto">
          <a:xfrm>
            <a:off x="300378" y="1547775"/>
            <a:ext cx="4752528" cy="5040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74320" lvl="1" algn="just">
              <a:lnSpc>
                <a:spcPct val="120000"/>
              </a:lnSpc>
              <a:spcBef>
                <a:spcPct val="0"/>
              </a:spcBef>
              <a:buClr>
                <a:srgbClr val="0070C0"/>
              </a:buClr>
              <a:buSzPct val="75000"/>
              <a:buFont typeface="Wingdings" panose="05000000000000000000" pitchFamily="2" charset="2"/>
              <a:buChar char="p"/>
              <a:defRPr/>
            </a:pPr>
            <a:r>
              <a:rPr lang="en-US" altLang="zh-CN" sz="2800" dirty="0" smtClean="0">
                <a:solidFill>
                  <a:schemeClr val="tx1"/>
                </a:solidFill>
                <a:latin typeface="Times New Roman" panose="02020603050405020304" pitchFamily="18" charset="0"/>
                <a:cs typeface="Times New Roman" panose="02020603050405020304" pitchFamily="18" charset="0"/>
              </a:rPr>
              <a:t>Uninterpretable by humans</a:t>
            </a:r>
          </a:p>
        </p:txBody>
      </p:sp>
    </p:spTree>
    <p:custDataLst>
      <p:tags r:id="rId1"/>
    </p:custDataLst>
    <p:extLst>
      <p:ext uri="{BB962C8B-B14F-4D97-AF65-F5344CB8AC3E}">
        <p14:creationId xmlns:p14="http://schemas.microsoft.com/office/powerpoint/2010/main" val="1835910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99" name="TextBox 3"/>
          <p:cNvSpPr txBox="1">
            <a:spLocks noChangeArrowheads="1"/>
          </p:cNvSpPr>
          <p:nvPr/>
        </p:nvSpPr>
        <p:spPr bwMode="auto">
          <a:xfrm>
            <a:off x="107504" y="262389"/>
            <a:ext cx="5616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algn="ctr" eaLnBrk="1" hangingPunct="1"/>
            <a:r>
              <a:rPr lang="en-US" altLang="zh-CN" sz="3200" b="1" dirty="0" smtClean="0">
                <a:latin typeface="Times New Roman" pitchFamily="18" charset="0"/>
              </a:rPr>
              <a:t>Motivation</a:t>
            </a:r>
            <a:endParaRPr lang="zh-CN" altLang="en-US" sz="3200" b="1" dirty="0">
              <a:latin typeface="Times New Roman" pitchFamily="18" charset="0"/>
            </a:endParaRPr>
          </a:p>
        </p:txBody>
      </p:sp>
      <p:sp>
        <p:nvSpPr>
          <p:cNvPr id="4" name="Content Placeholder 2"/>
          <p:cNvSpPr>
            <a:spLocks noGrp="1"/>
          </p:cNvSpPr>
          <p:nvPr>
            <p:ph idx="1"/>
          </p:nvPr>
        </p:nvSpPr>
        <p:spPr bwMode="auto">
          <a:xfrm>
            <a:off x="323528" y="1268760"/>
            <a:ext cx="8712968" cy="504056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a:lnSpc>
                <a:spcPct val="120000"/>
              </a:lnSpc>
              <a:spcBef>
                <a:spcPct val="0"/>
              </a:spcBef>
              <a:buClr>
                <a:srgbClr val="0070C0"/>
              </a:buClr>
              <a:buSzPct val="75000"/>
              <a:buFont typeface="Wingdings" panose="05000000000000000000" pitchFamily="2" charset="2"/>
              <a:buChar char="p"/>
              <a:defRPr/>
            </a:pPr>
            <a:r>
              <a:rPr lang="en-US" altLang="zh-CN" sz="2800" dirty="0" smtClean="0">
                <a:latin typeface="Times New Roman" panose="02020603050405020304" pitchFamily="18" charset="0"/>
                <a:cs typeface="Times New Roman" panose="02020603050405020304" pitchFamily="18" charset="0"/>
              </a:rPr>
              <a:t>Features based on principles-of-art </a:t>
            </a: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a:solidFill>
                <a:schemeClr val="tx1"/>
              </a:solidFill>
              <a:latin typeface="Times New Roman" panose="02020603050405020304" pitchFamily="18" charset="0"/>
              <a:cs typeface="Times New Roman" panose="02020603050405020304" pitchFamily="18" charset="0"/>
            </a:endParaRPr>
          </a:p>
          <a:p>
            <a:pPr lvl="1" algn="just">
              <a:lnSpc>
                <a:spcPct val="120000"/>
              </a:lnSpc>
              <a:spcBef>
                <a:spcPct val="0"/>
              </a:spcBef>
              <a:buClr>
                <a:srgbClr val="00B0F0"/>
              </a:buClr>
              <a:buSzPct val="75000"/>
              <a:buFont typeface="Wingdings" panose="05000000000000000000" pitchFamily="2" charset="2"/>
              <a:buChar char="p"/>
              <a:defRPr/>
            </a:pPr>
            <a:endParaRPr lang="en-US" altLang="zh-CN" sz="2400" dirty="0" smtClean="0">
              <a:solidFill>
                <a:schemeClr val="tx1"/>
              </a:solidFill>
              <a:latin typeface="Times New Roman" panose="02020603050405020304" pitchFamily="18" charset="0"/>
              <a:cs typeface="Times New Roman" panose="02020603050405020304" pitchFamily="18" charset="0"/>
            </a:endParaRPr>
          </a:p>
          <a:p>
            <a:pPr marL="274320" lvl="1" indent="0" algn="just">
              <a:lnSpc>
                <a:spcPct val="120000"/>
              </a:lnSpc>
              <a:spcBef>
                <a:spcPct val="0"/>
              </a:spcBef>
              <a:buClr>
                <a:srgbClr val="00B0F0"/>
              </a:buClr>
              <a:buSzPct val="75000"/>
              <a:buNone/>
              <a:defRPr/>
            </a:pPr>
            <a:endParaRPr lang="en-US" altLang="zh-CN" sz="2400" dirty="0">
              <a:solidFill>
                <a:schemeClr val="tx1"/>
              </a:solidFill>
              <a:latin typeface="Times New Roman" panose="02020603050405020304" pitchFamily="18" charset="0"/>
              <a:cs typeface="Times New Roman" panose="02020603050405020304" pitchFamily="18" charset="0"/>
            </a:endParaRPr>
          </a:p>
        </p:txBody>
      </p:sp>
      <p:grpSp>
        <p:nvGrpSpPr>
          <p:cNvPr id="3" name="组合 2"/>
          <p:cNvGrpSpPr/>
          <p:nvPr/>
        </p:nvGrpSpPr>
        <p:grpSpPr>
          <a:xfrm>
            <a:off x="-654" y="1941795"/>
            <a:ext cx="9144654" cy="4738018"/>
            <a:chOff x="-654" y="1941795"/>
            <a:chExt cx="9144654" cy="4738018"/>
          </a:xfrm>
        </p:grpSpPr>
        <p:pic>
          <p:nvPicPr>
            <p:cNvPr id="22" name="Picture 3" descr="Calder-Composition Gua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406" y="1956113"/>
              <a:ext cx="243344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Salvador_Dali-Paysage_aux_Papill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296914" y="1956113"/>
              <a:ext cx="2698251" cy="180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 name="Picture 3" descr="Duchamp-NudeDescndingStaircase2,1912"/>
            <p:cNvPicPr>
              <a:picLocks noChangeAspect="1" noChangeArrowheads="1"/>
            </p:cNvPicPr>
            <p:nvPr/>
          </p:nvPicPr>
          <p:blipFill>
            <a:blip r:embed="rId7">
              <a:extLst>
                <a:ext uri="{28A0092B-C50C-407E-A947-70E740481C1C}">
                  <a14:useLocalDpi xmlns:a14="http://schemas.microsoft.com/office/drawing/2010/main" val="0"/>
                </a:ext>
              </a:extLst>
            </a:blip>
            <a:srcRect l="8752" t="5556" r="7220" b="6667"/>
            <a:stretch>
              <a:fillRect/>
            </a:stretch>
          </p:blipFill>
          <p:spPr bwMode="auto">
            <a:xfrm>
              <a:off x="5266734" y="4161114"/>
              <a:ext cx="131258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hagal4">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a:xfrm>
              <a:off x="2802061" y="4161114"/>
              <a:ext cx="1844451" cy="216000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 name="Picture 3" descr="caillebotte-Rue de Paris Temps de Pluie187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8224" y="1941795"/>
              <a:ext cx="2322725"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270406" y="4161114"/>
              <a:ext cx="1911433" cy="2160000"/>
            </a:xfrm>
            <a:prstGeom prst="rect">
              <a:avLst/>
            </a:prstGeom>
            <a:noFill/>
            <a:ln/>
          </p:spPr>
        </p:pic>
        <p:pic>
          <p:nvPicPr>
            <p:cNvPr id="10" name="Picture 4" descr="Kl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99541" y="4161114"/>
              <a:ext cx="1711408"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681174"/>
              <a:ext cx="9144000" cy="400110"/>
            </a:xfrm>
            <a:prstGeom prst="rect">
              <a:avLst/>
            </a:prstGeom>
            <a:noFill/>
          </p:spPr>
          <p:txBody>
            <a:bodyPr wrap="square" rtlCol="0">
              <a:spAutoFit/>
            </a:bodyPr>
            <a:lstStyle/>
            <a:p>
              <a:r>
                <a:rPr lang="en-US" altLang="zh-CN" sz="2000" dirty="0" smtClean="0"/>
                <a:t>              Balance                                  Emphasis                              Proportion</a:t>
              </a:r>
              <a:endParaRPr lang="zh-CN" altLang="en-US" sz="2000" dirty="0"/>
            </a:p>
          </p:txBody>
        </p:sp>
        <p:sp>
          <p:nvSpPr>
            <p:cNvPr id="12" name="TextBox 11"/>
            <p:cNvSpPr txBox="1"/>
            <p:nvPr/>
          </p:nvSpPr>
          <p:spPr>
            <a:xfrm>
              <a:off x="-654" y="6279703"/>
              <a:ext cx="9144000" cy="400110"/>
            </a:xfrm>
            <a:prstGeom prst="rect">
              <a:avLst/>
            </a:prstGeom>
            <a:noFill/>
          </p:spPr>
          <p:txBody>
            <a:bodyPr wrap="square" rtlCol="0">
              <a:spAutoFit/>
            </a:bodyPr>
            <a:lstStyle/>
            <a:p>
              <a:r>
                <a:rPr lang="en-US" altLang="zh-CN" sz="2000" dirty="0" smtClean="0"/>
                <a:t>          Harmony                       Variety                   Movement               Gradation</a:t>
              </a:r>
              <a:endParaRPr lang="zh-CN" altLang="en-US" sz="2000" dirty="0"/>
            </a:p>
          </p:txBody>
        </p:sp>
      </p:grpSp>
    </p:spTree>
    <p:custDataLst>
      <p:tags r:id="rId1"/>
    </p:custDataLst>
    <p:extLst>
      <p:ext uri="{BB962C8B-B14F-4D97-AF65-F5344CB8AC3E}">
        <p14:creationId xmlns:p14="http://schemas.microsoft.com/office/powerpoint/2010/main" val="33546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4.5|14.4"/>
</p:tagLst>
</file>

<file path=ppt/tags/tag10.xml><?xml version="1.0" encoding="utf-8"?>
<p:tagLst xmlns:a="http://schemas.openxmlformats.org/drawingml/2006/main" xmlns:r="http://schemas.openxmlformats.org/officeDocument/2006/relationships" xmlns:p="http://schemas.openxmlformats.org/presentationml/2006/main">
  <p:tag name="TIMING" val="|2.4|14.5|14.4"/>
</p:tagLst>
</file>

<file path=ppt/tags/tag11.xml><?xml version="1.0" encoding="utf-8"?>
<p:tagLst xmlns:a="http://schemas.openxmlformats.org/drawingml/2006/main" xmlns:r="http://schemas.openxmlformats.org/officeDocument/2006/relationships" xmlns:p="http://schemas.openxmlformats.org/presentationml/2006/main">
  <p:tag name="TIMING" val="|2.4|14.5|14.4"/>
</p:tagLst>
</file>

<file path=ppt/tags/tag12.xml><?xml version="1.0" encoding="utf-8"?>
<p:tagLst xmlns:a="http://schemas.openxmlformats.org/drawingml/2006/main" xmlns:r="http://schemas.openxmlformats.org/officeDocument/2006/relationships" xmlns:p="http://schemas.openxmlformats.org/presentationml/2006/main">
  <p:tag name="TIMING" val="|2.4|14.5|14.4"/>
</p:tagLst>
</file>

<file path=ppt/tags/tag13.xml><?xml version="1.0" encoding="utf-8"?>
<p:tagLst xmlns:a="http://schemas.openxmlformats.org/drawingml/2006/main" xmlns:r="http://schemas.openxmlformats.org/officeDocument/2006/relationships" xmlns:p="http://schemas.openxmlformats.org/presentationml/2006/main">
  <p:tag name="TIMING" val="|2.4|14.5|14.4"/>
</p:tagLst>
</file>

<file path=ppt/tags/tag14.xml><?xml version="1.0" encoding="utf-8"?>
<p:tagLst xmlns:a="http://schemas.openxmlformats.org/drawingml/2006/main" xmlns:r="http://schemas.openxmlformats.org/officeDocument/2006/relationships" xmlns:p="http://schemas.openxmlformats.org/presentationml/2006/main">
  <p:tag name="TIMING" val="|2.4|14.5|14.4"/>
</p:tagLst>
</file>

<file path=ppt/tags/tag15.xml><?xml version="1.0" encoding="utf-8"?>
<p:tagLst xmlns:a="http://schemas.openxmlformats.org/drawingml/2006/main" xmlns:r="http://schemas.openxmlformats.org/officeDocument/2006/relationships" xmlns:p="http://schemas.openxmlformats.org/presentationml/2006/main">
  <p:tag name="TIMING" val="|2.4|14.5|14.4"/>
</p:tagLst>
</file>

<file path=ppt/tags/tag16.xml><?xml version="1.0" encoding="utf-8"?>
<p:tagLst xmlns:a="http://schemas.openxmlformats.org/drawingml/2006/main" xmlns:r="http://schemas.openxmlformats.org/officeDocument/2006/relationships" xmlns:p="http://schemas.openxmlformats.org/presentationml/2006/main">
  <p:tag name="TIMING" val="|2.4|14.5|14.4"/>
</p:tagLst>
</file>

<file path=ppt/tags/tag17.xml><?xml version="1.0" encoding="utf-8"?>
<p:tagLst xmlns:a="http://schemas.openxmlformats.org/drawingml/2006/main" xmlns:r="http://schemas.openxmlformats.org/officeDocument/2006/relationships" xmlns:p="http://schemas.openxmlformats.org/presentationml/2006/main">
  <p:tag name="TIMING" val="|2.4|14.5|14.4"/>
</p:tagLst>
</file>

<file path=ppt/tags/tag18.xml><?xml version="1.0" encoding="utf-8"?>
<p:tagLst xmlns:a="http://schemas.openxmlformats.org/drawingml/2006/main" xmlns:r="http://schemas.openxmlformats.org/officeDocument/2006/relationships" xmlns:p="http://schemas.openxmlformats.org/presentationml/2006/main">
  <p:tag name="TIMING" val="|2.4|14.5|14.4"/>
</p:tagLst>
</file>

<file path=ppt/tags/tag19.xml><?xml version="1.0" encoding="utf-8"?>
<p:tagLst xmlns:a="http://schemas.openxmlformats.org/drawingml/2006/main" xmlns:r="http://schemas.openxmlformats.org/officeDocument/2006/relationships" xmlns:p="http://schemas.openxmlformats.org/presentationml/2006/main">
  <p:tag name="TIMING" val="|2.4|14.5|14.4"/>
</p:tagLst>
</file>

<file path=ppt/tags/tag2.xml><?xml version="1.0" encoding="utf-8"?>
<p:tagLst xmlns:a="http://schemas.openxmlformats.org/drawingml/2006/main" xmlns:r="http://schemas.openxmlformats.org/officeDocument/2006/relationships" xmlns:p="http://schemas.openxmlformats.org/presentationml/2006/main">
  <p:tag name="TIMING" val="|2.4|14.5|14.4"/>
</p:tagLst>
</file>

<file path=ppt/tags/tag20.xml><?xml version="1.0" encoding="utf-8"?>
<p:tagLst xmlns:a="http://schemas.openxmlformats.org/drawingml/2006/main" xmlns:r="http://schemas.openxmlformats.org/officeDocument/2006/relationships" xmlns:p="http://schemas.openxmlformats.org/presentationml/2006/main">
  <p:tag name="TIMING" val="|2.4|14.5|14.4"/>
</p:tagLst>
</file>

<file path=ppt/tags/tag21.xml><?xml version="1.0" encoding="utf-8"?>
<p:tagLst xmlns:a="http://schemas.openxmlformats.org/drawingml/2006/main" xmlns:r="http://schemas.openxmlformats.org/officeDocument/2006/relationships" xmlns:p="http://schemas.openxmlformats.org/presentationml/2006/main">
  <p:tag name="TIMING" val="|2.4|14.5|14.4"/>
</p:tagLst>
</file>

<file path=ppt/tags/tag22.xml><?xml version="1.0" encoding="utf-8"?>
<p:tagLst xmlns:a="http://schemas.openxmlformats.org/drawingml/2006/main" xmlns:r="http://schemas.openxmlformats.org/officeDocument/2006/relationships" xmlns:p="http://schemas.openxmlformats.org/presentationml/2006/main">
  <p:tag name="TIMING" val="|2.4|14.5|14.4"/>
</p:tagLst>
</file>

<file path=ppt/tags/tag23.xml><?xml version="1.0" encoding="utf-8"?>
<p:tagLst xmlns:a="http://schemas.openxmlformats.org/drawingml/2006/main" xmlns:r="http://schemas.openxmlformats.org/officeDocument/2006/relationships" xmlns:p="http://schemas.openxmlformats.org/presentationml/2006/main">
  <p:tag name="TIMING" val="|2.4|14.5|14.4"/>
</p:tagLst>
</file>

<file path=ppt/tags/tag24.xml><?xml version="1.0" encoding="utf-8"?>
<p:tagLst xmlns:a="http://schemas.openxmlformats.org/drawingml/2006/main" xmlns:r="http://schemas.openxmlformats.org/officeDocument/2006/relationships" xmlns:p="http://schemas.openxmlformats.org/presentationml/2006/main">
  <p:tag name="TIMING" val="|2.4|14.5|14.4"/>
</p:tagLst>
</file>

<file path=ppt/tags/tag25.xml><?xml version="1.0" encoding="utf-8"?>
<p:tagLst xmlns:a="http://schemas.openxmlformats.org/drawingml/2006/main" xmlns:r="http://schemas.openxmlformats.org/officeDocument/2006/relationships" xmlns:p="http://schemas.openxmlformats.org/presentationml/2006/main">
  <p:tag name="TIMING" val="|2.4|14.5|14.4"/>
</p:tagLst>
</file>

<file path=ppt/tags/tag26.xml><?xml version="1.0" encoding="utf-8"?>
<p:tagLst xmlns:a="http://schemas.openxmlformats.org/drawingml/2006/main" xmlns:r="http://schemas.openxmlformats.org/officeDocument/2006/relationships" xmlns:p="http://schemas.openxmlformats.org/presentationml/2006/main">
  <p:tag name="TIMING" val="|2.4|14.5|14.4"/>
</p:tagLst>
</file>

<file path=ppt/tags/tag27.xml><?xml version="1.0" encoding="utf-8"?>
<p:tagLst xmlns:a="http://schemas.openxmlformats.org/drawingml/2006/main" xmlns:r="http://schemas.openxmlformats.org/officeDocument/2006/relationships" xmlns:p="http://schemas.openxmlformats.org/presentationml/2006/main">
  <p:tag name="TIMING" val="|2.4|14.5|14.4"/>
</p:tagLst>
</file>

<file path=ppt/tags/tag28.xml><?xml version="1.0" encoding="utf-8"?>
<p:tagLst xmlns:a="http://schemas.openxmlformats.org/drawingml/2006/main" xmlns:r="http://schemas.openxmlformats.org/officeDocument/2006/relationships" xmlns:p="http://schemas.openxmlformats.org/presentationml/2006/main">
  <p:tag name="TIMING" val="|2.4|14.5|14.4"/>
</p:tagLst>
</file>

<file path=ppt/tags/tag29.xml><?xml version="1.0" encoding="utf-8"?>
<p:tagLst xmlns:a="http://schemas.openxmlformats.org/drawingml/2006/main" xmlns:r="http://schemas.openxmlformats.org/officeDocument/2006/relationships" xmlns:p="http://schemas.openxmlformats.org/presentationml/2006/main">
  <p:tag name="TIMING" val="|2.4|14.5|14.4"/>
</p:tagLst>
</file>

<file path=ppt/tags/tag3.xml><?xml version="1.0" encoding="utf-8"?>
<p:tagLst xmlns:a="http://schemas.openxmlformats.org/drawingml/2006/main" xmlns:r="http://schemas.openxmlformats.org/officeDocument/2006/relationships" xmlns:p="http://schemas.openxmlformats.org/presentationml/2006/main">
  <p:tag name="TIMING" val="|2.4|14.5|14.4"/>
</p:tagLst>
</file>

<file path=ppt/tags/tag30.xml><?xml version="1.0" encoding="utf-8"?>
<p:tagLst xmlns:a="http://schemas.openxmlformats.org/drawingml/2006/main" xmlns:r="http://schemas.openxmlformats.org/officeDocument/2006/relationships" xmlns:p="http://schemas.openxmlformats.org/presentationml/2006/main">
  <p:tag name="TIMING" val="|2.4|14.5|14.4"/>
</p:tagLst>
</file>

<file path=ppt/tags/tag31.xml><?xml version="1.0" encoding="utf-8"?>
<p:tagLst xmlns:a="http://schemas.openxmlformats.org/drawingml/2006/main" xmlns:r="http://schemas.openxmlformats.org/officeDocument/2006/relationships" xmlns:p="http://schemas.openxmlformats.org/presentationml/2006/main">
  <p:tag name="TIMING" val="|2.4|14.5|14.4"/>
</p:tagLst>
</file>

<file path=ppt/tags/tag32.xml><?xml version="1.0" encoding="utf-8"?>
<p:tagLst xmlns:a="http://schemas.openxmlformats.org/drawingml/2006/main" xmlns:r="http://schemas.openxmlformats.org/officeDocument/2006/relationships" xmlns:p="http://schemas.openxmlformats.org/presentationml/2006/main">
  <p:tag name="TIMING" val="|2.4|14.5|14.4"/>
</p:tagLst>
</file>

<file path=ppt/tags/tag33.xml><?xml version="1.0" encoding="utf-8"?>
<p:tagLst xmlns:a="http://schemas.openxmlformats.org/drawingml/2006/main" xmlns:r="http://schemas.openxmlformats.org/officeDocument/2006/relationships" xmlns:p="http://schemas.openxmlformats.org/presentationml/2006/main">
  <p:tag name="TIMING" val="|2.4|14.5|14.4"/>
</p:tagLst>
</file>

<file path=ppt/tags/tag34.xml><?xml version="1.0" encoding="utf-8"?>
<p:tagLst xmlns:a="http://schemas.openxmlformats.org/drawingml/2006/main" xmlns:r="http://schemas.openxmlformats.org/officeDocument/2006/relationships" xmlns:p="http://schemas.openxmlformats.org/presentationml/2006/main">
  <p:tag name="TIMING" val="|2.4|14.5|14.4"/>
</p:tagLst>
</file>

<file path=ppt/tags/tag35.xml><?xml version="1.0" encoding="utf-8"?>
<p:tagLst xmlns:a="http://schemas.openxmlformats.org/drawingml/2006/main" xmlns:r="http://schemas.openxmlformats.org/officeDocument/2006/relationships" xmlns:p="http://schemas.openxmlformats.org/presentationml/2006/main">
  <p:tag name="TIMING" val="|2.4|14.5|14.4"/>
</p:tagLst>
</file>

<file path=ppt/tags/tag36.xml><?xml version="1.0" encoding="utf-8"?>
<p:tagLst xmlns:a="http://schemas.openxmlformats.org/drawingml/2006/main" xmlns:r="http://schemas.openxmlformats.org/officeDocument/2006/relationships" xmlns:p="http://schemas.openxmlformats.org/presentationml/2006/main">
  <p:tag name="TIMING" val="|2.4|14.5|14.4"/>
</p:tagLst>
</file>

<file path=ppt/tags/tag37.xml><?xml version="1.0" encoding="utf-8"?>
<p:tagLst xmlns:a="http://schemas.openxmlformats.org/drawingml/2006/main" xmlns:r="http://schemas.openxmlformats.org/officeDocument/2006/relationships" xmlns:p="http://schemas.openxmlformats.org/presentationml/2006/main">
  <p:tag name="TIMING" val="|2.4|14.5|14.4"/>
</p:tagLst>
</file>

<file path=ppt/tags/tag38.xml><?xml version="1.0" encoding="utf-8"?>
<p:tagLst xmlns:a="http://schemas.openxmlformats.org/drawingml/2006/main" xmlns:r="http://schemas.openxmlformats.org/officeDocument/2006/relationships" xmlns:p="http://schemas.openxmlformats.org/presentationml/2006/main">
  <p:tag name="TIMING" val="|2.4|14.5|14.4"/>
</p:tagLst>
</file>

<file path=ppt/tags/tag39.xml><?xml version="1.0" encoding="utf-8"?>
<p:tagLst xmlns:a="http://schemas.openxmlformats.org/drawingml/2006/main" xmlns:r="http://schemas.openxmlformats.org/officeDocument/2006/relationships" xmlns:p="http://schemas.openxmlformats.org/presentationml/2006/main">
  <p:tag name="TIMING" val="|2.4|14.5|14.4"/>
</p:tagLst>
</file>

<file path=ppt/tags/tag4.xml><?xml version="1.0" encoding="utf-8"?>
<p:tagLst xmlns:a="http://schemas.openxmlformats.org/drawingml/2006/main" xmlns:r="http://schemas.openxmlformats.org/officeDocument/2006/relationships" xmlns:p="http://schemas.openxmlformats.org/presentationml/2006/main">
  <p:tag name="TIMING" val="|2.4|14.5|14.4"/>
</p:tagLst>
</file>

<file path=ppt/tags/tag40.xml><?xml version="1.0" encoding="utf-8"?>
<p:tagLst xmlns:a="http://schemas.openxmlformats.org/drawingml/2006/main" xmlns:r="http://schemas.openxmlformats.org/officeDocument/2006/relationships" xmlns:p="http://schemas.openxmlformats.org/presentationml/2006/main">
  <p:tag name="TIMING" val="|2.4|14.5|14.4"/>
</p:tagLst>
</file>

<file path=ppt/tags/tag41.xml><?xml version="1.0" encoding="utf-8"?>
<p:tagLst xmlns:a="http://schemas.openxmlformats.org/drawingml/2006/main" xmlns:r="http://schemas.openxmlformats.org/officeDocument/2006/relationships" xmlns:p="http://schemas.openxmlformats.org/presentationml/2006/main">
  <p:tag name="TIMING" val="|2.4|14.5|14.4"/>
</p:tagLst>
</file>

<file path=ppt/tags/tag5.xml><?xml version="1.0" encoding="utf-8"?>
<p:tagLst xmlns:a="http://schemas.openxmlformats.org/drawingml/2006/main" xmlns:r="http://schemas.openxmlformats.org/officeDocument/2006/relationships" xmlns:p="http://schemas.openxmlformats.org/presentationml/2006/main">
  <p:tag name="TIMING" val="|2.4|14.5|14.4"/>
</p:tagLst>
</file>

<file path=ppt/tags/tag6.xml><?xml version="1.0" encoding="utf-8"?>
<p:tagLst xmlns:a="http://schemas.openxmlformats.org/drawingml/2006/main" xmlns:r="http://schemas.openxmlformats.org/officeDocument/2006/relationships" xmlns:p="http://schemas.openxmlformats.org/presentationml/2006/main">
  <p:tag name="TIMING" val="|2.4|14.5|14.4"/>
</p:tagLst>
</file>

<file path=ppt/tags/tag7.xml><?xml version="1.0" encoding="utf-8"?>
<p:tagLst xmlns:a="http://schemas.openxmlformats.org/drawingml/2006/main" xmlns:r="http://schemas.openxmlformats.org/officeDocument/2006/relationships" xmlns:p="http://schemas.openxmlformats.org/presentationml/2006/main">
  <p:tag name="TIMING" val="|2.4|14.5|14.4"/>
</p:tagLst>
</file>

<file path=ppt/tags/tag8.xml><?xml version="1.0" encoding="utf-8"?>
<p:tagLst xmlns:a="http://schemas.openxmlformats.org/drawingml/2006/main" xmlns:r="http://schemas.openxmlformats.org/officeDocument/2006/relationships" xmlns:p="http://schemas.openxmlformats.org/presentationml/2006/main">
  <p:tag name="TIMING" val="|2.4|14.5|14.4"/>
</p:tagLst>
</file>

<file path=ppt/tags/tag9.xml><?xml version="1.0" encoding="utf-8"?>
<p:tagLst xmlns:a="http://schemas.openxmlformats.org/drawingml/2006/main" xmlns:r="http://schemas.openxmlformats.org/officeDocument/2006/relationships" xmlns:p="http://schemas.openxmlformats.org/presentationml/2006/main">
  <p:tag name="TIMING" val="|2.4|14.5|14.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质朴">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质朴">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哈工大好">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517C"/>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
            <a:srgbClr val="00517C"/>
          </a:buClr>
          <a:buSzPct val="80000"/>
          <a:buFont typeface="Wingdings" pitchFamily="2" charset="2"/>
          <a:buNone/>
          <a:tabLst/>
          <a:defRPr kumimoji="0" lang="zh-CN" sz="2000" b="0" i="0" u="none" strike="noStrike" cap="none" normalizeH="0" baseline="0" smtClean="0">
            <a:ln>
              <a:noFill/>
            </a:ln>
            <a:solidFill>
              <a:schemeClr val="tx1"/>
            </a:solidFill>
            <a:effectLst/>
            <a:latin typeface="Times New Roman" pitchFamily="18" charset="0"/>
            <a:ea typeface="黑体" pitchFamily="2" charset="-122"/>
          </a:defRPr>
        </a:defPPr>
      </a:lstStyle>
    </a:spDef>
    <a:lnDef>
      <a:spPr bwMode="auto">
        <a:xfrm>
          <a:off x="0" y="0"/>
          <a:ext cx="1" cy="1"/>
        </a:xfrm>
        <a:custGeom>
          <a:avLst/>
          <a:gdLst/>
          <a:ahLst/>
          <a:cxnLst/>
          <a:rect l="0" t="0" r="0" b="0"/>
          <a:pathLst/>
        </a:custGeom>
        <a:solidFill>
          <a:srgbClr val="00517C"/>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
            <a:srgbClr val="00517C"/>
          </a:buClr>
          <a:buSzPct val="80000"/>
          <a:buFont typeface="Wingdings" pitchFamily="2" charset="2"/>
          <a:buNone/>
          <a:tabLst/>
          <a:defRPr kumimoji="0" lang="zh-CN" sz="2000" b="0" i="0" u="none" strike="noStrike" cap="none" normalizeH="0" baseline="0" smtClean="0">
            <a:ln>
              <a:noFill/>
            </a:ln>
            <a:solidFill>
              <a:schemeClr val="tx1"/>
            </a:solidFill>
            <a:effectLst/>
            <a:latin typeface="Times New Roman" pitchFamily="18" charset="0"/>
            <a:ea typeface="黑体"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M_BrandSearch_inMicroblo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9337</TotalTime>
  <Words>3493</Words>
  <Application>Microsoft Office PowerPoint</Application>
  <PresentationFormat>全屏显示(4:3)</PresentationFormat>
  <Paragraphs>603</Paragraphs>
  <Slides>43</Slides>
  <Notes>43</Notes>
  <HiddenSlides>1</HiddenSlides>
  <MMClips>0</MMClips>
  <ScaleCrop>false</ScaleCrop>
  <HeadingPairs>
    <vt:vector size="6" baseType="variant">
      <vt:variant>
        <vt:lpstr>主题</vt:lpstr>
      </vt:variant>
      <vt:variant>
        <vt:i4>3</vt:i4>
      </vt:variant>
      <vt:variant>
        <vt:lpstr>嵌入 OLE 服务器</vt:lpstr>
      </vt:variant>
      <vt:variant>
        <vt:i4>1</vt:i4>
      </vt:variant>
      <vt:variant>
        <vt:lpstr>幻灯片标题</vt:lpstr>
      </vt:variant>
      <vt:variant>
        <vt:i4>43</vt:i4>
      </vt:variant>
    </vt:vector>
  </HeadingPairs>
  <TitlesOfParts>
    <vt:vector size="47" baseType="lpstr">
      <vt:lpstr>质朴</vt:lpstr>
      <vt:lpstr>哈工大好</vt:lpstr>
      <vt:lpstr>MM_BrandSearch_inMicroblog</vt:lpstr>
      <vt:lpstr>演示文稿</vt:lpstr>
      <vt:lpstr>Exploring Principles-of-Art Features For Image Emotion Recognition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 Q &amp; 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Search in Microblog</dc:title>
  <dc:creator>Yue</dc:creator>
  <cp:lastModifiedBy>ZSC</cp:lastModifiedBy>
  <cp:revision>1171</cp:revision>
  <dcterms:created xsi:type="dcterms:W3CDTF">2013-03-11T05:40:08Z</dcterms:created>
  <dcterms:modified xsi:type="dcterms:W3CDTF">2015-01-03T13:53:03Z</dcterms:modified>
</cp:coreProperties>
</file>